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rawings/drawing2.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4" r:id="rId9"/>
    <p:sldId id="267" r:id="rId10"/>
    <p:sldId id="263" r:id="rId11"/>
    <p:sldId id="266" r:id="rId12"/>
    <p:sldId id="265"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1" autoAdjust="0"/>
    <p:restoredTop sz="94660"/>
  </p:normalViewPr>
  <p:slideViewPr>
    <p:cSldViewPr snapToGrid="0">
      <p:cViewPr varScale="1">
        <p:scale>
          <a:sx n="116" d="100"/>
          <a:sy n="116" d="100"/>
        </p:scale>
        <p:origin x="10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1.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2.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b="1">
                <a:latin typeface="Arial" panose="020B0604020202020204" pitchFamily="34" charset="0"/>
                <a:cs typeface="Arial" panose="020B0604020202020204" pitchFamily="34" charset="0"/>
              </a:rPr>
              <a:t>Number of unique patients in 10 years</a:t>
            </a:r>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5833333333333333"/>
          <c:y val="0.19882530295311501"/>
          <c:w val="0.69166666666666665"/>
          <c:h val="0.56659279812984564"/>
        </c:manualLayout>
      </c:layout>
      <c:pie3DChart>
        <c:varyColors val="1"/>
        <c:ser>
          <c:idx val="0"/>
          <c:order val="0"/>
          <c:dPt>
            <c:idx val="0"/>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1-63F8-4EB1-BCB0-E40A6083D574}"/>
              </c:ext>
            </c:extLst>
          </c:dPt>
          <c:dPt>
            <c:idx val="1"/>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63F8-4EB1-BCB0-E40A6083D574}"/>
              </c:ext>
            </c:extLst>
          </c:dPt>
          <c:dLbls>
            <c:spPr>
              <a:noFill/>
              <a:ln>
                <a:noFill/>
              </a:ln>
              <a:effectLst/>
            </c:spPr>
            <c:txPr>
              <a:bodyPr rot="0" spcFirstLastPara="1" vertOverflow="ellipsis" vert="horz" wrap="square" lIns="38100" tIns="19050" rIns="38100" bIns="19050" anchor="ctr" anchorCtr="1">
                <a:spAutoFit/>
              </a:bodyPr>
              <a:lstStyle/>
              <a:p>
                <a:pPr>
                  <a:defRPr sz="2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1"/>
            <c:showBubbleSize val="0"/>
            <c:showLeaderLines val="0"/>
            <c:extLst>
              <c:ext xmlns:c15="http://schemas.microsoft.com/office/drawing/2012/chart" uri="{CE6537A1-D6FC-4f65-9D91-7224C49458BB}"/>
            </c:extLst>
          </c:dLbls>
          <c:cat>
            <c:strRef>
              <c:f>Sheet1!$A$1:$A$2</c:f>
              <c:strCache>
                <c:ptCount val="2"/>
                <c:pt idx="0">
                  <c:v>men</c:v>
                </c:pt>
                <c:pt idx="1">
                  <c:v>women</c:v>
                </c:pt>
              </c:strCache>
            </c:strRef>
          </c:cat>
          <c:val>
            <c:numRef>
              <c:f>Sheet1!$B$1:$B$2</c:f>
              <c:numCache>
                <c:formatCode>General</c:formatCode>
                <c:ptCount val="2"/>
                <c:pt idx="0">
                  <c:v>1654</c:v>
                </c:pt>
                <c:pt idx="1">
                  <c:v>501</c:v>
                </c:pt>
              </c:numCache>
            </c:numRef>
          </c:val>
          <c:extLst>
            <c:ext xmlns:c16="http://schemas.microsoft.com/office/drawing/2014/chart" uri="{C3380CC4-5D6E-409C-BE32-E72D297353CC}">
              <c16:uniqueId val="{00000004-63F8-4EB1-BCB0-E40A6083D574}"/>
            </c:ext>
          </c:extLst>
        </c:ser>
        <c:dLbls>
          <c:showLegendKey val="0"/>
          <c:showVal val="0"/>
          <c:showCatName val="0"/>
          <c:showSerName val="0"/>
          <c:showPercent val="0"/>
          <c:showBubbleSize val="0"/>
          <c:showLeaderLines val="0"/>
        </c:dLbls>
      </c:pie3DChart>
      <c:spPr>
        <a:noFill/>
        <a:ln>
          <a:noFill/>
        </a:ln>
        <a:effectLst/>
      </c:spPr>
    </c:plotArea>
    <c:legend>
      <c:legendPos val="b"/>
      <c:overlay val="0"/>
      <c:spPr>
        <a:noFill/>
        <a:ln w="25400">
          <a:solidFill>
            <a:schemeClr val="tx1"/>
          </a:solid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b="1" dirty="0">
                <a:latin typeface="Arial" panose="020B0604020202020204" pitchFamily="34" charset="0"/>
                <a:cs typeface="Arial" panose="020B0604020202020204" pitchFamily="34" charset="0"/>
              </a:rPr>
              <a:t>Study</a:t>
            </a:r>
            <a:r>
              <a:rPr lang="en-US" sz="2800" b="1" baseline="0" dirty="0">
                <a:latin typeface="Arial" panose="020B0604020202020204" pitchFamily="34" charset="0"/>
                <a:cs typeface="Arial" panose="020B0604020202020204" pitchFamily="34" charset="0"/>
              </a:rPr>
              <a:t> sample (203)</a:t>
            </a:r>
            <a:endParaRPr lang="en-US" sz="2800" b="1"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9444444444444448E-2"/>
          <c:y val="0.23148148148148148"/>
          <c:w val="0.84166666666666656"/>
          <c:h val="0.55794619422572178"/>
        </c:manualLayout>
      </c:layout>
      <c:pie3DChart>
        <c:varyColors val="1"/>
        <c:ser>
          <c:idx val="0"/>
          <c:order val="0"/>
          <c:spPr>
            <a:solidFill>
              <a:srgbClr val="00B050"/>
            </a:solidFill>
          </c:spPr>
          <c:dPt>
            <c:idx val="0"/>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1-3E5E-49E1-96B2-D3A7C57C709C}"/>
              </c:ext>
            </c:extLst>
          </c:dPt>
          <c:dPt>
            <c:idx val="1"/>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3E5E-49E1-96B2-D3A7C57C709C}"/>
              </c:ext>
            </c:extLst>
          </c:dPt>
          <c:dLbls>
            <c:dLbl>
              <c:idx val="0"/>
              <c:tx>
                <c:rich>
                  <a:bodyPr/>
                  <a:lstStyle/>
                  <a:p>
                    <a:fld id="{C61862FF-B74A-4D0D-A30A-302C66EE9D05}" type="VALUE">
                      <a:rPr lang="en-US" smtClean="0"/>
                      <a:pPr/>
                      <a:t>[VALOARE]</a:t>
                    </a:fld>
                    <a:r>
                      <a:rPr lang="en-US"/>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E5E-49E1-96B2-D3A7C57C709C}"/>
                </c:ext>
              </c:extLst>
            </c:dLbl>
            <c:dLbl>
              <c:idx val="1"/>
              <c:tx>
                <c:rich>
                  <a:bodyPr/>
                  <a:lstStyle/>
                  <a:p>
                    <a:fld id="{FDFC4A8E-498B-49A6-BFC6-82E66FC60825}" type="VALUE">
                      <a:rPr lang="en-US" smtClean="0"/>
                      <a:pPr/>
                      <a:t>[VALOARE]</a:t>
                    </a:fld>
                    <a:r>
                      <a:rPr lang="en-US"/>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E5E-49E1-96B2-D3A7C57C709C}"/>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Sheet1!$A$1:$A$2</c:f>
              <c:strCache>
                <c:ptCount val="2"/>
                <c:pt idx="0">
                  <c:v>men</c:v>
                </c:pt>
                <c:pt idx="1">
                  <c:v>women</c:v>
                </c:pt>
              </c:strCache>
            </c:strRef>
          </c:cat>
          <c:val>
            <c:numRef>
              <c:f>Sheet1!$B$1:$B$2</c:f>
              <c:numCache>
                <c:formatCode>General</c:formatCode>
                <c:ptCount val="2"/>
                <c:pt idx="0">
                  <c:v>75</c:v>
                </c:pt>
                <c:pt idx="1">
                  <c:v>25</c:v>
                </c:pt>
              </c:numCache>
            </c:numRef>
          </c:val>
          <c:extLst>
            <c:ext xmlns:c16="http://schemas.microsoft.com/office/drawing/2014/chart" uri="{C3380CC4-5D6E-409C-BE32-E72D297353CC}">
              <c16:uniqueId val="{00000004-3E5E-49E1-96B2-D3A7C57C709C}"/>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w="25400">
          <a:solidFill>
            <a:schemeClr val="tx1"/>
          </a:solid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percentStacked"/>
        <c:varyColors val="0"/>
        <c:ser>
          <c:idx val="0"/>
          <c:order val="0"/>
          <c:tx>
            <c:v>HIV POSITIVE</c:v>
          </c:tx>
          <c:spPr>
            <a:solidFill>
              <a:srgbClr val="FF7C80"/>
            </a:solidFill>
            <a:ln>
              <a:noFill/>
            </a:ln>
            <a:effectLst/>
            <a:sp3d/>
          </c:spPr>
          <c:invertIfNegative val="0"/>
          <c:dLbls>
            <c:dLbl>
              <c:idx val="0"/>
              <c:tx>
                <c:rich>
                  <a:bodyPr/>
                  <a:lstStyle/>
                  <a:p>
                    <a:fld id="{B8999782-90E9-4982-BB87-A9074419466C}" type="VALUE">
                      <a:rPr lang="en-US" smtClean="0"/>
                      <a:pPr/>
                      <a:t>[VALOARE]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ACD0-4C38-99B7-CF1108AEA0B5}"/>
                </c:ext>
              </c:extLst>
            </c:dLbl>
            <c:dLbl>
              <c:idx val="1"/>
              <c:tx>
                <c:rich>
                  <a:bodyPr/>
                  <a:lstStyle/>
                  <a:p>
                    <a:fld id="{C2E12EF7-5162-4AF8-AC42-5D0640DD9915}" type="VALUE">
                      <a:rPr lang="en-US" smtClean="0"/>
                      <a:pPr/>
                      <a:t>[VALOARE]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CD0-4C38-99B7-CF1108AEA0B5}"/>
                </c:ext>
              </c:extLst>
            </c:dLbl>
            <c:dLbl>
              <c:idx val="2"/>
              <c:tx>
                <c:rich>
                  <a:bodyPr/>
                  <a:lstStyle/>
                  <a:p>
                    <a:fld id="{66C945AA-BDD8-47DE-88E4-C1386CFD1EFD}" type="VALUE">
                      <a:rPr lang="en-US" smtClean="0"/>
                      <a:pPr/>
                      <a:t>[VALOARE]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ACD0-4C38-99B7-CF1108AEA0B5}"/>
                </c:ext>
              </c:extLst>
            </c:dLbl>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Sheet1!$A$3:$A$5</c:f>
              <c:strCache>
                <c:ptCount val="3"/>
                <c:pt idx="0">
                  <c:v>AT 6 MONTH</c:v>
                </c:pt>
                <c:pt idx="1">
                  <c:v>AT 1-3 MONTH</c:v>
                </c:pt>
                <c:pt idx="2">
                  <c:v>DECLARED (KNOWN)</c:v>
                </c:pt>
              </c:strCache>
            </c:strRef>
          </c:cat>
          <c:val>
            <c:numRef>
              <c:f>Sheet1!$B$3:$B$5</c:f>
              <c:numCache>
                <c:formatCode>General</c:formatCode>
                <c:ptCount val="3"/>
                <c:pt idx="0">
                  <c:v>71</c:v>
                </c:pt>
                <c:pt idx="1">
                  <c:v>69</c:v>
                </c:pt>
                <c:pt idx="2">
                  <c:v>54</c:v>
                </c:pt>
              </c:numCache>
            </c:numRef>
          </c:val>
          <c:extLst>
            <c:ext xmlns:c16="http://schemas.microsoft.com/office/drawing/2014/chart" uri="{C3380CC4-5D6E-409C-BE32-E72D297353CC}">
              <c16:uniqueId val="{00000003-ACD0-4C38-99B7-CF1108AEA0B5}"/>
            </c:ext>
          </c:extLst>
        </c:ser>
        <c:ser>
          <c:idx val="1"/>
          <c:order val="1"/>
          <c:spPr>
            <a:noFill/>
            <a:ln>
              <a:noFill/>
            </a:ln>
            <a:effectLst/>
            <a:sp3d/>
          </c:spPr>
          <c:invertIfNegative val="0"/>
          <c:cat>
            <c:strRef>
              <c:f>Sheet1!$A$3:$A$5</c:f>
              <c:strCache>
                <c:ptCount val="3"/>
                <c:pt idx="0">
                  <c:v>AT 6 MONTH</c:v>
                </c:pt>
                <c:pt idx="1">
                  <c:v>AT 1-3 MONTH</c:v>
                </c:pt>
                <c:pt idx="2">
                  <c:v>DECLARED (KNOWN)</c:v>
                </c:pt>
              </c:strCache>
            </c:strRef>
          </c:cat>
          <c:val>
            <c:numRef>
              <c:f>Sheet1!$C$3:$C$5</c:f>
              <c:numCache>
                <c:formatCode>General</c:formatCode>
                <c:ptCount val="3"/>
                <c:pt idx="0">
                  <c:v>29</c:v>
                </c:pt>
                <c:pt idx="1">
                  <c:v>31</c:v>
                </c:pt>
                <c:pt idx="2">
                  <c:v>46</c:v>
                </c:pt>
              </c:numCache>
            </c:numRef>
          </c:val>
          <c:extLst>
            <c:ext xmlns:c16="http://schemas.microsoft.com/office/drawing/2014/chart" uri="{C3380CC4-5D6E-409C-BE32-E72D297353CC}">
              <c16:uniqueId val="{00000004-ACD0-4C38-99B7-CF1108AEA0B5}"/>
            </c:ext>
          </c:extLst>
        </c:ser>
        <c:dLbls>
          <c:showLegendKey val="0"/>
          <c:showVal val="0"/>
          <c:showCatName val="0"/>
          <c:showSerName val="0"/>
          <c:showPercent val="0"/>
          <c:showBubbleSize val="0"/>
        </c:dLbls>
        <c:gapWidth val="150"/>
        <c:shape val="box"/>
        <c:axId val="615763744"/>
        <c:axId val="615764136"/>
        <c:axId val="0"/>
      </c:bar3DChart>
      <c:catAx>
        <c:axId val="6157637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15764136"/>
        <c:crosses val="autoZero"/>
        <c:auto val="1"/>
        <c:lblAlgn val="ctr"/>
        <c:lblOffset val="100"/>
        <c:noMultiLvlLbl val="0"/>
      </c:catAx>
      <c:valAx>
        <c:axId val="615764136"/>
        <c:scaling>
          <c:orientation val="minMax"/>
        </c:scaling>
        <c:delete val="1"/>
        <c:axPos val="b"/>
        <c:numFmt formatCode="0%" sourceLinked="1"/>
        <c:majorTickMark val="none"/>
        <c:minorTickMark val="none"/>
        <c:tickLblPos val="nextTo"/>
        <c:crossAx val="6157637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sz="2400" b="1">
                <a:solidFill>
                  <a:schemeClr val="tx1"/>
                </a:solidFill>
                <a:latin typeface="Arial" panose="020B0604020202020204" pitchFamily="34" charset="0"/>
                <a:cs typeface="Arial" panose="020B0604020202020204" pitchFamily="34" charset="0"/>
              </a:rPr>
              <a:t>HCVRNA</a:t>
            </a:r>
          </a:p>
        </c:rich>
      </c:tx>
      <c:layout>
        <c:manualLayout>
          <c:xMode val="edge"/>
          <c:yMode val="edge"/>
          <c:x val="6.7964865049225651E-2"/>
          <c:y val="0.34713956501449439"/>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3004754137780185"/>
          <c:y val="0.10444154761129712"/>
          <c:w val="0.37632051701083757"/>
          <c:h val="0.71010914147440651"/>
        </c:manualLayout>
      </c:layout>
      <c:doughnut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4C7-4435-ACB5-D87B5C159DE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4C7-4435-ACB5-D87B5C159DE0}"/>
              </c:ext>
            </c:extLst>
          </c:dPt>
          <c:dLbls>
            <c:dLbl>
              <c:idx val="0"/>
              <c:layout>
                <c:manualLayout>
                  <c:x val="-2.3115311983080398E-2"/>
                  <c:y val="-7.3490813648294032E-2"/>
                </c:manualLayout>
              </c:layout>
              <c:tx>
                <c:rich>
                  <a:bodyPr/>
                  <a:lstStyle/>
                  <a:p>
                    <a:fld id="{0A012421-AE37-456D-9940-C8E9E5FBFC30}" type="VALUE">
                      <a:rPr lang="en-US"/>
                      <a:pPr/>
                      <a:t>[VALOARE]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4C7-4435-ACB5-D87B5C159DE0}"/>
                </c:ext>
              </c:extLst>
            </c:dLbl>
            <c:dLbl>
              <c:idx val="1"/>
              <c:layout>
                <c:manualLayout>
                  <c:x val="4.2027839969236869E-2"/>
                  <c:y val="9.4488188976377951E-2"/>
                </c:manualLayout>
              </c:layout>
              <c:tx>
                <c:rich>
                  <a:bodyPr/>
                  <a:lstStyle/>
                  <a:p>
                    <a:fld id="{6AE974C4-95AB-4A66-8FA7-8421A78B772A}" type="VALUE">
                      <a:rPr lang="en-US"/>
                      <a:pPr/>
                      <a:t>[VALOARE]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4C7-4435-ACB5-D87B5C159DE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Sheet1!$A$1:$A$2</c:f>
              <c:strCache>
                <c:ptCount val="2"/>
                <c:pt idx="0">
                  <c:v>Undetectable viral load</c:v>
                </c:pt>
                <c:pt idx="1">
                  <c:v>Viral load &gt;500 UI/mL</c:v>
                </c:pt>
              </c:strCache>
            </c:strRef>
          </c:cat>
          <c:val>
            <c:numRef>
              <c:f>Sheet1!$B$1:$B$2</c:f>
              <c:numCache>
                <c:formatCode>General</c:formatCode>
                <c:ptCount val="2"/>
                <c:pt idx="0">
                  <c:v>39</c:v>
                </c:pt>
                <c:pt idx="1">
                  <c:v>61</c:v>
                </c:pt>
              </c:numCache>
            </c:numRef>
          </c:val>
          <c:extLst>
            <c:ext xmlns:c16="http://schemas.microsoft.com/office/drawing/2014/chart" uri="{C3380CC4-5D6E-409C-BE32-E72D297353CC}">
              <c16:uniqueId val="{00000004-14C7-4435-ACB5-D87B5C159DE0}"/>
            </c:ext>
          </c:extLst>
        </c:ser>
        <c:dLbls>
          <c:showLegendKey val="0"/>
          <c:showVal val="0"/>
          <c:showCatName val="0"/>
          <c:showSerName val="0"/>
          <c:showPercent val="0"/>
          <c:showBubbleSize val="0"/>
          <c:showLeaderLines val="1"/>
        </c:dLbls>
        <c:firstSliceAng val="0"/>
        <c:holeSize val="42"/>
      </c:doughnutChart>
      <c:spPr>
        <a:noFill/>
        <a:ln>
          <a:noFill/>
        </a:ln>
        <a:effectLst/>
      </c:spPr>
    </c:plotArea>
    <c:legend>
      <c:legendPos val="b"/>
      <c:layout>
        <c:manualLayout>
          <c:xMode val="edge"/>
          <c:yMode val="edge"/>
          <c:x val="4.7422333412257309E-2"/>
          <c:y val="0.76217957924796187"/>
          <c:w val="0.93525875995038066"/>
          <c:h val="0.19157652537527298"/>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200" b="1">
                <a:latin typeface="Arial" panose="020B0604020202020204" pitchFamily="34" charset="0"/>
                <a:cs typeface="Arial" panose="020B0604020202020204" pitchFamily="34" charset="0"/>
              </a:rPr>
              <a:t>604 treated patients (28%)</a:t>
            </a: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19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075721298975248"/>
          <c:y val="0.23666666666666666"/>
          <c:w val="0.78607362122806113"/>
          <c:h val="0.5862616797900263"/>
        </c:manualLayout>
      </c:layout>
      <c:pie3DChart>
        <c:varyColors val="1"/>
        <c:ser>
          <c:idx val="0"/>
          <c:order val="0"/>
          <c:dPt>
            <c:idx val="0"/>
            <c:bubble3D val="0"/>
            <c:spPr>
              <a:solidFill>
                <a:srgbClr val="00B0F0"/>
              </a:solidFill>
              <a:ln w="25400">
                <a:solidFill>
                  <a:schemeClr val="lt1"/>
                </a:solidFill>
              </a:ln>
              <a:effectLst/>
              <a:sp3d contourW="25400">
                <a:contourClr>
                  <a:schemeClr val="lt1"/>
                </a:contourClr>
              </a:sp3d>
            </c:spPr>
            <c:extLst>
              <c:ext xmlns:c16="http://schemas.microsoft.com/office/drawing/2014/chart" uri="{C3380CC4-5D6E-409C-BE32-E72D297353CC}">
                <c16:uniqueId val="{00000001-BA7D-4FD2-B152-0320CBFD2E68}"/>
              </c:ext>
            </c:extLst>
          </c:dPt>
          <c:dPt>
            <c:idx val="1"/>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3-BA7D-4FD2-B152-0320CBFD2E68}"/>
              </c:ext>
            </c:extLst>
          </c:dPt>
          <c:dLbls>
            <c:dLbl>
              <c:idx val="0"/>
              <c:layout>
                <c:manualLayout>
                  <c:x val="5.8058630457560843E-3"/>
                  <c:y val="0.162650668453754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A7D-4FD2-B152-0320CBFD2E68}"/>
                </c:ext>
              </c:extLst>
            </c:dLbl>
            <c:dLbl>
              <c:idx val="1"/>
              <c:layout>
                <c:manualLayout>
                  <c:x val="-8.4326218097401321E-3"/>
                  <c:y val="-0.2081335101551270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A7D-4FD2-B152-0320CBFD2E68}"/>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Sheet1!$A$1:$A$2</c:f>
              <c:strCache>
                <c:ptCount val="2"/>
                <c:pt idx="0">
                  <c:v>PegIFN/Riba</c:v>
                </c:pt>
                <c:pt idx="1">
                  <c:v>DAA</c:v>
                </c:pt>
              </c:strCache>
            </c:strRef>
          </c:cat>
          <c:val>
            <c:numRef>
              <c:f>Sheet1!$B$1:$B$2</c:f>
              <c:numCache>
                <c:formatCode>General</c:formatCode>
                <c:ptCount val="2"/>
                <c:pt idx="0">
                  <c:v>562</c:v>
                </c:pt>
                <c:pt idx="1">
                  <c:v>42</c:v>
                </c:pt>
              </c:numCache>
            </c:numRef>
          </c:val>
          <c:extLst>
            <c:ext xmlns:c16="http://schemas.microsoft.com/office/drawing/2014/chart" uri="{C3380CC4-5D6E-409C-BE32-E72D297353CC}">
              <c16:uniqueId val="{00000004-BA7D-4FD2-B152-0320CBFD2E68}"/>
            </c:ext>
          </c:extLst>
        </c:ser>
        <c:dLbls>
          <c:showLegendKey val="0"/>
          <c:showVal val="0"/>
          <c:showCatName val="0"/>
          <c:showSerName val="0"/>
          <c:showPercent val="0"/>
          <c:showBubbleSize val="0"/>
          <c:showLeaderLines val="1"/>
        </c:dLbls>
      </c:pie3DChart>
      <c:spPr>
        <a:noFill/>
        <a:ln>
          <a:noFill/>
        </a:ln>
        <a:effectLst/>
      </c:spPr>
    </c:plotArea>
    <c:legend>
      <c:legendPos val="l"/>
      <c:layout>
        <c:manualLayout>
          <c:xMode val="edge"/>
          <c:yMode val="edge"/>
          <c:x val="3.8161871842818759E-2"/>
          <c:y val="0.70954090186689445"/>
          <c:w val="0.35567645824174737"/>
          <c:h val="0.18747664041994749"/>
        </c:manualLayout>
      </c:layout>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200" b="1">
                <a:latin typeface="Arial" panose="020B0604020202020204" pitchFamily="34" charset="0"/>
                <a:cs typeface="Arial" panose="020B0604020202020204" pitchFamily="34" charset="0"/>
              </a:rPr>
              <a:t>604 treated patients (28%)</a:t>
            </a: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19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075721298975248"/>
          <c:y val="0.23666666666666666"/>
          <c:w val="0.78607362122806113"/>
          <c:h val="0.5862616797900263"/>
        </c:manualLayout>
      </c:layout>
      <c:pie3DChart>
        <c:varyColors val="1"/>
        <c:ser>
          <c:idx val="0"/>
          <c:order val="0"/>
          <c:dPt>
            <c:idx val="0"/>
            <c:bubble3D val="0"/>
            <c:spPr>
              <a:solidFill>
                <a:srgbClr val="00B0F0"/>
              </a:solidFill>
              <a:ln w="25400">
                <a:solidFill>
                  <a:schemeClr val="lt1"/>
                </a:solidFill>
              </a:ln>
              <a:effectLst/>
              <a:sp3d contourW="25400">
                <a:contourClr>
                  <a:schemeClr val="lt1"/>
                </a:contourClr>
              </a:sp3d>
            </c:spPr>
            <c:extLst>
              <c:ext xmlns:c16="http://schemas.microsoft.com/office/drawing/2014/chart" uri="{C3380CC4-5D6E-409C-BE32-E72D297353CC}">
                <c16:uniqueId val="{00000001-8F17-47B8-A10C-44FD0D4203D7}"/>
              </c:ext>
            </c:extLst>
          </c:dPt>
          <c:dPt>
            <c:idx val="1"/>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3-8F17-47B8-A10C-44FD0D4203D7}"/>
              </c:ext>
            </c:extLst>
          </c:dPt>
          <c:dLbls>
            <c:dLbl>
              <c:idx val="0"/>
              <c:layout>
                <c:manualLayout>
                  <c:x val="5.8058630457560843E-3"/>
                  <c:y val="0.162650668453754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F17-47B8-A10C-44FD0D4203D7}"/>
                </c:ext>
              </c:extLst>
            </c:dLbl>
            <c:dLbl>
              <c:idx val="1"/>
              <c:layout>
                <c:manualLayout>
                  <c:x val="-8.4326218097401321E-3"/>
                  <c:y val="-0.2081335101551270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F17-47B8-A10C-44FD0D4203D7}"/>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Sheet1!$A$1:$A$2</c:f>
              <c:strCache>
                <c:ptCount val="2"/>
                <c:pt idx="0">
                  <c:v>PegIFN/Riba</c:v>
                </c:pt>
                <c:pt idx="1">
                  <c:v>DAA</c:v>
                </c:pt>
              </c:strCache>
            </c:strRef>
          </c:cat>
          <c:val>
            <c:numRef>
              <c:f>Sheet1!$B$1:$B$2</c:f>
              <c:numCache>
                <c:formatCode>General</c:formatCode>
                <c:ptCount val="2"/>
                <c:pt idx="0">
                  <c:v>562</c:v>
                </c:pt>
                <c:pt idx="1">
                  <c:v>42</c:v>
                </c:pt>
              </c:numCache>
            </c:numRef>
          </c:val>
          <c:extLst>
            <c:ext xmlns:c16="http://schemas.microsoft.com/office/drawing/2014/chart" uri="{C3380CC4-5D6E-409C-BE32-E72D297353CC}">
              <c16:uniqueId val="{00000004-8F17-47B8-A10C-44FD0D4203D7}"/>
            </c:ext>
          </c:extLst>
        </c:ser>
        <c:dLbls>
          <c:showLegendKey val="0"/>
          <c:showVal val="0"/>
          <c:showCatName val="0"/>
          <c:showSerName val="0"/>
          <c:showPercent val="0"/>
          <c:showBubbleSize val="0"/>
          <c:showLeaderLines val="1"/>
        </c:dLbls>
      </c:pie3DChart>
      <c:spPr>
        <a:noFill/>
        <a:ln>
          <a:noFill/>
        </a:ln>
        <a:effectLst/>
      </c:spPr>
    </c:plotArea>
    <c:legend>
      <c:legendPos val="l"/>
      <c:layout>
        <c:manualLayout>
          <c:xMode val="edge"/>
          <c:yMode val="edge"/>
          <c:x val="3.8161871842818759E-2"/>
          <c:y val="0.70954090186689445"/>
          <c:w val="0.35567645824174737"/>
          <c:h val="0.18747664041994749"/>
        </c:manualLayout>
      </c:layout>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2.0220094653269394E-2"/>
          <c:y val="2.7634485070913154E-4"/>
          <c:w val="0.97815948054849133"/>
          <c:h val="0.97674055803265569"/>
        </c:manualLayout>
      </c:layout>
      <c:pie3DChart>
        <c:varyColors val="1"/>
        <c:ser>
          <c:idx val="0"/>
          <c:order val="0"/>
          <c:explosion val="25"/>
          <c:dPt>
            <c:idx val="1"/>
            <c:bubble3D val="0"/>
            <c:spPr>
              <a:solidFill>
                <a:srgbClr val="FFFF00"/>
              </a:solidFill>
            </c:spPr>
            <c:extLst>
              <c:ext xmlns:c16="http://schemas.microsoft.com/office/drawing/2014/chart" uri="{C3380CC4-5D6E-409C-BE32-E72D297353CC}">
                <c16:uniqueId val="{00000001-BC8D-4F8B-A513-44D9BE7EF929}"/>
              </c:ext>
            </c:extLst>
          </c:dPt>
          <c:dPt>
            <c:idx val="2"/>
            <c:bubble3D val="0"/>
            <c:spPr>
              <a:solidFill>
                <a:srgbClr val="F9660B"/>
              </a:solidFill>
            </c:spPr>
            <c:extLst>
              <c:ext xmlns:c16="http://schemas.microsoft.com/office/drawing/2014/chart" uri="{C3380CC4-5D6E-409C-BE32-E72D297353CC}">
                <c16:uniqueId val="{00000003-BC8D-4F8B-A513-44D9BE7EF929}"/>
              </c:ext>
            </c:extLst>
          </c:dPt>
          <c:dPt>
            <c:idx val="3"/>
            <c:bubble3D val="0"/>
            <c:spPr>
              <a:solidFill>
                <a:srgbClr val="009900"/>
              </a:solidFill>
            </c:spPr>
            <c:extLst>
              <c:ext xmlns:c16="http://schemas.microsoft.com/office/drawing/2014/chart" uri="{C3380CC4-5D6E-409C-BE32-E72D297353CC}">
                <c16:uniqueId val="{00000005-BC8D-4F8B-A513-44D9BE7EF929}"/>
              </c:ext>
            </c:extLst>
          </c:dPt>
          <c:dPt>
            <c:idx val="4"/>
            <c:bubble3D val="0"/>
            <c:spPr>
              <a:solidFill>
                <a:srgbClr val="FF99FF"/>
              </a:solidFill>
            </c:spPr>
            <c:extLst>
              <c:ext xmlns:c16="http://schemas.microsoft.com/office/drawing/2014/chart" uri="{C3380CC4-5D6E-409C-BE32-E72D297353CC}">
                <c16:uniqueId val="{00000007-BC8D-4F8B-A513-44D9BE7EF929}"/>
              </c:ext>
            </c:extLst>
          </c:dPt>
          <c:dLbls>
            <c:dLbl>
              <c:idx val="0"/>
              <c:layout>
                <c:manualLayout>
                  <c:x val="-0.15201806182702327"/>
                  <c:y val="5.1174941018226984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BC8D-4F8B-A513-44D9BE7EF929}"/>
                </c:ext>
              </c:extLst>
            </c:dLbl>
            <c:dLbl>
              <c:idx val="1"/>
              <c:layout>
                <c:manualLayout>
                  <c:x val="0.14289333272412527"/>
                  <c:y val="-0.2596236916168612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C8D-4F8B-A513-44D9BE7EF929}"/>
                </c:ext>
              </c:extLst>
            </c:dLbl>
            <c:dLbl>
              <c:idx val="2"/>
              <c:layout>
                <c:manualLayout>
                  <c:x val="6.9880891495023703E-2"/>
                  <c:y val="3.577616699561232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C8D-4F8B-A513-44D9BE7EF929}"/>
                </c:ext>
              </c:extLst>
            </c:dLbl>
            <c:dLbl>
              <c:idx val="3"/>
              <c:layout>
                <c:manualLayout>
                  <c:x val="8.0653004515456761E-2"/>
                  <c:y val="-2.3973912960526034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BC8D-4F8B-A513-44D9BE7EF929}"/>
                </c:ext>
              </c:extLst>
            </c:dLbl>
            <c:dLbl>
              <c:idx val="4"/>
              <c:layout>
                <c:manualLayout>
                  <c:x val="0.13189159621806565"/>
                  <c:y val="8.463526695810699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C8D-4F8B-A513-44D9BE7EF929}"/>
                </c:ext>
              </c:extLst>
            </c:dLbl>
            <c:spPr>
              <a:noFill/>
              <a:ln>
                <a:noFill/>
              </a:ln>
              <a:effectLst/>
            </c:spPr>
            <c:txPr>
              <a:bodyPr/>
              <a:lstStyle/>
              <a:p>
                <a:pPr>
                  <a:defRPr sz="2800" b="1">
                    <a:latin typeface="Arial" panose="020B0604020202020204" pitchFamily="34" charset="0"/>
                    <a:cs typeface="Arial" panose="020B0604020202020204" pitchFamily="34" charset="0"/>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Sheet1!$A$1:$A$5</c:f>
              <c:strCache>
                <c:ptCount val="5"/>
                <c:pt idx="0">
                  <c:v>genotip   1b</c:v>
                </c:pt>
                <c:pt idx="1">
                  <c:v>genotip   1a</c:v>
                </c:pt>
                <c:pt idx="2">
                  <c:v>genotip   3a</c:v>
                </c:pt>
                <c:pt idx="3">
                  <c:v>genotip   4a</c:v>
                </c:pt>
                <c:pt idx="4">
                  <c:v>genotip   4d</c:v>
                </c:pt>
              </c:strCache>
            </c:strRef>
          </c:cat>
          <c:val>
            <c:numRef>
              <c:f>Sheet1!$B$1:$B$5</c:f>
              <c:numCache>
                <c:formatCode>General</c:formatCode>
                <c:ptCount val="5"/>
                <c:pt idx="0">
                  <c:v>34</c:v>
                </c:pt>
                <c:pt idx="1">
                  <c:v>41</c:v>
                </c:pt>
                <c:pt idx="2">
                  <c:v>12</c:v>
                </c:pt>
                <c:pt idx="3">
                  <c:v>6</c:v>
                </c:pt>
                <c:pt idx="4">
                  <c:v>7</c:v>
                </c:pt>
              </c:numCache>
            </c:numRef>
          </c:val>
          <c:extLst>
            <c:ext xmlns:c16="http://schemas.microsoft.com/office/drawing/2014/chart" uri="{C3380CC4-5D6E-409C-BE32-E72D297353CC}">
              <c16:uniqueId val="{00000009-BC8D-4F8B-A513-44D9BE7EF929}"/>
            </c:ext>
          </c:extLst>
        </c:ser>
        <c:dLbls>
          <c:showLegendKey val="0"/>
          <c:showVal val="0"/>
          <c:showCatName val="0"/>
          <c:showSerName val="0"/>
          <c:showPercent val="0"/>
          <c:showBubbleSize val="0"/>
          <c:showLeaderLines val="0"/>
        </c:dLbls>
      </c:pie3DChart>
      <c:spPr>
        <a:noFill/>
        <a:ln>
          <a:noFill/>
        </a:ln>
      </c:spPr>
    </c:plotArea>
    <c:plotVisOnly val="1"/>
    <c:dispBlanksAs val="gap"/>
    <c:showDLblsOverMax val="0"/>
  </c:chart>
  <c:spPr>
    <a:noFill/>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1.443001443001443E-2"/>
          <c:y val="0"/>
          <c:w val="0.978159480548493"/>
          <c:h val="0.97674055803265569"/>
        </c:manualLayout>
      </c:layout>
      <c:pie3DChart>
        <c:varyColors val="1"/>
        <c:ser>
          <c:idx val="0"/>
          <c:order val="0"/>
          <c:explosion val="25"/>
          <c:dPt>
            <c:idx val="1"/>
            <c:bubble3D val="0"/>
            <c:spPr>
              <a:solidFill>
                <a:srgbClr val="FFFF00"/>
              </a:solidFill>
            </c:spPr>
            <c:extLst>
              <c:ext xmlns:c16="http://schemas.microsoft.com/office/drawing/2014/chart" uri="{C3380CC4-5D6E-409C-BE32-E72D297353CC}">
                <c16:uniqueId val="{00000001-1C80-40AE-887D-D159D5D65005}"/>
              </c:ext>
            </c:extLst>
          </c:dPt>
          <c:dPt>
            <c:idx val="2"/>
            <c:bubble3D val="0"/>
            <c:spPr>
              <a:solidFill>
                <a:srgbClr val="F9660B"/>
              </a:solidFill>
            </c:spPr>
            <c:extLst>
              <c:ext xmlns:c16="http://schemas.microsoft.com/office/drawing/2014/chart" uri="{C3380CC4-5D6E-409C-BE32-E72D297353CC}">
                <c16:uniqueId val="{00000003-1C80-40AE-887D-D159D5D65005}"/>
              </c:ext>
            </c:extLst>
          </c:dPt>
          <c:dPt>
            <c:idx val="3"/>
            <c:bubble3D val="0"/>
            <c:spPr>
              <a:solidFill>
                <a:srgbClr val="009900"/>
              </a:solidFill>
            </c:spPr>
            <c:extLst>
              <c:ext xmlns:c16="http://schemas.microsoft.com/office/drawing/2014/chart" uri="{C3380CC4-5D6E-409C-BE32-E72D297353CC}">
                <c16:uniqueId val="{00000005-1C80-40AE-887D-D159D5D65005}"/>
              </c:ext>
            </c:extLst>
          </c:dPt>
          <c:dPt>
            <c:idx val="4"/>
            <c:bubble3D val="0"/>
            <c:spPr>
              <a:solidFill>
                <a:srgbClr val="FF99FF"/>
              </a:solidFill>
            </c:spPr>
            <c:extLst>
              <c:ext xmlns:c16="http://schemas.microsoft.com/office/drawing/2014/chart" uri="{C3380CC4-5D6E-409C-BE32-E72D297353CC}">
                <c16:uniqueId val="{00000007-1C80-40AE-887D-D159D5D65005}"/>
              </c:ext>
            </c:extLst>
          </c:dPt>
          <c:dLbls>
            <c:dLbl>
              <c:idx val="0"/>
              <c:layout>
                <c:manualLayout>
                  <c:x val="-0.17862024500322374"/>
                  <c:y val="4.377425713352096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1C80-40AE-887D-D159D5D65005}"/>
                </c:ext>
              </c:extLst>
            </c:dLbl>
            <c:dLbl>
              <c:idx val="1"/>
              <c:layout>
                <c:manualLayout>
                  <c:x val="0.14031445295643649"/>
                  <c:y val="-0.27836532481632575"/>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C80-40AE-887D-D159D5D65005}"/>
                </c:ext>
              </c:extLst>
            </c:dLbl>
            <c:dLbl>
              <c:idx val="2"/>
              <c:layout>
                <c:manualLayout>
                  <c:x val="0"/>
                  <c:y val="-1.700485110180132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C80-40AE-887D-D159D5D65005}"/>
                </c:ext>
              </c:extLst>
            </c:dLbl>
            <c:dLbl>
              <c:idx val="3"/>
              <c:layout>
                <c:manualLayout>
                  <c:x val="0.11558714251627634"/>
                  <c:y val="1.141998706876993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C80-40AE-887D-D159D5D65005}"/>
                </c:ext>
              </c:extLst>
            </c:dLbl>
            <c:dLbl>
              <c:idx val="4"/>
              <c:layout>
                <c:manualLayout>
                  <c:x val="0.13565917896626559"/>
                  <c:y val="0.1075459115382870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C80-40AE-887D-D159D5D65005}"/>
                </c:ext>
              </c:extLst>
            </c:dLbl>
            <c:spPr>
              <a:noFill/>
              <a:ln>
                <a:noFill/>
              </a:ln>
              <a:effectLst/>
            </c:spPr>
            <c:txPr>
              <a:bodyPr/>
              <a:lstStyle/>
              <a:p>
                <a:pPr>
                  <a:defRPr sz="1600" b="1"/>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Sheet1!$A$1:$A$5</c:f>
              <c:strCache>
                <c:ptCount val="5"/>
                <c:pt idx="0">
                  <c:v>genotip   1b</c:v>
                </c:pt>
                <c:pt idx="1">
                  <c:v>genotip   1a</c:v>
                </c:pt>
                <c:pt idx="2">
                  <c:v>genotip   3a</c:v>
                </c:pt>
                <c:pt idx="3">
                  <c:v>genotip   4a</c:v>
                </c:pt>
                <c:pt idx="4">
                  <c:v>genotip   4d</c:v>
                </c:pt>
              </c:strCache>
            </c:strRef>
          </c:cat>
          <c:val>
            <c:numRef>
              <c:f>Sheet1!$B$1:$B$5</c:f>
              <c:numCache>
                <c:formatCode>General</c:formatCode>
                <c:ptCount val="5"/>
                <c:pt idx="0">
                  <c:v>34</c:v>
                </c:pt>
                <c:pt idx="1">
                  <c:v>41</c:v>
                </c:pt>
                <c:pt idx="2">
                  <c:v>12</c:v>
                </c:pt>
                <c:pt idx="3">
                  <c:v>6</c:v>
                </c:pt>
                <c:pt idx="4">
                  <c:v>7</c:v>
                </c:pt>
              </c:numCache>
            </c:numRef>
          </c:val>
          <c:extLst>
            <c:ext xmlns:c16="http://schemas.microsoft.com/office/drawing/2014/chart" uri="{C3380CC4-5D6E-409C-BE32-E72D297353CC}">
              <c16:uniqueId val="{00000009-1C80-40AE-887D-D159D5D65005}"/>
            </c:ext>
          </c:extLst>
        </c:ser>
        <c:dLbls>
          <c:showLegendKey val="0"/>
          <c:showVal val="0"/>
          <c:showCatName val="0"/>
          <c:showSerName val="0"/>
          <c:showPercent val="0"/>
          <c:showBubbleSize val="0"/>
          <c:showLeaderLines val="0"/>
        </c:dLbls>
      </c:pie3DChart>
      <c:spPr>
        <a:noFill/>
        <a:ln>
          <a:noFill/>
        </a:ln>
      </c:spPr>
    </c:plotArea>
    <c:plotVisOnly val="1"/>
    <c:dispBlanksAs val="gap"/>
    <c:showDLblsOverMax val="0"/>
  </c:chart>
  <c:spPr>
    <a:noFill/>
    <a:ln>
      <a:noFill/>
    </a:ln>
  </c:sp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0.36464</cdr:x>
      <cdr:y>0.90942</cdr:y>
    </cdr:from>
    <cdr:to>
      <cdr:x>0.5716</cdr:x>
      <cdr:y>1</cdr:y>
    </cdr:to>
    <cdr:sp macro="" textlink="">
      <cdr:nvSpPr>
        <cdr:cNvPr id="2" name="TextBox 1"/>
        <cdr:cNvSpPr txBox="1"/>
      </cdr:nvSpPr>
      <cdr:spPr>
        <a:xfrm xmlns:a="http://schemas.openxmlformats.org/drawingml/2006/main">
          <a:off x="3452358" y="4027941"/>
          <a:ext cx="1959429" cy="4011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b="1" dirty="0">
              <a:latin typeface="Arial" panose="020B0604020202020204" pitchFamily="34" charset="0"/>
              <a:cs typeface="Arial" panose="020B0604020202020204" pitchFamily="34" charset="0"/>
            </a:rPr>
            <a:t>HCV +</a:t>
          </a:r>
        </a:p>
      </cdr:txBody>
    </cdr:sp>
  </cdr:relSizeAnchor>
</c:userShapes>
</file>

<file path=ppt/drawings/drawing2.xml><?xml version="1.0" encoding="utf-8"?>
<c:userShapes xmlns:c="http://schemas.openxmlformats.org/drawingml/2006/chart">
  <cdr:relSizeAnchor xmlns:cdr="http://schemas.openxmlformats.org/drawingml/2006/chartDrawing">
    <cdr:from>
      <cdr:x>0.63423</cdr:x>
      <cdr:y>0.85479</cdr:y>
    </cdr:from>
    <cdr:to>
      <cdr:x>0.7017</cdr:x>
      <cdr:y>0.97038</cdr:y>
    </cdr:to>
    <cdr:sp macro="" textlink="">
      <cdr:nvSpPr>
        <cdr:cNvPr id="2" name="Right Arrow 1"/>
        <cdr:cNvSpPr/>
      </cdr:nvSpPr>
      <cdr:spPr>
        <a:xfrm xmlns:a="http://schemas.openxmlformats.org/drawingml/2006/main" rot="2396700">
          <a:off x="6331998" y="4288259"/>
          <a:ext cx="673662" cy="579856"/>
        </a:xfrm>
        <a:prstGeom xmlns:a="http://schemas.openxmlformats.org/drawingml/2006/main" prst="rightArrow">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en-US"/>
          </a:defPPr>
          <a:lvl1pPr algn="l" rtl="0" eaLnBrk="0" fontAlgn="base" hangingPunct="0">
            <a:spcBef>
              <a:spcPct val="0"/>
            </a:spcBef>
            <a:spcAft>
              <a:spcPct val="0"/>
            </a:spcAft>
            <a:defRPr sz="4100" kern="1200">
              <a:solidFill>
                <a:schemeClr val="lt1"/>
              </a:solidFill>
              <a:latin typeface="+mn-lt"/>
              <a:ea typeface="+mn-ea"/>
              <a:cs typeface="+mn-cs"/>
            </a:defRPr>
          </a:lvl1pPr>
          <a:lvl2pPr marL="801688" indent="-395288" algn="l" rtl="0" eaLnBrk="0" fontAlgn="base" hangingPunct="0">
            <a:spcBef>
              <a:spcPct val="0"/>
            </a:spcBef>
            <a:spcAft>
              <a:spcPct val="0"/>
            </a:spcAft>
            <a:defRPr sz="4100" kern="1200">
              <a:solidFill>
                <a:schemeClr val="lt1"/>
              </a:solidFill>
              <a:latin typeface="+mn-lt"/>
              <a:ea typeface="+mn-ea"/>
              <a:cs typeface="+mn-cs"/>
            </a:defRPr>
          </a:lvl2pPr>
          <a:lvl3pPr marL="1603375" indent="-792163" algn="l" rtl="0" eaLnBrk="0" fontAlgn="base" hangingPunct="0">
            <a:spcBef>
              <a:spcPct val="0"/>
            </a:spcBef>
            <a:spcAft>
              <a:spcPct val="0"/>
            </a:spcAft>
            <a:defRPr sz="4100" kern="1200">
              <a:solidFill>
                <a:schemeClr val="lt1"/>
              </a:solidFill>
              <a:latin typeface="+mn-lt"/>
              <a:ea typeface="+mn-ea"/>
              <a:cs typeface="+mn-cs"/>
            </a:defRPr>
          </a:lvl3pPr>
          <a:lvl4pPr marL="2406650" indent="-1189038" algn="l" rtl="0" eaLnBrk="0" fontAlgn="base" hangingPunct="0">
            <a:spcBef>
              <a:spcPct val="0"/>
            </a:spcBef>
            <a:spcAft>
              <a:spcPct val="0"/>
            </a:spcAft>
            <a:defRPr sz="4100" kern="1200">
              <a:solidFill>
                <a:schemeClr val="lt1"/>
              </a:solidFill>
              <a:latin typeface="+mn-lt"/>
              <a:ea typeface="+mn-ea"/>
              <a:cs typeface="+mn-cs"/>
            </a:defRPr>
          </a:lvl4pPr>
          <a:lvl5pPr marL="3208338" indent="-1585913" algn="l" rtl="0" eaLnBrk="0" fontAlgn="base" hangingPunct="0">
            <a:spcBef>
              <a:spcPct val="0"/>
            </a:spcBef>
            <a:spcAft>
              <a:spcPct val="0"/>
            </a:spcAft>
            <a:defRPr sz="4100" kern="1200">
              <a:solidFill>
                <a:schemeClr val="lt1"/>
              </a:solidFill>
              <a:latin typeface="+mn-lt"/>
              <a:ea typeface="+mn-ea"/>
              <a:cs typeface="+mn-cs"/>
            </a:defRPr>
          </a:lvl5pPr>
          <a:lvl6pPr marL="2286000" algn="l" defTabSz="914400" rtl="0" eaLnBrk="1" latinLnBrk="0" hangingPunct="1">
            <a:defRPr sz="4100" kern="1200">
              <a:solidFill>
                <a:schemeClr val="lt1"/>
              </a:solidFill>
              <a:latin typeface="+mn-lt"/>
              <a:ea typeface="+mn-ea"/>
              <a:cs typeface="+mn-cs"/>
            </a:defRPr>
          </a:lvl6pPr>
          <a:lvl7pPr marL="2743200" algn="l" defTabSz="914400" rtl="0" eaLnBrk="1" latinLnBrk="0" hangingPunct="1">
            <a:defRPr sz="4100" kern="1200">
              <a:solidFill>
                <a:schemeClr val="lt1"/>
              </a:solidFill>
              <a:latin typeface="+mn-lt"/>
              <a:ea typeface="+mn-ea"/>
              <a:cs typeface="+mn-cs"/>
            </a:defRPr>
          </a:lvl7pPr>
          <a:lvl8pPr marL="3200400" algn="l" defTabSz="914400" rtl="0" eaLnBrk="1" latinLnBrk="0" hangingPunct="1">
            <a:defRPr sz="4100" kern="1200">
              <a:solidFill>
                <a:schemeClr val="lt1"/>
              </a:solidFill>
              <a:latin typeface="+mn-lt"/>
              <a:ea typeface="+mn-ea"/>
              <a:cs typeface="+mn-cs"/>
            </a:defRPr>
          </a:lvl8pPr>
          <a:lvl9pPr marL="3657600" algn="l" defTabSz="914400" rtl="0" eaLnBrk="1" latinLnBrk="0" hangingPunct="1">
            <a:defRPr sz="4100" kern="1200">
              <a:solidFill>
                <a:schemeClr val="lt1"/>
              </a:solidFill>
              <a:latin typeface="+mn-lt"/>
              <a:ea typeface="+mn-ea"/>
              <a:cs typeface="+mn-cs"/>
            </a:defRPr>
          </a:lvl9pPr>
        </a:lstStyle>
        <a:p xmlns:a="http://schemas.openxmlformats.org/drawingml/2006/main">
          <a:pPr algn="ctr">
            <a:defRPr/>
          </a:pPr>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5/23/2019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68" y="639304"/>
            <a:ext cx="10412574" cy="2971801"/>
          </a:xfrm>
        </p:spPr>
        <p:txBody>
          <a:bodyPr>
            <a:noAutofit/>
          </a:bodyPr>
          <a:lstStyle/>
          <a:p>
            <a:r>
              <a:rPr lang="en-US" sz="3600" b="1" dirty="0">
                <a:solidFill>
                  <a:srgbClr val="C00000"/>
                </a:solidFill>
                <a:latin typeface="Arial" panose="020B0604020202020204" pitchFamily="34" charset="0"/>
                <a:cs typeface="Arial" panose="020B0604020202020204" pitchFamily="34" charset="0"/>
              </a:rPr>
              <a:t>OUTCOMES FOR CHRONIC VIRAL HEPATITIS TREATMENT AND CONTROL, 10 YEARS DATA FROM THE FIRST OST CENTER FROM BUCHAREST WITH HARM REDUCTION APPROACH</a:t>
            </a:r>
          </a:p>
        </p:txBody>
      </p:sp>
      <p:sp>
        <p:nvSpPr>
          <p:cNvPr id="3" name="Subtitle 2"/>
          <p:cNvSpPr>
            <a:spLocks noGrp="1"/>
          </p:cNvSpPr>
          <p:nvPr>
            <p:ph type="subTitle" idx="1"/>
          </p:nvPr>
        </p:nvSpPr>
        <p:spPr>
          <a:xfrm>
            <a:off x="172768" y="3611105"/>
            <a:ext cx="6400800" cy="3246895"/>
          </a:xfrm>
        </p:spPr>
        <p:txBody>
          <a:bodyPr>
            <a:normAutofit fontScale="25000" lnSpcReduction="20000"/>
          </a:bodyPr>
          <a:lstStyle/>
          <a:p>
            <a:pPr algn="just"/>
            <a:r>
              <a:rPr lang="en-US" sz="7200" dirty="0">
                <a:solidFill>
                  <a:srgbClr val="C00000"/>
                </a:solidFill>
                <a:latin typeface="Arial" panose="020B0604020202020204" pitchFamily="34" charset="0"/>
                <a:ea typeface="Calibri" panose="020F0502020204030204" pitchFamily="34" charset="0"/>
              </a:rPr>
              <a:t>Authors: </a:t>
            </a:r>
            <a:r>
              <a:rPr lang="en-US" sz="7200" b="1" u="sng" dirty="0">
                <a:solidFill>
                  <a:srgbClr val="C00000"/>
                </a:solidFill>
                <a:latin typeface="Arial" panose="020B0604020202020204" pitchFamily="34" charset="0"/>
                <a:ea typeface="Calibri" panose="020F0502020204030204" pitchFamily="34" charset="0"/>
              </a:rPr>
              <a:t>Adrian O. Abagiu</a:t>
            </a:r>
            <a:r>
              <a:rPr lang="en-US" sz="7200" b="1" u="sng" baseline="30000" dirty="0">
                <a:solidFill>
                  <a:srgbClr val="C00000"/>
                </a:solidFill>
                <a:latin typeface="Arial" panose="020B0604020202020204" pitchFamily="34" charset="0"/>
                <a:ea typeface="Calibri" panose="020F0502020204030204" pitchFamily="34" charset="0"/>
              </a:rPr>
              <a:t>1,2</a:t>
            </a:r>
            <a:r>
              <a:rPr lang="en-US" sz="7200" dirty="0">
                <a:solidFill>
                  <a:srgbClr val="C00000"/>
                </a:solidFill>
                <a:latin typeface="Arial" panose="020B0604020202020204" pitchFamily="34" charset="0"/>
                <a:ea typeface="Calibri" panose="020F0502020204030204" pitchFamily="34" charset="0"/>
              </a:rPr>
              <a:t>, </a:t>
            </a:r>
            <a:r>
              <a:rPr lang="en-US" sz="7200" dirty="0" err="1">
                <a:solidFill>
                  <a:srgbClr val="C00000"/>
                </a:solidFill>
                <a:latin typeface="Arial" panose="020B0604020202020204" pitchFamily="34" charset="0"/>
                <a:ea typeface="Calibri" panose="020F0502020204030204" pitchFamily="34" charset="0"/>
              </a:rPr>
              <a:t>Ioana</a:t>
            </a:r>
            <a:r>
              <a:rPr lang="en-US" sz="7200" dirty="0">
                <a:solidFill>
                  <a:srgbClr val="C00000"/>
                </a:solidFill>
                <a:latin typeface="Arial" panose="020B0604020202020204" pitchFamily="34" charset="0"/>
                <a:ea typeface="Calibri" panose="020F0502020204030204" pitchFamily="34" charset="0"/>
              </a:rPr>
              <a:t> C. Fierbinteanu</a:t>
            </a:r>
            <a:r>
              <a:rPr lang="en-US" sz="7200" baseline="30000" dirty="0">
                <a:solidFill>
                  <a:srgbClr val="C00000"/>
                </a:solidFill>
                <a:latin typeface="Arial" panose="020B0604020202020204" pitchFamily="34" charset="0"/>
                <a:ea typeface="Calibri" panose="020F0502020204030204" pitchFamily="34" charset="0"/>
              </a:rPr>
              <a:t>1</a:t>
            </a:r>
            <a:r>
              <a:rPr lang="en-US" sz="7200" dirty="0">
                <a:solidFill>
                  <a:srgbClr val="C00000"/>
                </a:solidFill>
                <a:latin typeface="Arial" panose="020B0604020202020204" pitchFamily="34" charset="0"/>
                <a:ea typeface="Calibri" panose="020F0502020204030204" pitchFamily="34" charset="0"/>
              </a:rPr>
              <a:t>, </a:t>
            </a:r>
            <a:r>
              <a:rPr lang="en-US" sz="7200" dirty="0" err="1">
                <a:solidFill>
                  <a:srgbClr val="C00000"/>
                </a:solidFill>
                <a:latin typeface="Arial" panose="020B0604020202020204" pitchFamily="34" charset="0"/>
                <a:ea typeface="Calibri" panose="020F0502020204030204" pitchFamily="34" charset="0"/>
              </a:rPr>
              <a:t>Archontis</a:t>
            </a:r>
            <a:r>
              <a:rPr lang="en-US" sz="7200" dirty="0">
                <a:solidFill>
                  <a:srgbClr val="C00000"/>
                </a:solidFill>
                <a:latin typeface="Arial" panose="020B0604020202020204" pitchFamily="34" charset="0"/>
                <a:ea typeface="Calibri" panose="020F0502020204030204" pitchFamily="34" charset="0"/>
              </a:rPr>
              <a:t> Koulosousas</a:t>
            </a:r>
            <a:r>
              <a:rPr lang="en-US" sz="7200" baseline="30000" dirty="0">
                <a:solidFill>
                  <a:srgbClr val="C00000"/>
                </a:solidFill>
                <a:latin typeface="Arial" panose="020B0604020202020204" pitchFamily="34" charset="0"/>
                <a:ea typeface="Calibri" panose="020F0502020204030204" pitchFamily="34" charset="0"/>
              </a:rPr>
              <a:t>1</a:t>
            </a:r>
            <a:r>
              <a:rPr lang="en-US" sz="7200" dirty="0">
                <a:solidFill>
                  <a:srgbClr val="C00000"/>
                </a:solidFill>
                <a:latin typeface="Arial" panose="020B0604020202020204" pitchFamily="34" charset="0"/>
                <a:ea typeface="Calibri" panose="020F0502020204030204" pitchFamily="34" charset="0"/>
              </a:rPr>
              <a:t>, Eduard Paris</a:t>
            </a:r>
            <a:r>
              <a:rPr lang="en-US" sz="7200" baseline="30000" dirty="0">
                <a:solidFill>
                  <a:srgbClr val="C00000"/>
                </a:solidFill>
                <a:latin typeface="Arial" panose="020B0604020202020204" pitchFamily="34" charset="0"/>
                <a:ea typeface="Calibri" panose="020F0502020204030204" pitchFamily="34" charset="0"/>
              </a:rPr>
              <a:t>1</a:t>
            </a:r>
            <a:r>
              <a:rPr lang="en-US" sz="7200" dirty="0">
                <a:solidFill>
                  <a:srgbClr val="C00000"/>
                </a:solidFill>
                <a:latin typeface="Arial" panose="020B0604020202020204" pitchFamily="34" charset="0"/>
                <a:ea typeface="Calibri" panose="020F0502020204030204" pitchFamily="34" charset="0"/>
              </a:rPr>
              <a:t>, Maria Georgescu</a:t>
            </a:r>
            <a:r>
              <a:rPr lang="en-US" sz="7200" baseline="30000" dirty="0">
                <a:solidFill>
                  <a:srgbClr val="C00000"/>
                </a:solidFill>
                <a:latin typeface="Arial" panose="020B0604020202020204" pitchFamily="34" charset="0"/>
                <a:ea typeface="Calibri" panose="020F0502020204030204" pitchFamily="34" charset="0"/>
              </a:rPr>
              <a:t>1</a:t>
            </a:r>
            <a:r>
              <a:rPr lang="en-US" sz="7200" dirty="0">
                <a:solidFill>
                  <a:srgbClr val="C00000"/>
                </a:solidFill>
                <a:latin typeface="Arial" panose="020B0604020202020204" pitchFamily="34" charset="0"/>
                <a:ea typeface="Calibri" panose="020F0502020204030204" pitchFamily="34" charset="0"/>
              </a:rPr>
              <a:t>, Rafael Ianos-Rancovici</a:t>
            </a:r>
            <a:r>
              <a:rPr lang="en-US" sz="7200" baseline="30000" dirty="0">
                <a:solidFill>
                  <a:srgbClr val="C00000"/>
                </a:solidFill>
                <a:latin typeface="Arial" panose="020B0604020202020204" pitchFamily="34" charset="0"/>
                <a:ea typeface="Calibri" panose="020F0502020204030204" pitchFamily="34" charset="0"/>
              </a:rPr>
              <a:t>2</a:t>
            </a:r>
            <a:r>
              <a:rPr lang="en-US" sz="7200" dirty="0">
                <a:solidFill>
                  <a:srgbClr val="C00000"/>
                </a:solidFill>
                <a:latin typeface="Arial" panose="020B0604020202020204" pitchFamily="34" charset="0"/>
                <a:ea typeface="Calibri" panose="020F0502020204030204" pitchFamily="34" charset="0"/>
              </a:rPr>
              <a:t>, Elena D. Bunescu</a:t>
            </a:r>
            <a:r>
              <a:rPr lang="en-US" sz="7200" baseline="30000" dirty="0">
                <a:solidFill>
                  <a:srgbClr val="C00000"/>
                </a:solidFill>
                <a:latin typeface="Arial" panose="020B0604020202020204" pitchFamily="34" charset="0"/>
                <a:ea typeface="Calibri" panose="020F0502020204030204" pitchFamily="34" charset="0"/>
              </a:rPr>
              <a:t>2</a:t>
            </a:r>
            <a:r>
              <a:rPr lang="en-US" sz="7200" dirty="0">
                <a:solidFill>
                  <a:srgbClr val="C00000"/>
                </a:solidFill>
                <a:latin typeface="Arial" panose="020B0604020202020204" pitchFamily="34" charset="0"/>
                <a:ea typeface="Calibri" panose="020F0502020204030204" pitchFamily="34" charset="0"/>
              </a:rPr>
              <a:t>, </a:t>
            </a:r>
            <a:r>
              <a:rPr lang="en-US" sz="7200" dirty="0" err="1">
                <a:solidFill>
                  <a:srgbClr val="C00000"/>
                </a:solidFill>
                <a:latin typeface="Arial" panose="020B0604020202020204" pitchFamily="34" charset="0"/>
                <a:ea typeface="Calibri" panose="020F0502020204030204" pitchFamily="34" charset="0"/>
              </a:rPr>
              <a:t>Preda</a:t>
            </a:r>
            <a:r>
              <a:rPr lang="en-US" sz="7200" dirty="0">
                <a:solidFill>
                  <a:srgbClr val="C00000"/>
                </a:solidFill>
                <a:latin typeface="Arial" panose="020B0604020202020204" pitchFamily="34" charset="0"/>
                <a:ea typeface="Calibri" panose="020F0502020204030204" pitchFamily="34" charset="0"/>
              </a:rPr>
              <a:t> Georgeta</a:t>
            </a:r>
            <a:r>
              <a:rPr lang="en-US" sz="7200" baseline="30000" dirty="0">
                <a:solidFill>
                  <a:srgbClr val="C00000"/>
                </a:solidFill>
                <a:latin typeface="Arial" panose="020B0604020202020204" pitchFamily="34" charset="0"/>
                <a:ea typeface="Calibri" panose="020F0502020204030204" pitchFamily="34" charset="0"/>
              </a:rPr>
              <a:t>2</a:t>
            </a:r>
            <a:r>
              <a:rPr lang="en-US" sz="7200" dirty="0">
                <a:solidFill>
                  <a:srgbClr val="C00000"/>
                </a:solidFill>
                <a:latin typeface="Arial" panose="020B0604020202020204" pitchFamily="34" charset="0"/>
                <a:ea typeface="Calibri" panose="020F0502020204030204" pitchFamily="34" charset="0"/>
              </a:rPr>
              <a:t>, Gabriel A. Popescu</a:t>
            </a:r>
            <a:r>
              <a:rPr lang="en-US" sz="7200" baseline="30000" dirty="0">
                <a:solidFill>
                  <a:srgbClr val="C00000"/>
                </a:solidFill>
                <a:latin typeface="Arial" panose="020B0604020202020204" pitchFamily="34" charset="0"/>
                <a:ea typeface="Calibri" panose="020F0502020204030204" pitchFamily="34" charset="0"/>
              </a:rPr>
              <a:t>2</a:t>
            </a:r>
            <a:r>
              <a:rPr lang="en-US" sz="7200" dirty="0">
                <a:solidFill>
                  <a:srgbClr val="C00000"/>
                </a:solidFill>
                <a:latin typeface="Arial" panose="020B0604020202020204" pitchFamily="34" charset="0"/>
                <a:ea typeface="Calibri" panose="020F0502020204030204" pitchFamily="34" charset="0"/>
              </a:rPr>
              <a:t>, </a:t>
            </a:r>
            <a:r>
              <a:rPr lang="en-US" sz="7200" dirty="0" err="1">
                <a:solidFill>
                  <a:srgbClr val="C00000"/>
                </a:solidFill>
                <a:latin typeface="Arial" panose="020B0604020202020204" pitchFamily="34" charset="0"/>
                <a:ea typeface="Calibri" panose="020F0502020204030204" pitchFamily="34" charset="0"/>
              </a:rPr>
              <a:t>Loredana</a:t>
            </a:r>
            <a:r>
              <a:rPr lang="en-US" sz="7200" dirty="0">
                <a:solidFill>
                  <a:srgbClr val="C00000"/>
                </a:solidFill>
                <a:latin typeface="Arial" panose="020B0604020202020204" pitchFamily="34" charset="0"/>
                <a:ea typeface="Calibri" panose="020F0502020204030204" pitchFamily="34" charset="0"/>
              </a:rPr>
              <a:t> N. Stoica</a:t>
            </a:r>
            <a:r>
              <a:rPr lang="en-US" sz="7200" baseline="30000" dirty="0">
                <a:solidFill>
                  <a:srgbClr val="C00000"/>
                </a:solidFill>
                <a:latin typeface="Arial" panose="020B0604020202020204" pitchFamily="34" charset="0"/>
                <a:ea typeface="Calibri" panose="020F0502020204030204" pitchFamily="34" charset="0"/>
              </a:rPr>
              <a:t>2</a:t>
            </a:r>
            <a:r>
              <a:rPr lang="en-US" sz="7200" dirty="0">
                <a:solidFill>
                  <a:srgbClr val="C00000"/>
                </a:solidFill>
                <a:latin typeface="Arial" panose="020B0604020202020204" pitchFamily="34" charset="0"/>
                <a:ea typeface="Calibri" panose="020F0502020204030204" pitchFamily="34" charset="0"/>
              </a:rPr>
              <a:t>, Iulia C. Blaga</a:t>
            </a:r>
            <a:r>
              <a:rPr lang="en-US" sz="7200" baseline="30000" dirty="0">
                <a:solidFill>
                  <a:srgbClr val="C00000"/>
                </a:solidFill>
                <a:latin typeface="Arial" panose="020B0604020202020204" pitchFamily="34" charset="0"/>
                <a:ea typeface="Calibri" panose="020F0502020204030204" pitchFamily="34" charset="0"/>
              </a:rPr>
              <a:t>2</a:t>
            </a:r>
            <a:r>
              <a:rPr lang="en-US" sz="7200" dirty="0">
                <a:solidFill>
                  <a:srgbClr val="C00000"/>
                </a:solidFill>
                <a:latin typeface="Arial" panose="020B0604020202020204" pitchFamily="34" charset="0"/>
                <a:ea typeface="Calibri" panose="020F0502020204030204" pitchFamily="34" charset="0"/>
              </a:rPr>
              <a:t>, Cristiana </a:t>
            </a:r>
            <a:r>
              <a:rPr lang="en-US" sz="7200" dirty="0">
                <a:solidFill>
                  <a:srgbClr val="C00000"/>
                </a:solidFill>
                <a:latin typeface="Arial" panose="020B0604020202020204" pitchFamily="34" charset="0"/>
                <a:ea typeface="Calibri" panose="020F0502020204030204" pitchFamily="34" charset="0"/>
                <a:cs typeface="Arial" panose="020B0604020202020204" pitchFamily="34" charset="0"/>
              </a:rPr>
              <a:t>Prefac</a:t>
            </a:r>
            <a:r>
              <a:rPr lang="en-US" sz="7200" baseline="30000" dirty="0">
                <a:solidFill>
                  <a:srgbClr val="C00000"/>
                </a:solidFill>
                <a:latin typeface="Arial" panose="020B0604020202020204" pitchFamily="34" charset="0"/>
                <a:ea typeface="Calibri" panose="020F0502020204030204" pitchFamily="34" charset="0"/>
                <a:cs typeface="Arial" panose="020B0604020202020204" pitchFamily="34" charset="0"/>
              </a:rPr>
              <a:t>2</a:t>
            </a:r>
            <a:r>
              <a:rPr lang="en-US" sz="7200" dirty="0">
                <a:solidFill>
                  <a:srgbClr val="C00000"/>
                </a:solidFill>
                <a:latin typeface="Arial" panose="020B0604020202020204" pitchFamily="34" charset="0"/>
                <a:ea typeface="Calibri" panose="020F0502020204030204" pitchFamily="34" charset="0"/>
                <a:cs typeface="Arial" panose="020B0604020202020204" pitchFamily="34" charset="0"/>
              </a:rPr>
              <a:t>, Alina I. Andrei</a:t>
            </a:r>
            <a:r>
              <a:rPr lang="en-US" sz="7200" baseline="30000" dirty="0">
                <a:solidFill>
                  <a:srgbClr val="C00000"/>
                </a:solidFill>
                <a:latin typeface="Arial" panose="020B0604020202020204" pitchFamily="34" charset="0"/>
                <a:ea typeface="Calibri" panose="020F0502020204030204" pitchFamily="34" charset="0"/>
                <a:cs typeface="Arial" panose="020B0604020202020204" pitchFamily="34" charset="0"/>
              </a:rPr>
              <a:t>2</a:t>
            </a:r>
            <a:r>
              <a:rPr lang="en-US" sz="7200" dirty="0">
                <a:solidFill>
                  <a:srgbClr val="C00000"/>
                </a:solidFill>
                <a:latin typeface="Arial" panose="020B0604020202020204" pitchFamily="34" charset="0"/>
                <a:ea typeface="Calibri" panose="020F0502020204030204" pitchFamily="34" charset="0"/>
                <a:cs typeface="Arial" panose="020B0604020202020204" pitchFamily="34" charset="0"/>
              </a:rPr>
              <a:t>, </a:t>
            </a:r>
            <a:r>
              <a:rPr lang="en-US" sz="7200" dirty="0" err="1">
                <a:solidFill>
                  <a:srgbClr val="C00000"/>
                </a:solidFill>
                <a:latin typeface="Arial" panose="020B0604020202020204" pitchFamily="34" charset="0"/>
                <a:ea typeface="Calibri" panose="020F0502020204030204" pitchFamily="34" charset="0"/>
                <a:cs typeface="Arial" panose="020B0604020202020204" pitchFamily="34" charset="0"/>
              </a:rPr>
              <a:t>Anemona</a:t>
            </a:r>
            <a:r>
              <a:rPr lang="en-US" sz="7200" dirty="0">
                <a:solidFill>
                  <a:srgbClr val="C00000"/>
                </a:solidFill>
                <a:latin typeface="Arial" panose="020B0604020202020204" pitchFamily="34" charset="0"/>
                <a:ea typeface="Calibri" panose="020F0502020204030204" pitchFamily="34" charset="0"/>
                <a:cs typeface="Arial" panose="020B0604020202020204" pitchFamily="34" charset="0"/>
              </a:rPr>
              <a:t> T Dadalau</a:t>
            </a:r>
            <a:r>
              <a:rPr lang="en-US" sz="7200" baseline="30000" dirty="0">
                <a:solidFill>
                  <a:srgbClr val="C00000"/>
                </a:solidFill>
                <a:latin typeface="Arial" panose="020B0604020202020204" pitchFamily="34" charset="0"/>
                <a:ea typeface="Calibri" panose="020F0502020204030204" pitchFamily="34" charset="0"/>
                <a:cs typeface="Arial" panose="020B0604020202020204" pitchFamily="34" charset="0"/>
              </a:rPr>
              <a:t>2</a:t>
            </a:r>
            <a:r>
              <a:rPr lang="en-US" sz="7200" dirty="0">
                <a:solidFill>
                  <a:srgbClr val="C00000"/>
                </a:solidFill>
                <a:latin typeface="Arial" panose="020B0604020202020204" pitchFamily="34" charset="0"/>
                <a:ea typeface="Calibri" panose="020F0502020204030204" pitchFamily="34" charset="0"/>
                <a:cs typeface="Arial" panose="020B0604020202020204" pitchFamily="34" charset="0"/>
              </a:rPr>
              <a:t>, Florin M. Duna</a:t>
            </a:r>
            <a:r>
              <a:rPr lang="en-US" sz="7200" baseline="30000" dirty="0">
                <a:solidFill>
                  <a:srgbClr val="C00000"/>
                </a:solidFill>
                <a:latin typeface="Arial" panose="020B0604020202020204" pitchFamily="34" charset="0"/>
                <a:ea typeface="Calibri" panose="020F0502020204030204" pitchFamily="34" charset="0"/>
                <a:cs typeface="Arial" panose="020B0604020202020204" pitchFamily="34" charset="0"/>
              </a:rPr>
              <a:t>2</a:t>
            </a:r>
            <a:r>
              <a:rPr lang="en-US" sz="7200" dirty="0">
                <a:solidFill>
                  <a:srgbClr val="C00000"/>
                </a:solidFill>
                <a:latin typeface="Arial" panose="020B0604020202020204" pitchFamily="34" charset="0"/>
                <a:ea typeface="Calibri" panose="020F0502020204030204" pitchFamily="34" charset="0"/>
                <a:cs typeface="Arial" panose="020B0604020202020204" pitchFamily="34" charset="0"/>
              </a:rPr>
              <a:t>.</a:t>
            </a:r>
          </a:p>
          <a:p>
            <a:r>
              <a:rPr lang="en-US" sz="7200" dirty="0">
                <a:solidFill>
                  <a:srgbClr val="C00000"/>
                </a:solidFill>
                <a:latin typeface="Arial" panose="020B0604020202020204" pitchFamily="34" charset="0"/>
                <a:cs typeface="Arial" panose="020B0604020202020204" pitchFamily="34" charset="0"/>
              </a:rPr>
              <a:t>Affiliation:   1. National Institute for Infectious Diseases Prof</a:t>
            </a:r>
          </a:p>
          <a:p>
            <a:r>
              <a:rPr lang="en-US" sz="7200" dirty="0">
                <a:solidFill>
                  <a:srgbClr val="C00000"/>
                </a:solidFill>
                <a:latin typeface="Arial" panose="020B0604020202020204" pitchFamily="34" charset="0"/>
                <a:cs typeface="Arial" panose="020B0604020202020204" pitchFamily="34" charset="0"/>
              </a:rPr>
              <a:t>                      Dr. </a:t>
            </a:r>
            <a:r>
              <a:rPr lang="en-US" sz="7200" dirty="0" err="1">
                <a:solidFill>
                  <a:srgbClr val="C00000"/>
                </a:solidFill>
                <a:latin typeface="Arial" panose="020B0604020202020204" pitchFamily="34" charset="0"/>
                <a:cs typeface="Arial" panose="020B0604020202020204" pitchFamily="34" charset="0"/>
              </a:rPr>
              <a:t>Matei</a:t>
            </a:r>
            <a:r>
              <a:rPr lang="en-US" sz="7200" dirty="0">
                <a:solidFill>
                  <a:srgbClr val="C00000"/>
                </a:solidFill>
                <a:latin typeface="Arial" panose="020B0604020202020204" pitchFamily="34" charset="0"/>
                <a:cs typeface="Arial" panose="020B0604020202020204" pitchFamily="34" charset="0"/>
              </a:rPr>
              <a:t> Bals (NIIDMB),</a:t>
            </a:r>
          </a:p>
          <a:p>
            <a:r>
              <a:rPr lang="en-US" sz="7200" dirty="0">
                <a:solidFill>
                  <a:srgbClr val="C00000"/>
                </a:solidFill>
                <a:latin typeface="Arial" panose="020B0604020202020204" pitchFamily="34" charset="0"/>
                <a:cs typeface="Arial" panose="020B0604020202020204" pitchFamily="34" charset="0"/>
              </a:rPr>
              <a:t>	       </a:t>
            </a:r>
            <a:r>
              <a:rPr lang="en-US" sz="5600" dirty="0">
                <a:solidFill>
                  <a:srgbClr val="C00000"/>
                </a:solidFill>
                <a:latin typeface="Arial" panose="020B0604020202020204" pitchFamily="34" charset="0"/>
                <a:cs typeface="Arial" panose="020B0604020202020204" pitchFamily="34" charset="0"/>
              </a:rPr>
              <a:t>   </a:t>
            </a:r>
            <a:r>
              <a:rPr lang="en-US" sz="7200" dirty="0">
                <a:solidFill>
                  <a:srgbClr val="C00000"/>
                </a:solidFill>
                <a:latin typeface="Arial" panose="020B0604020202020204" pitchFamily="34" charset="0"/>
                <a:cs typeface="Arial" panose="020B0604020202020204" pitchFamily="34" charset="0"/>
              </a:rPr>
              <a:t>  2. Romanian Association Against AIDS (ARAS),</a:t>
            </a:r>
            <a:endParaRPr lang="en-US" sz="72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endParaRPr lang="en-US" sz="2400" dirty="0">
              <a:solidFill>
                <a:srgbClr val="C00000"/>
              </a:solidFill>
              <a:latin typeface="Arial" panose="020B0604020202020204" pitchFamily="34" charset="0"/>
            </a:endParaRPr>
          </a:p>
          <a:p>
            <a:pPr algn="just"/>
            <a:endParaRPr lang="en-US" sz="2400" dirty="0">
              <a:solidFill>
                <a:srgbClr val="C00000"/>
              </a:solidFill>
              <a:latin typeface="Arial" panose="020B0604020202020204" pitchFamily="34" charset="0"/>
            </a:endParaRPr>
          </a:p>
          <a:p>
            <a:pPr algn="r"/>
            <a:r>
              <a:rPr lang="en-US" sz="8000" b="1" dirty="0">
                <a:solidFill>
                  <a:srgbClr val="C00000"/>
                </a:solidFill>
                <a:latin typeface="Arial" panose="020B0604020202020204" pitchFamily="34" charset="0"/>
              </a:rPr>
              <a:t>May 2019</a:t>
            </a:r>
            <a:endParaRPr lang="en-US" sz="8000" b="1" dirty="0">
              <a:solidFill>
                <a:srgbClr val="C00000"/>
              </a:solidFill>
            </a:endParaRPr>
          </a:p>
        </p:txBody>
      </p:sp>
    </p:spTree>
    <p:extLst>
      <p:ext uri="{BB962C8B-B14F-4D97-AF65-F5344CB8AC3E}">
        <p14:creationId xmlns:p14="http://schemas.microsoft.com/office/powerpoint/2010/main" val="165314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RESULTS:</a:t>
            </a:r>
            <a:endParaRPr lang="en-US"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2338272"/>
              </p:ext>
            </p:extLst>
          </p:nvPr>
        </p:nvGraphicFramePr>
        <p:xfrm>
          <a:off x="-239486" y="1520924"/>
          <a:ext cx="9983787" cy="501672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p:cNvSpPr txBox="1">
            <a:spLocks noChangeArrowheads="1"/>
          </p:cNvSpPr>
          <p:nvPr/>
        </p:nvSpPr>
        <p:spPr bwMode="auto">
          <a:xfrm>
            <a:off x="6763658" y="5799639"/>
            <a:ext cx="4470400" cy="89217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altLang="en-US" sz="2800" b="1">
                <a:latin typeface="Arial" panose="020B0604020202020204" pitchFamily="34" charset="0"/>
                <a:cs typeface="Arial" panose="020B0604020202020204" pitchFamily="34" charset="0"/>
              </a:rPr>
              <a:t>Sofosbuvir/Ledipasvir</a:t>
            </a:r>
          </a:p>
          <a:p>
            <a:pPr algn="ctr"/>
            <a:r>
              <a:rPr lang="en-US" altLang="en-US" sz="2400" b="1">
                <a:latin typeface="Arial" panose="020B0604020202020204" pitchFamily="34" charset="0"/>
                <a:cs typeface="Arial" panose="020B0604020202020204" pitchFamily="34" charset="0"/>
              </a:rPr>
              <a:t>100%SVR</a:t>
            </a:r>
          </a:p>
        </p:txBody>
      </p:sp>
      <p:sp>
        <p:nvSpPr>
          <p:cNvPr id="6" name="Right Arrow 5"/>
          <p:cNvSpPr/>
          <p:nvPr/>
        </p:nvSpPr>
        <p:spPr>
          <a:xfrm rot="19960271">
            <a:off x="7546520" y="2390704"/>
            <a:ext cx="806626" cy="647700"/>
          </a:xfrm>
          <a:prstGeom prst="rightArrow">
            <a:avLst/>
          </a:prstGeom>
          <a:solidFill>
            <a:srgbClr val="FF0000"/>
          </a:solidFill>
          <a:ln w="25400" cap="flat" cmpd="sng" algn="ctr">
            <a:solidFill>
              <a:srgbClr val="FF0000"/>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4100" b="0" i="0" u="none" strike="noStrike" kern="0" cap="none" spc="0" normalizeH="0" baseline="0" noProof="0">
              <a:ln>
                <a:noFill/>
              </a:ln>
              <a:solidFill>
                <a:srgbClr val="FFFFFF"/>
              </a:solidFill>
              <a:effectLst/>
              <a:uLnTx/>
              <a:uFillTx/>
              <a:latin typeface="Times New Roman"/>
              <a:ea typeface="+mn-ea"/>
              <a:cs typeface="+mn-cs"/>
            </a:endParaRPr>
          </a:p>
        </p:txBody>
      </p:sp>
      <p:graphicFrame>
        <p:nvGraphicFramePr>
          <p:cNvPr id="7" name="Chart 45"/>
          <p:cNvGraphicFramePr>
            <a:graphicFrameLocks/>
          </p:cNvGraphicFramePr>
          <p:nvPr>
            <p:extLst>
              <p:ext uri="{D42A27DB-BD31-4B8C-83A1-F6EECF244321}">
                <p14:modId xmlns:p14="http://schemas.microsoft.com/office/powerpoint/2010/main" val="730540286"/>
              </p:ext>
            </p:extLst>
          </p:nvPr>
        </p:nvGraphicFramePr>
        <p:xfrm>
          <a:off x="7519481" y="126460"/>
          <a:ext cx="4153709" cy="4664418"/>
        </p:xfrm>
        <a:graphic>
          <a:graphicData uri="http://schemas.openxmlformats.org/presentationml/2006/ole">
            <mc:AlternateContent xmlns:mc="http://schemas.openxmlformats.org/markup-compatibility/2006">
              <mc:Choice xmlns:v="urn:schemas-microsoft-com:vml" Requires="v">
                <p:oleObj spid="_x0000_s1030" name="Chart" r:id="rId4" imgW="6303810" imgH="5968501" progId="Excel.Chart.8">
                  <p:embed/>
                </p:oleObj>
              </mc:Choice>
              <mc:Fallback>
                <p:oleObj name="Chart" r:id="rId4" imgW="6303810" imgH="5968501"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19481" y="126460"/>
                        <a:ext cx="4153709" cy="4664418"/>
                      </a:xfrm>
                      <a:prstGeom prst="rect">
                        <a:avLst/>
                      </a:prstGeom>
                      <a:noFill/>
                    </p:spPr>
                  </p:pic>
                </p:oleObj>
              </mc:Fallback>
            </mc:AlternateContent>
          </a:graphicData>
        </a:graphic>
      </p:graphicFrame>
    </p:spTree>
    <p:extLst>
      <p:ext uri="{BB962C8B-B14F-4D97-AF65-F5344CB8AC3E}">
        <p14:creationId xmlns:p14="http://schemas.microsoft.com/office/powerpoint/2010/main" val="1026473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RESULTS:</a:t>
            </a:r>
            <a:endParaRPr lang="en-US" b="1" dirty="0">
              <a:solidFill>
                <a:srgbClr val="C00000"/>
              </a:solidFill>
            </a:endParaRPr>
          </a:p>
        </p:txBody>
      </p:sp>
      <p:pic>
        <p:nvPicPr>
          <p:cNvPr id="18" name="Content Placeholder 17"/>
          <p:cNvPicPr>
            <a:picLocks noGrp="1" noChangeAspect="1"/>
          </p:cNvPicPr>
          <p:nvPr>
            <p:ph idx="1"/>
          </p:nvPr>
        </p:nvPicPr>
        <p:blipFill>
          <a:blip r:embed="rId2"/>
          <a:stretch>
            <a:fillRect/>
          </a:stretch>
        </p:blipFill>
        <p:spPr>
          <a:xfrm>
            <a:off x="2041111" y="1308391"/>
            <a:ext cx="7307170" cy="816951"/>
          </a:xfrm>
          <a:prstGeom prst="rect">
            <a:avLst/>
          </a:prstGeom>
        </p:spPr>
      </p:pic>
      <p:graphicFrame>
        <p:nvGraphicFramePr>
          <p:cNvPr id="15" name="Chart 14"/>
          <p:cNvGraphicFramePr/>
          <p:nvPr>
            <p:extLst>
              <p:ext uri="{D42A27DB-BD31-4B8C-83A1-F6EECF244321}">
                <p14:modId xmlns:p14="http://schemas.microsoft.com/office/powerpoint/2010/main" val="4124933691"/>
              </p:ext>
            </p:extLst>
          </p:nvPr>
        </p:nvGraphicFramePr>
        <p:xfrm>
          <a:off x="13268528" y="36216076"/>
          <a:ext cx="7103832" cy="60203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p:cNvGraphicFramePr/>
          <p:nvPr>
            <p:extLst>
              <p:ext uri="{D42A27DB-BD31-4B8C-83A1-F6EECF244321}">
                <p14:modId xmlns:p14="http://schemas.microsoft.com/office/powerpoint/2010/main" val="2877844974"/>
              </p:ext>
            </p:extLst>
          </p:nvPr>
        </p:nvGraphicFramePr>
        <p:xfrm>
          <a:off x="3278221" y="2324868"/>
          <a:ext cx="5155660" cy="44650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67325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DISCUSSIONS:</a:t>
            </a:r>
            <a:endParaRPr lang="en-US" b="1" dirty="0">
              <a:solidFill>
                <a:srgbClr val="C00000"/>
              </a:solidFill>
            </a:endParaRPr>
          </a:p>
        </p:txBody>
      </p:sp>
      <p:sp>
        <p:nvSpPr>
          <p:cNvPr id="3" name="Content Placeholder 2"/>
          <p:cNvSpPr>
            <a:spLocks noGrp="1"/>
          </p:cNvSpPr>
          <p:nvPr>
            <p:ph idx="1"/>
          </p:nvPr>
        </p:nvSpPr>
        <p:spPr>
          <a:xfrm>
            <a:off x="684212" y="1544472"/>
            <a:ext cx="9467178" cy="4428640"/>
          </a:xfrm>
        </p:spPr>
        <p:txBody>
          <a:bodyPr>
            <a:normAutofit/>
          </a:bodyPr>
          <a:lstStyle/>
          <a:p>
            <a:pPr algn="just">
              <a:lnSpc>
                <a:spcPct val="150000"/>
              </a:lnSpc>
            </a:pPr>
            <a:r>
              <a:rPr lang="en-US" sz="2200" b="1" dirty="0">
                <a:solidFill>
                  <a:srgbClr val="0070C0"/>
                </a:solidFill>
                <a:latin typeface="Arial" panose="020B0604020202020204" pitchFamily="34" charset="0"/>
                <a:ea typeface="Calibri" panose="020F0502020204030204" pitchFamily="34" charset="0"/>
              </a:rPr>
              <a:t>Because of low fibrosis many HCV </a:t>
            </a:r>
            <a:r>
              <a:rPr lang="en-US" sz="2200" b="1" dirty="0" err="1">
                <a:solidFill>
                  <a:srgbClr val="0070C0"/>
                </a:solidFill>
                <a:latin typeface="Arial" panose="020B0604020202020204" pitchFamily="34" charset="0"/>
                <a:ea typeface="Calibri" panose="020F0502020204030204" pitchFamily="34" charset="0"/>
              </a:rPr>
              <a:t>viremic</a:t>
            </a:r>
            <a:r>
              <a:rPr lang="en-US" sz="2200" b="1" dirty="0">
                <a:solidFill>
                  <a:srgbClr val="0070C0"/>
                </a:solidFill>
                <a:latin typeface="Arial" panose="020B0604020202020204" pitchFamily="34" charset="0"/>
                <a:ea typeface="Calibri" panose="020F0502020204030204" pitchFamily="34" charset="0"/>
              </a:rPr>
              <a:t> IDUs patients were not eligible for DAA treatment. However 42 patients have bought the “generic” treatment and all have SVR.</a:t>
            </a:r>
          </a:p>
          <a:p>
            <a:pPr algn="just">
              <a:lnSpc>
                <a:spcPct val="150000"/>
              </a:lnSpc>
            </a:pPr>
            <a:r>
              <a:rPr lang="en-US" sz="2200" b="1" dirty="0">
                <a:solidFill>
                  <a:srgbClr val="0070C0"/>
                </a:solidFill>
                <a:latin typeface="Arial" panose="020B0604020202020204" pitchFamily="34" charset="0"/>
                <a:ea typeface="Calibri" panose="020F0502020204030204" pitchFamily="34" charset="0"/>
              </a:rPr>
              <a:t>The high proportion of undetectable HCV viral load can be explained through the “vaccination like” mechanism of acquiring the virus among IDUs and the fact that some of them had SVR from the Peg-IFN + Ribavirin therapy.</a:t>
            </a:r>
            <a:endParaRPr lang="en-US" sz="2200" b="1" dirty="0">
              <a:solidFill>
                <a:srgbClr val="0070C0"/>
              </a:solidFill>
            </a:endParaRPr>
          </a:p>
        </p:txBody>
      </p:sp>
    </p:spTree>
    <p:extLst>
      <p:ext uri="{BB962C8B-B14F-4D97-AF65-F5344CB8AC3E}">
        <p14:creationId xmlns:p14="http://schemas.microsoft.com/office/powerpoint/2010/main" val="380631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9157" y="742182"/>
            <a:ext cx="8534400" cy="1507067"/>
          </a:xfrm>
        </p:spPr>
        <p:txBody>
          <a:bodyPr/>
          <a:lstStyle/>
          <a:p>
            <a:pPr algn="ctr"/>
            <a:r>
              <a:rPr lang="en-US" b="1" dirty="0">
                <a:solidFill>
                  <a:srgbClr val="C00000"/>
                </a:solidFill>
              </a:rPr>
              <a:t>THANK YOU FOR YOUR ATTENTION</a:t>
            </a:r>
          </a:p>
        </p:txBody>
      </p:sp>
      <p:sp>
        <p:nvSpPr>
          <p:cNvPr id="3" name="Content Placeholder 2"/>
          <p:cNvSpPr>
            <a:spLocks noGrp="1"/>
          </p:cNvSpPr>
          <p:nvPr>
            <p:ph idx="1"/>
          </p:nvPr>
        </p:nvSpPr>
        <p:spPr>
          <a:xfrm>
            <a:off x="946859" y="2320046"/>
            <a:ext cx="8534400" cy="3615267"/>
          </a:xfrm>
        </p:spPr>
        <p:txBody>
          <a:bodyPr>
            <a:normAutofit/>
          </a:bodyPr>
          <a:lstStyle/>
          <a:p>
            <a:pPr algn="ctr"/>
            <a:r>
              <a:rPr lang="en-US" sz="4400" b="1" dirty="0">
                <a:latin typeface="Arial" panose="020B0604020202020204" pitchFamily="34" charset="0"/>
                <a:cs typeface="Arial" panose="020B0604020202020204" pitchFamily="34" charset="0"/>
              </a:rPr>
              <a:t>QUESTIONS ???</a:t>
            </a:r>
          </a:p>
        </p:txBody>
      </p:sp>
    </p:spTree>
    <p:extLst>
      <p:ext uri="{BB962C8B-B14F-4D97-AF65-F5344CB8AC3E}">
        <p14:creationId xmlns:p14="http://schemas.microsoft.com/office/powerpoint/2010/main" val="2434701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Background:</a:t>
            </a:r>
            <a:endParaRPr lang="en-US" b="1" dirty="0">
              <a:solidFill>
                <a:srgbClr val="C00000"/>
              </a:solidFill>
            </a:endParaRPr>
          </a:p>
        </p:txBody>
      </p:sp>
      <p:sp>
        <p:nvSpPr>
          <p:cNvPr id="3" name="Content Placeholder 2"/>
          <p:cNvSpPr>
            <a:spLocks noGrp="1"/>
          </p:cNvSpPr>
          <p:nvPr>
            <p:ph idx="1"/>
          </p:nvPr>
        </p:nvSpPr>
        <p:spPr>
          <a:xfrm>
            <a:off x="684212" y="1894668"/>
            <a:ext cx="9467178" cy="4428640"/>
          </a:xfrm>
        </p:spPr>
        <p:txBody>
          <a:bodyPr>
            <a:normAutofit/>
          </a:bodyPr>
          <a:lstStyle/>
          <a:p>
            <a:pPr marL="0" marR="0" algn="just">
              <a:lnSpc>
                <a:spcPct val="160000"/>
              </a:lnSpc>
              <a:spcBef>
                <a:spcPts val="0"/>
              </a:spcBef>
              <a:spcAft>
                <a:spcPts val="800"/>
              </a:spcAft>
            </a:pPr>
            <a:r>
              <a:rPr lang="en-US" sz="2200" b="1" dirty="0">
                <a:solidFill>
                  <a:srgbClr val="0070C0"/>
                </a:solidFill>
                <a:latin typeface="Arial" panose="020B0604020202020204" pitchFamily="34" charset="0"/>
                <a:ea typeface="Calibri" panose="020F0502020204030204" pitchFamily="34" charset="0"/>
                <a:cs typeface="Times New Roman" panose="02020603050405020304" pitchFamily="18" charset="0"/>
              </a:rPr>
              <a:t>Even Romania is an EU country since January 2007, we still didn’t manage to ensure places for opioid dependence substitution treatment (OST) for at least 20% of the estimated problematic IDUs (PWID), or enough syringes through needle exchange programs (NEP), hence we have more than 80% prevalence of HCV virus among IDUs and since 2011 also an HIV outbreak.</a:t>
            </a:r>
            <a:endParaRPr lang="en-US" sz="22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US" dirty="0"/>
          </a:p>
        </p:txBody>
      </p:sp>
    </p:spTree>
    <p:extLst>
      <p:ext uri="{BB962C8B-B14F-4D97-AF65-F5344CB8AC3E}">
        <p14:creationId xmlns:p14="http://schemas.microsoft.com/office/powerpoint/2010/main" val="350718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Method:</a:t>
            </a:r>
            <a:endParaRPr lang="en-US" b="1" dirty="0">
              <a:solidFill>
                <a:srgbClr val="C00000"/>
              </a:solidFill>
            </a:endParaRPr>
          </a:p>
        </p:txBody>
      </p:sp>
      <p:sp>
        <p:nvSpPr>
          <p:cNvPr id="3" name="Content Placeholder 2"/>
          <p:cNvSpPr>
            <a:spLocks noGrp="1"/>
          </p:cNvSpPr>
          <p:nvPr>
            <p:ph idx="1"/>
          </p:nvPr>
        </p:nvSpPr>
        <p:spPr>
          <a:xfrm>
            <a:off x="684212" y="1894668"/>
            <a:ext cx="9467178" cy="4428640"/>
          </a:xfrm>
        </p:spPr>
        <p:txBody>
          <a:bodyPr>
            <a:normAutofit/>
          </a:bodyPr>
          <a:lstStyle/>
          <a:p>
            <a:pPr marL="0" marR="0" algn="just">
              <a:lnSpc>
                <a:spcPct val="160000"/>
              </a:lnSpc>
              <a:spcBef>
                <a:spcPts val="0"/>
              </a:spcBef>
              <a:spcAft>
                <a:spcPts val="800"/>
              </a:spcAft>
            </a:pPr>
            <a:r>
              <a:rPr lang="en-US" sz="2200" b="1" dirty="0">
                <a:solidFill>
                  <a:srgbClr val="0070C0"/>
                </a:solidFill>
                <a:latin typeface="Arial" panose="020B0604020202020204" pitchFamily="34" charset="0"/>
                <a:cs typeface="Arial" panose="020B0604020202020204" pitchFamily="34" charset="0"/>
              </a:rPr>
              <a:t>In June 2007 ARAS and NIIDMB through a public private project opened the first low threshold OST center in Bucharest where were located almost 95% of the PWID in Romania. After 10 years we are treating monthly more than 500 patients (40% of the OMT patients) offering integrated services.</a:t>
            </a:r>
            <a:endParaRPr lang="en-US" sz="2200" b="1"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en-US" dirty="0"/>
          </a:p>
        </p:txBody>
      </p:sp>
    </p:spTree>
    <p:extLst>
      <p:ext uri="{BB962C8B-B14F-4D97-AF65-F5344CB8AC3E}">
        <p14:creationId xmlns:p14="http://schemas.microsoft.com/office/powerpoint/2010/main" val="51328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Method:</a:t>
            </a:r>
            <a:endParaRPr lang="en-US"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41287550"/>
              </p:ext>
            </p:extLst>
          </p:nvPr>
        </p:nvGraphicFramePr>
        <p:xfrm>
          <a:off x="573437" y="1255364"/>
          <a:ext cx="9717438" cy="526942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
          <p:cNvSpPr txBox="1"/>
          <p:nvPr/>
        </p:nvSpPr>
        <p:spPr>
          <a:xfrm>
            <a:off x="8867577" y="1382162"/>
            <a:ext cx="1959429" cy="669409"/>
          </a:xfrm>
          <a:prstGeom prst="rect">
            <a:avLst/>
          </a:prstGeom>
          <a:ln w="38100">
            <a:solidFill>
              <a:srgbClr val="0070C0"/>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3600" b="1" dirty="0">
                <a:solidFill>
                  <a:srgbClr val="0070C0"/>
                </a:solidFill>
                <a:latin typeface="Arial" panose="020B0604020202020204" pitchFamily="34" charset="0"/>
                <a:cs typeface="Arial" panose="020B0604020202020204" pitchFamily="34" charset="0"/>
              </a:rPr>
              <a:t>2155</a:t>
            </a:r>
          </a:p>
        </p:txBody>
      </p:sp>
    </p:spTree>
    <p:extLst>
      <p:ext uri="{BB962C8B-B14F-4D97-AF65-F5344CB8AC3E}">
        <p14:creationId xmlns:p14="http://schemas.microsoft.com/office/powerpoint/2010/main" val="860696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Method:</a:t>
            </a:r>
            <a:endParaRPr lang="en-US"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1832369"/>
              </p:ext>
            </p:extLst>
          </p:nvPr>
        </p:nvGraphicFramePr>
        <p:xfrm>
          <a:off x="684213" y="1893888"/>
          <a:ext cx="9467850" cy="44291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5126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RESULTS:</a:t>
            </a:r>
            <a:endParaRPr lang="en-US"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2284373"/>
              </p:ext>
            </p:extLst>
          </p:nvPr>
        </p:nvGraphicFramePr>
        <p:xfrm>
          <a:off x="684213" y="1893888"/>
          <a:ext cx="9467850" cy="44291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014780" y="1589934"/>
            <a:ext cx="7203832" cy="430887"/>
          </a:xfrm>
          <a:prstGeom prst="rect">
            <a:avLst/>
          </a:prstGeom>
          <a:noFill/>
        </p:spPr>
        <p:txBody>
          <a:bodyPr wrap="square" rtlCol="0">
            <a:spAutoFit/>
          </a:bodyPr>
          <a:lstStyle/>
          <a:p>
            <a:r>
              <a:rPr lang="en-US" sz="2200" b="1" dirty="0">
                <a:solidFill>
                  <a:srgbClr val="0070C0"/>
                </a:solidFill>
                <a:latin typeface="Arial" panose="020B0604020202020204" pitchFamily="34" charset="0"/>
                <a:cs typeface="Arial" panose="020B0604020202020204" pitchFamily="34" charset="0"/>
              </a:rPr>
              <a:t>89% had recent analyses (less than 12 months)</a:t>
            </a:r>
          </a:p>
        </p:txBody>
      </p:sp>
    </p:spTree>
    <p:extLst>
      <p:ext uri="{BB962C8B-B14F-4D97-AF65-F5344CB8AC3E}">
        <p14:creationId xmlns:p14="http://schemas.microsoft.com/office/powerpoint/2010/main" val="1729842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Results:</a:t>
            </a:r>
            <a:endParaRPr lang="en-US" b="1" dirty="0">
              <a:solidFill>
                <a:srgbClr val="C00000"/>
              </a:solidFill>
            </a:endParaRPr>
          </a:p>
        </p:txBody>
      </p:sp>
      <p:pic>
        <p:nvPicPr>
          <p:cNvPr id="4" name="Content Placeholder 3"/>
          <p:cNvPicPr>
            <a:picLocks noGrp="1" noChangeAspect="1"/>
          </p:cNvPicPr>
          <p:nvPr>
            <p:ph idx="1"/>
          </p:nvPr>
        </p:nvPicPr>
        <p:blipFill>
          <a:blip r:embed="rId2"/>
          <a:stretch>
            <a:fillRect/>
          </a:stretch>
        </p:blipFill>
        <p:spPr>
          <a:xfrm>
            <a:off x="684212" y="1810184"/>
            <a:ext cx="7364606" cy="1475360"/>
          </a:xfrm>
          <a:prstGeom prst="rect">
            <a:avLst/>
          </a:prstGeom>
        </p:spPr>
      </p:pic>
      <p:sp>
        <p:nvSpPr>
          <p:cNvPr id="5" name="TextBox 4"/>
          <p:cNvSpPr txBox="1"/>
          <p:nvPr/>
        </p:nvSpPr>
        <p:spPr>
          <a:xfrm>
            <a:off x="8338457" y="2317031"/>
            <a:ext cx="3701143" cy="461665"/>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95% have F0-F2 fibrosis</a:t>
            </a:r>
          </a:p>
        </p:txBody>
      </p:sp>
    </p:spTree>
    <p:extLst>
      <p:ext uri="{BB962C8B-B14F-4D97-AF65-F5344CB8AC3E}">
        <p14:creationId xmlns:p14="http://schemas.microsoft.com/office/powerpoint/2010/main" val="4207218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RESULTS:</a:t>
            </a:r>
            <a:endParaRPr lang="en-US" b="1" dirty="0">
              <a:solidFill>
                <a:srgbClr val="C00000"/>
              </a:solidFill>
            </a:endParaRPr>
          </a:p>
        </p:txBody>
      </p:sp>
      <p:pic>
        <p:nvPicPr>
          <p:cNvPr id="4" name="Content Placeholder 3"/>
          <p:cNvPicPr>
            <a:picLocks noGrp="1" noChangeAspect="1"/>
          </p:cNvPicPr>
          <p:nvPr>
            <p:ph idx="1"/>
          </p:nvPr>
        </p:nvPicPr>
        <p:blipFill>
          <a:blip r:embed="rId2"/>
          <a:stretch>
            <a:fillRect/>
          </a:stretch>
        </p:blipFill>
        <p:spPr>
          <a:xfrm>
            <a:off x="684212" y="1810184"/>
            <a:ext cx="7364606" cy="1475360"/>
          </a:xfrm>
          <a:prstGeom prst="rect">
            <a:avLst/>
          </a:prstGeom>
        </p:spPr>
      </p:pic>
      <p:sp>
        <p:nvSpPr>
          <p:cNvPr id="5" name="TextBox 4"/>
          <p:cNvSpPr txBox="1"/>
          <p:nvPr/>
        </p:nvSpPr>
        <p:spPr>
          <a:xfrm>
            <a:off x="8338457" y="2317031"/>
            <a:ext cx="3701143" cy="461665"/>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95% have F0-F2 fibrosis</a:t>
            </a:r>
          </a:p>
        </p:txBody>
      </p:sp>
      <p:graphicFrame>
        <p:nvGraphicFramePr>
          <p:cNvPr id="7" name="Chart 6"/>
          <p:cNvGraphicFramePr>
            <a:graphicFrameLocks/>
          </p:cNvGraphicFramePr>
          <p:nvPr>
            <p:extLst>
              <p:ext uri="{D42A27DB-BD31-4B8C-83A1-F6EECF244321}">
                <p14:modId xmlns:p14="http://schemas.microsoft.com/office/powerpoint/2010/main" val="1428287093"/>
              </p:ext>
            </p:extLst>
          </p:nvPr>
        </p:nvGraphicFramePr>
        <p:xfrm>
          <a:off x="2220687" y="3138482"/>
          <a:ext cx="7593806" cy="40243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9953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9800"/>
            <a:ext cx="8534400" cy="1507067"/>
          </a:xfrm>
        </p:spPr>
        <p:txBody>
          <a:bodyPr/>
          <a:lstStyle/>
          <a:p>
            <a:r>
              <a:rPr lang="en-US" b="1" dirty="0">
                <a:solidFill>
                  <a:srgbClr val="C00000"/>
                </a:solidFill>
                <a:latin typeface="Arial" panose="020B0604020202020204" pitchFamily="34" charset="0"/>
                <a:ea typeface="Calibri" panose="020F0502020204030204" pitchFamily="34" charset="0"/>
              </a:rPr>
              <a:t>RESULTS:</a:t>
            </a:r>
            <a:endParaRPr lang="en-US"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8348062"/>
              </p:ext>
            </p:extLst>
          </p:nvPr>
        </p:nvGraphicFramePr>
        <p:xfrm>
          <a:off x="-239486" y="1520924"/>
          <a:ext cx="9983787" cy="5016727"/>
        </p:xfrm>
        <a:graphic>
          <a:graphicData uri="http://schemas.openxmlformats.org/drawingml/2006/chart">
            <c:chart xmlns:c="http://schemas.openxmlformats.org/drawingml/2006/chart" xmlns:r="http://schemas.openxmlformats.org/officeDocument/2006/relationships" r:id="rId3"/>
          </a:graphicData>
        </a:graphic>
      </p:graphicFrame>
      <p:sp>
        <p:nvSpPr>
          <p:cNvPr id="6" name="Right Arrow 5"/>
          <p:cNvSpPr/>
          <p:nvPr/>
        </p:nvSpPr>
        <p:spPr>
          <a:xfrm rot="19960271">
            <a:off x="7546520" y="2390704"/>
            <a:ext cx="806626" cy="647700"/>
          </a:xfrm>
          <a:prstGeom prst="rightArrow">
            <a:avLst/>
          </a:prstGeom>
          <a:solidFill>
            <a:srgbClr val="FF0000"/>
          </a:solidFill>
          <a:ln w="25400" cap="flat" cmpd="sng" algn="ctr">
            <a:solidFill>
              <a:srgbClr val="FF0000"/>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4100" b="0" i="0" u="none" strike="noStrike" kern="0" cap="none" spc="0" normalizeH="0" baseline="0" noProof="0">
              <a:ln>
                <a:noFill/>
              </a:ln>
              <a:solidFill>
                <a:srgbClr val="FFFFFF"/>
              </a:solidFill>
              <a:effectLst/>
              <a:uLnTx/>
              <a:uFillTx/>
              <a:latin typeface="Times New Roman"/>
              <a:ea typeface="+mn-ea"/>
              <a:cs typeface="+mn-cs"/>
            </a:endParaRPr>
          </a:p>
        </p:txBody>
      </p:sp>
      <p:graphicFrame>
        <p:nvGraphicFramePr>
          <p:cNvPr id="7" name="Chart 45"/>
          <p:cNvGraphicFramePr>
            <a:graphicFrameLocks/>
          </p:cNvGraphicFramePr>
          <p:nvPr>
            <p:extLst>
              <p:ext uri="{D42A27DB-BD31-4B8C-83A1-F6EECF244321}">
                <p14:modId xmlns:p14="http://schemas.microsoft.com/office/powerpoint/2010/main" val="730540286"/>
              </p:ext>
            </p:extLst>
          </p:nvPr>
        </p:nvGraphicFramePr>
        <p:xfrm>
          <a:off x="7519481" y="126460"/>
          <a:ext cx="4153709" cy="4664418"/>
        </p:xfrm>
        <a:graphic>
          <a:graphicData uri="http://schemas.openxmlformats.org/presentationml/2006/ole">
            <mc:AlternateContent xmlns:mc="http://schemas.openxmlformats.org/markup-compatibility/2006">
              <mc:Choice xmlns:v="urn:schemas-microsoft-com:vml" Requires="v">
                <p:oleObj spid="_x0000_s2052" name="Chart" r:id="rId4" imgW="6303810" imgH="5968501" progId="Excel.Chart.8">
                  <p:embed/>
                </p:oleObj>
              </mc:Choice>
              <mc:Fallback>
                <p:oleObj name="Chart" r:id="rId4" imgW="6303810" imgH="5968501"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19481" y="126460"/>
                        <a:ext cx="4153709" cy="4664418"/>
                      </a:xfrm>
                      <a:prstGeom prst="rect">
                        <a:avLst/>
                      </a:prstGeom>
                      <a:noFill/>
                    </p:spPr>
                  </p:pic>
                </p:oleObj>
              </mc:Fallback>
            </mc:AlternateContent>
          </a:graphicData>
        </a:graphic>
      </p:graphicFrame>
    </p:spTree>
    <p:extLst>
      <p:ext uri="{BB962C8B-B14F-4D97-AF65-F5344CB8AC3E}">
        <p14:creationId xmlns:p14="http://schemas.microsoft.com/office/powerpoint/2010/main" val="3713317311"/>
      </p:ext>
    </p:extLst>
  </p:cSld>
  <p:clrMapOvr>
    <a:masterClrMapping/>
  </p:clrMapOvr>
</p:sld>
</file>

<file path=ppt/theme/_rels/themeOverride7.xml.rels><?xml version="1.0" encoding="UTF-8" standalone="yes"?>
<Relationships xmlns="http://schemas.openxmlformats.org/package/2006/relationships"><Relationship Id="rId1" Type="http://schemas.openxmlformats.org/officeDocument/2006/relationships/image" Target="../media/image4.jpeg"/></Relationships>
</file>

<file path=ppt/theme/_rels/themeOverride8.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Slice</Template>
  <TotalTime>65</TotalTime>
  <Words>398</Words>
  <Application>Microsoft Office PowerPoint</Application>
  <PresentationFormat>Ecran lat</PresentationFormat>
  <Paragraphs>44</Paragraphs>
  <Slides>13</Slides>
  <Notes>0</Notes>
  <HiddenSlides>0</HiddenSlides>
  <MMClips>0</MMClips>
  <ScaleCrop>false</ScaleCrop>
  <HeadingPairs>
    <vt:vector size="8" baseType="variant">
      <vt:variant>
        <vt:lpstr>Fonturi utilizate</vt:lpstr>
      </vt:variant>
      <vt:variant>
        <vt:i4>5</vt:i4>
      </vt:variant>
      <vt:variant>
        <vt:lpstr>Temă</vt:lpstr>
      </vt:variant>
      <vt:variant>
        <vt:i4>1</vt:i4>
      </vt:variant>
      <vt:variant>
        <vt:lpstr>Servere OLE încorporate</vt:lpstr>
      </vt:variant>
      <vt:variant>
        <vt:i4>1</vt:i4>
      </vt:variant>
      <vt:variant>
        <vt:lpstr>Titluri diapozitive</vt:lpstr>
      </vt:variant>
      <vt:variant>
        <vt:i4>13</vt:i4>
      </vt:variant>
    </vt:vector>
  </HeadingPairs>
  <TitlesOfParts>
    <vt:vector size="20" baseType="lpstr">
      <vt:lpstr>Arial</vt:lpstr>
      <vt:lpstr>Calibri</vt:lpstr>
      <vt:lpstr>Century Gothic</vt:lpstr>
      <vt:lpstr>Times New Roman</vt:lpstr>
      <vt:lpstr>Wingdings 3</vt:lpstr>
      <vt:lpstr>Slice</vt:lpstr>
      <vt:lpstr>Chart</vt:lpstr>
      <vt:lpstr>OUTCOMES FOR CHRONIC VIRAL HEPATITIS TREATMENT AND CONTROL, 10 YEARS DATA FROM THE FIRST OST CENTER FROM BUCHAREST WITH HARM REDUCTION APPROACH</vt:lpstr>
      <vt:lpstr>Background:</vt:lpstr>
      <vt:lpstr>Method:</vt:lpstr>
      <vt:lpstr>Method:</vt:lpstr>
      <vt:lpstr>Method:</vt:lpstr>
      <vt:lpstr>RESULTS:</vt:lpstr>
      <vt:lpstr>Results:</vt:lpstr>
      <vt:lpstr>RESULTS:</vt:lpstr>
      <vt:lpstr>RESULTS:</vt:lpstr>
      <vt:lpstr>RESULTS:</vt:lpstr>
      <vt:lpstr>RESULTS:</vt:lpstr>
      <vt:lpstr>DISCUSSIONS:</vt:lpstr>
      <vt:lpstr>THANK YOU FOR YOUR ATTENTION</vt:lpstr>
    </vt:vector>
  </TitlesOfParts>
  <Company>Adysoft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OUTCOMES FOR CHRONIC VIRAL HEPATITIS TREATMENT AND CONTROL, 10 YEARS DATA FROM THE FIRST OST CENTER FROM BUCHAREST WITH HARM REDUCTION APPROACH</dc:title>
  <dc:creator>Adrian-Octavian Abagiu</dc:creator>
  <cp:lastModifiedBy>Casa Doru</cp:lastModifiedBy>
  <cp:revision>8</cp:revision>
  <dcterms:created xsi:type="dcterms:W3CDTF">2019-05-20T14:05:33Z</dcterms:created>
  <dcterms:modified xsi:type="dcterms:W3CDTF">2019-05-23T11:06:35Z</dcterms:modified>
</cp:coreProperties>
</file>