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73" r:id="rId3"/>
    <p:sldId id="289" r:id="rId4"/>
    <p:sldId id="278" r:id="rId5"/>
    <p:sldId id="259" r:id="rId6"/>
    <p:sldId id="281" r:id="rId7"/>
    <p:sldId id="286" r:id="rId8"/>
    <p:sldId id="287" r:id="rId9"/>
    <p:sldId id="282" r:id="rId10"/>
    <p:sldId id="283" r:id="rId11"/>
    <p:sldId id="284" r:id="rId12"/>
    <p:sldId id="265" r:id="rId13"/>
    <p:sldId id="266" r:id="rId14"/>
    <p:sldId id="285" r:id="rId15"/>
    <p:sldId id="288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6308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04991-AF88-4289-AD99-19BFDCD16D60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BC2C1-2210-45CD-9C06-4EF3EFAF34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101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tulburări metabolice</a:t>
            </a:r>
          </a:p>
          <a:p>
            <a:pPr algn="just"/>
            <a:r>
              <a:rPr lang="ro-RO" dirty="0" smtClean="0"/>
              <a:t>toxicitate medicamentoasă</a:t>
            </a:r>
          </a:p>
          <a:p>
            <a:pPr algn="just"/>
            <a:r>
              <a:rPr lang="ro-RO" dirty="0" smtClean="0"/>
              <a:t>Infecții oportuniste</a:t>
            </a:r>
          </a:p>
          <a:p>
            <a:pPr algn="just"/>
            <a:r>
              <a:rPr lang="ro-RO" dirty="0" smtClean="0"/>
              <a:t>hepatite acute virale</a:t>
            </a:r>
          </a:p>
          <a:p>
            <a:pPr algn="just"/>
            <a:r>
              <a:rPr lang="ro-RO" dirty="0" smtClean="0"/>
              <a:t>consum de alcool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Deoarece</a:t>
            </a:r>
            <a:r>
              <a:rPr lang="en-US" dirty="0" smtClean="0"/>
              <a:t> </a:t>
            </a:r>
            <a:r>
              <a:rPr lang="ro-RO" dirty="0" smtClean="0"/>
              <a:t>alcoolul potențează fibrogeneza și oncogeneza induse de virusul hepatitic C, consumatorii de etanol sunt în mod particular vulnerabili la infecția VHC și au cea mai mare nevoie de tratament antiviral.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Deoarece</a:t>
            </a:r>
            <a:r>
              <a:rPr lang="en-US" dirty="0" smtClean="0"/>
              <a:t> </a:t>
            </a:r>
            <a:r>
              <a:rPr lang="ro-RO" dirty="0" smtClean="0"/>
              <a:t>alcoolul potențează fibrogeneza și oncogeneza induse de virusul hepatitic C, consumatorii de etanol sunt în mod particular vulnerabili la infecția VHC și au cea mai mare nevoie de tratament antiviral.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Alcoolul și hepatita C reprezintă principalele cauze de ciroză în Europa și statele Unite</a:t>
            </a:r>
          </a:p>
          <a:p>
            <a:pPr algn="just"/>
            <a:r>
              <a:rPr lang="ro-RO" dirty="0" smtClean="0"/>
              <a:t>Prevalența infecției VHC este mai mare la persoanele consumatoare de etanol</a:t>
            </a:r>
          </a:p>
          <a:p>
            <a:pPr algn="just"/>
            <a:r>
              <a:rPr lang="ro-RO" dirty="0" smtClean="0"/>
              <a:t>Consumul de etanol este greu de cuantificat, iar influența sa este diferită de la individ la individ (doar un sfert dintre consumatorii de etanol dezvoltă ciroză)</a:t>
            </a:r>
          </a:p>
          <a:p>
            <a:pPr algn="just"/>
            <a:r>
              <a:rPr lang="ro-RO" dirty="0" smtClean="0"/>
              <a:t>Când injuriile (cea toxică și cea virală) coexistă, boala progresează accelerat, crescând riscul de ciroză și de HCC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Alcoolul și hepatita C reprezintă principalele cauze de ciroză în Europa și statele Unite</a:t>
            </a:r>
          </a:p>
          <a:p>
            <a:pPr algn="just"/>
            <a:r>
              <a:rPr lang="ro-RO" dirty="0" smtClean="0"/>
              <a:t>Prevalența infecției VHC este mai mare la persoanele consumatoare de etanol</a:t>
            </a:r>
          </a:p>
          <a:p>
            <a:pPr algn="just"/>
            <a:r>
              <a:rPr lang="ro-RO" dirty="0" smtClean="0"/>
              <a:t>Consumul de etanol este greu de cuantificat, iar influența sa este diferită de la individ la individ (doar un sfert dintre consumatorii de etanol dezvoltă ciroză)</a:t>
            </a:r>
          </a:p>
          <a:p>
            <a:pPr algn="just"/>
            <a:r>
              <a:rPr lang="ro-RO" dirty="0" smtClean="0"/>
              <a:t>Când injuriile (cea toxică și cea virală) coexistă, boala progresează accelerat, crescând riscul de ciroză și de HCC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Alcoolul și hepatita C reprezintă principalele cauze de ciroză în Europa și statele Unite</a:t>
            </a:r>
          </a:p>
          <a:p>
            <a:pPr algn="just"/>
            <a:r>
              <a:rPr lang="ro-RO" dirty="0" smtClean="0"/>
              <a:t>Prevalența infecției VHC este mai mare la persoanele consumatoare de etanol</a:t>
            </a:r>
          </a:p>
          <a:p>
            <a:pPr algn="just"/>
            <a:r>
              <a:rPr lang="ro-RO" dirty="0" smtClean="0"/>
              <a:t>Consumul de etanol este greu de cuantificat, iar influența sa este diferită de la individ la individ (doar un sfert dintre consumatorii de etanol dezvoltă ciroză)</a:t>
            </a:r>
          </a:p>
          <a:p>
            <a:pPr algn="just"/>
            <a:r>
              <a:rPr lang="ro-RO" dirty="0" smtClean="0"/>
              <a:t>Când injuriile (cea toxică și cea virală) coexistă, boala progresează accelerat, crescând riscul de ciroză și de HCC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consumatorii</a:t>
            </a:r>
            <a:r>
              <a:rPr lang="en-US" dirty="0" smtClean="0"/>
              <a:t> de </a:t>
            </a:r>
            <a:r>
              <a:rPr lang="en-US" dirty="0" err="1" smtClean="0"/>
              <a:t>etanol</a:t>
            </a:r>
            <a:r>
              <a:rPr lang="en-US" dirty="0" smtClean="0"/>
              <a:t>, r</a:t>
            </a:r>
            <a:r>
              <a:rPr lang="ro-RO" dirty="0" smtClean="0"/>
              <a:t>ăspunsurile imune sunt alterate (atât cel celular cât și umoral)</a:t>
            </a:r>
          </a:p>
          <a:p>
            <a:pPr algn="just"/>
            <a:r>
              <a:rPr lang="ro-RO" dirty="0" smtClean="0"/>
              <a:t>Poate fi o explicație a clearance-ului natural al VHC mai scăzut la consumatorii de etanol și a prevalenței crescute a infecției cronice VHC la această categorie de pacienți</a:t>
            </a:r>
            <a:endParaRPr lang="en-US" dirty="0" smtClean="0"/>
          </a:p>
          <a:p>
            <a:pPr algn="just"/>
            <a:r>
              <a:rPr lang="en-US" dirty="0" smtClean="0"/>
              <a:t>Exist</a:t>
            </a:r>
            <a:r>
              <a:rPr lang="ro-RO" dirty="0" smtClean="0"/>
              <a:t>ă o corelație înalt semnificativă statistic între consumul de alcool raportat  (weekly self reported alcohol consumption SRAC) și nivelurile serice ale RNA HCV.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BC2C1-2210-45CD-9C06-4EF3EFAF34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5663263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81200"/>
            <a:ext cx="7851648" cy="20574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err="1" smtClean="0">
                <a:solidFill>
                  <a:srgbClr val="00B0F0"/>
                </a:solidFill>
              </a:rPr>
              <a:t>Follow</a:t>
            </a:r>
            <a:r>
              <a:rPr lang="fr-FR" sz="4000" b="1" dirty="0" smtClean="0">
                <a:solidFill>
                  <a:srgbClr val="00B0F0"/>
                </a:solidFill>
              </a:rPr>
              <a:t>-up-</a:t>
            </a:r>
            <a:r>
              <a:rPr lang="fr-FR" sz="4000" b="1" dirty="0" err="1" smtClean="0">
                <a:solidFill>
                  <a:srgbClr val="00B0F0"/>
                </a:solidFill>
              </a:rPr>
              <a:t>ul</a:t>
            </a:r>
            <a:r>
              <a:rPr lang="fr-FR" sz="4000" b="1" dirty="0" smtClean="0">
                <a:solidFill>
                  <a:srgbClr val="00B0F0"/>
                </a:solidFill>
              </a:rPr>
              <a:t> </a:t>
            </a:r>
            <a:r>
              <a:rPr lang="fr-FR" sz="4000" b="1" dirty="0" err="1" smtClean="0">
                <a:solidFill>
                  <a:srgbClr val="00B0F0"/>
                </a:solidFill>
              </a:rPr>
              <a:t>pacien</a:t>
            </a:r>
            <a:r>
              <a:rPr lang="ro-RO" sz="4000" b="1" dirty="0" smtClean="0">
                <a:solidFill>
                  <a:srgbClr val="00B0F0"/>
                </a:solidFill>
              </a:rPr>
              <a:t>ților coinfectați HIV după vindecarea infecției C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924800" cy="15240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000"/>
              </a:spcBef>
            </a:pPr>
            <a:r>
              <a:rPr lang="ro-RO" dirty="0" smtClean="0"/>
              <a:t>            </a:t>
            </a:r>
            <a:r>
              <a:rPr lang="en-US" sz="3600" b="1" dirty="0" err="1" smtClean="0">
                <a:solidFill>
                  <a:schemeClr val="tx1"/>
                </a:solidFill>
              </a:rPr>
              <a:t>Andreea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Cazan</a:t>
            </a:r>
            <a:endParaRPr lang="ro-RO" sz="3600" b="1" dirty="0" smtClean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ro-RO" dirty="0" smtClean="0">
                <a:solidFill>
                  <a:schemeClr val="tx1"/>
                </a:solidFill>
              </a:rPr>
              <a:t>Medic specialist </a:t>
            </a:r>
            <a:r>
              <a:rPr lang="ro-RO" b="1" dirty="0" smtClean="0">
                <a:solidFill>
                  <a:schemeClr val="tx1"/>
                </a:solidFill>
              </a:rPr>
              <a:t>gastroenterologie</a:t>
            </a:r>
            <a:endParaRPr lang="ro-RO" dirty="0" smtClean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ro-RO" dirty="0" smtClean="0">
                <a:solidFill>
                  <a:schemeClr val="tx1"/>
                </a:solidFill>
              </a:rPr>
              <a:t>Spitalul Clinic de Boli Infecțioase și Tropicale Dr. Victor Babeș</a:t>
            </a:r>
          </a:p>
          <a:p>
            <a:pPr>
              <a:spcBef>
                <a:spcPts val="1000"/>
              </a:spcBef>
            </a:pPr>
            <a:r>
              <a:rPr lang="ro-RO" dirty="0" smtClean="0">
                <a:solidFill>
                  <a:schemeClr val="tx1"/>
                </a:solidFill>
              </a:rPr>
              <a:t>Universitatea de Medicină și Farmacie </a:t>
            </a:r>
            <a:r>
              <a:rPr lang="en-US" dirty="0" smtClean="0">
                <a:solidFill>
                  <a:schemeClr val="tx1"/>
                </a:solidFill>
              </a:rPr>
              <a:t>“Carol Davila”, </a:t>
            </a:r>
            <a:r>
              <a:rPr lang="en-US" dirty="0" err="1" smtClean="0">
                <a:solidFill>
                  <a:schemeClr val="tx1"/>
                </a:solidFill>
              </a:rPr>
              <a:t>Bucure</a:t>
            </a:r>
            <a:r>
              <a:rPr lang="ro-RO" dirty="0" smtClean="0">
                <a:solidFill>
                  <a:schemeClr val="tx1"/>
                </a:solidFill>
              </a:rPr>
              <a:t>ști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63246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 smtClean="0"/>
              <a:t>București, </a:t>
            </a:r>
            <a:r>
              <a:rPr lang="en-US" dirty="0" smtClean="0"/>
              <a:t>23 </a:t>
            </a:r>
            <a:r>
              <a:rPr lang="en-US" dirty="0" err="1" smtClean="0"/>
              <a:t>mai</a:t>
            </a:r>
            <a:r>
              <a:rPr lang="en-US" dirty="0" smtClean="0"/>
              <a:t> 2019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054" y="440143"/>
            <a:ext cx="1353581" cy="125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28" t="-1474" r="48532" b="531"/>
          <a:stretch/>
        </p:blipFill>
        <p:spPr>
          <a:xfrm>
            <a:off x="2252864" y="276668"/>
            <a:ext cx="1561171" cy="1579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457200"/>
            <a:ext cx="1478800" cy="14366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0" y="457200"/>
            <a:ext cx="1642407" cy="13689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Tratamentul antiviral la pacienții coinfectați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6096000"/>
            <a:ext cx="8534400" cy="5334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algn="r"/>
            <a:r>
              <a:rPr lang="ro-RO" sz="1600" dirty="0" smtClean="0">
                <a:solidFill>
                  <a:srgbClr val="0070C0"/>
                </a:solidFill>
              </a:rPr>
              <a:t>EASl – Ghidul de tratament al infecției cronice VHC 2018</a:t>
            </a:r>
          </a:p>
        </p:txBody>
      </p:sp>
      <p:pic>
        <p:nvPicPr>
          <p:cNvPr id="6" name="Content Placeholder 5" descr="tabel trat HCV noncirotici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447800"/>
            <a:ext cx="7772400" cy="4495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Tratamentul antiviral la pacienții coinfectați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6096000"/>
            <a:ext cx="8534400" cy="609600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algn="just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r>
              <a:rPr lang="ro-RO" sz="1600" dirty="0" smtClean="0">
                <a:solidFill>
                  <a:srgbClr val="0070C0"/>
                </a:solidFill>
              </a:rPr>
              <a:t>EASl – Ghidul de tratament al infecției cronice VHC 2018</a:t>
            </a:r>
          </a:p>
          <a:p>
            <a:pPr algn="r"/>
            <a:endParaRPr lang="ro-RO" sz="1600" dirty="0" smtClean="0"/>
          </a:p>
        </p:txBody>
      </p:sp>
      <p:pic>
        <p:nvPicPr>
          <p:cNvPr id="7" name="Content Placeholder 6" descr="tabel trat hcv cirotici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524000"/>
            <a:ext cx="7924799" cy="4495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Supravegherea pacienților după vindecarea infecției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>
            <a:normAutofit fontScale="92500" lnSpcReduction="10000"/>
          </a:bodyPr>
          <a:lstStyle/>
          <a:p>
            <a:endParaRPr lang="ro-RO" dirty="0" smtClean="0"/>
          </a:p>
          <a:p>
            <a:pPr algn="just"/>
            <a:r>
              <a:rPr lang="ro-RO" dirty="0" smtClean="0"/>
              <a:t>Rate înalte de RVS</a:t>
            </a:r>
          </a:p>
          <a:p>
            <a:pPr algn="just"/>
            <a:r>
              <a:rPr lang="ro-RO" dirty="0" smtClean="0"/>
              <a:t>Boala hepatică poate progresa în absența virusului C (din cauzele anterior menționate)</a:t>
            </a:r>
          </a:p>
          <a:p>
            <a:pPr algn="just"/>
            <a:r>
              <a:rPr lang="ro-RO" dirty="0" smtClean="0"/>
              <a:t>Supraveghere constantă: progresia bolii, apariția HCC</a:t>
            </a:r>
          </a:p>
          <a:p>
            <a:pPr algn="just"/>
            <a:r>
              <a:rPr lang="ro-RO" dirty="0" smtClean="0"/>
              <a:t>Care sunt cele mai bune metode de supraveghere a bolii hepatice și a HCC după RVS? </a:t>
            </a:r>
          </a:p>
          <a:p>
            <a:pPr algn="just"/>
            <a:endParaRPr lang="ro-RO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Riscul de reinfecție </a:t>
            </a:r>
            <a:endParaRPr lang="en-US" sz="3600" b="1" dirty="0" smtClean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6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o-RO" dirty="0" smtClean="0"/>
              <a:t>Reinfecția HCV – motiv de îngrijorare</a:t>
            </a:r>
          </a:p>
          <a:p>
            <a:pPr algn="just"/>
            <a:r>
              <a:rPr lang="ro-RO" dirty="0" smtClean="0"/>
              <a:t>Comportamente la risc (IVDU, practici sexuale cu risc): cresc probabilitatea reinfecției</a:t>
            </a:r>
          </a:p>
          <a:p>
            <a:pPr algn="just"/>
            <a:r>
              <a:rPr lang="ro-RO" dirty="0" smtClean="0"/>
              <a:t>Meta-analiză (11000 pacienți): risc crescut de reinfecție la consumatorii de droguri IV HIV pozitivi și non-HIV, persoane încarcerate; rata de reinfecție la 5 ani a fost de 21.7% la cei HIV-pozitivi</a:t>
            </a:r>
          </a:p>
          <a:p>
            <a:pPr algn="just"/>
            <a:r>
              <a:rPr lang="ro-RO" dirty="0" smtClean="0"/>
              <a:t>Confirmarea reinfecției: analiză filogenetică (costisitoare)</a:t>
            </a:r>
          </a:p>
          <a:p>
            <a:pPr algn="just">
              <a:buNone/>
            </a:pPr>
            <a:endParaRPr lang="ro-RO" dirty="0" smtClean="0"/>
          </a:p>
          <a:p>
            <a:pPr algn="just"/>
            <a:endParaRPr lang="ro-RO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5867400"/>
            <a:ext cx="8534400" cy="609600"/>
          </a:xfrm>
          <a:prstGeom prst="rect">
            <a:avLst/>
          </a:prstGeom>
        </p:spPr>
        <p:txBody>
          <a:bodyPr vert="horz" lIns="0" rIns="0" bIns="0" anchor="b">
            <a:normAutofit fontScale="70000" lnSpcReduction="20000"/>
          </a:bodyPr>
          <a:lstStyle/>
          <a:p>
            <a:pPr algn="just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r>
              <a:rPr lang="en-US" sz="1600" dirty="0" smtClean="0">
                <a:solidFill>
                  <a:srgbClr val="0070C0"/>
                </a:solidFill>
              </a:rPr>
              <a:t>“Risk of late relapse or re-infection with hepatitis C after sustained </a:t>
            </a:r>
            <a:r>
              <a:rPr lang="en-US" sz="1600" dirty="0" err="1" smtClean="0">
                <a:solidFill>
                  <a:srgbClr val="0070C0"/>
                </a:solidFill>
              </a:rPr>
              <a:t>virological</a:t>
            </a:r>
            <a:r>
              <a:rPr lang="en-US" sz="1600" dirty="0" smtClean="0">
                <a:solidFill>
                  <a:srgbClr val="0070C0"/>
                </a:solidFill>
              </a:rPr>
              <a:t> response: meta-analysis of 66 studies in 11,071 patients”</a:t>
            </a:r>
            <a:r>
              <a:rPr lang="ro-RO" sz="1600" dirty="0" smtClean="0">
                <a:solidFill>
                  <a:srgbClr val="0070C0"/>
                </a:solidFill>
              </a:rPr>
              <a:t>, </a:t>
            </a:r>
            <a:r>
              <a:rPr lang="en-US" sz="1400" dirty="0" smtClean="0">
                <a:solidFill>
                  <a:srgbClr val="0070C0"/>
                </a:solidFill>
              </a:rPr>
              <a:t>Hill A, Simmons B, </a:t>
            </a:r>
            <a:r>
              <a:rPr lang="en-US" sz="1400" dirty="0" err="1" smtClean="0">
                <a:solidFill>
                  <a:srgbClr val="0070C0"/>
                </a:solidFill>
              </a:rPr>
              <a:t>Saleem</a:t>
            </a:r>
            <a:r>
              <a:rPr lang="en-US" sz="1400" dirty="0" smtClean="0">
                <a:solidFill>
                  <a:srgbClr val="0070C0"/>
                </a:solidFill>
              </a:rPr>
              <a:t> J, Cooke G </a:t>
            </a:r>
            <a:r>
              <a:rPr lang="en-US" sz="1600" dirty="0" smtClean="0">
                <a:solidFill>
                  <a:srgbClr val="0070C0"/>
                </a:solidFill>
              </a:rPr>
              <a:t> In: Conference on Retroviruses and Opportunistic Infections, Seattle, WA, 23–26 February 2015</a:t>
            </a:r>
            <a:endParaRPr lang="ro-RO" sz="16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Riscul de reinfecție </a:t>
            </a:r>
            <a:endParaRPr lang="en-US" sz="3600" b="1" dirty="0" smtClean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12920"/>
          </a:xfrm>
        </p:spPr>
        <p:txBody>
          <a:bodyPr>
            <a:normAutofit/>
          </a:bodyPr>
          <a:lstStyle/>
          <a:p>
            <a:pPr algn="just"/>
            <a:r>
              <a:rPr lang="ro-RO" dirty="0" smtClean="0"/>
              <a:t>Ce impact are reinfecția asupra dezideratului  eliminării infecției C?</a:t>
            </a:r>
          </a:p>
          <a:p>
            <a:pPr algn="just"/>
            <a:r>
              <a:rPr lang="ro-RO" dirty="0" smtClean="0"/>
              <a:t>Cum va fi rezolvată problema reinfecției de către programele de sănătate în ceea ce privește costurile? </a:t>
            </a:r>
          </a:p>
          <a:p>
            <a:pPr algn="just"/>
            <a:r>
              <a:rPr lang="ro-RO" dirty="0" smtClean="0"/>
              <a:t>Care ar fi cele mai bune strategii de diminuare a riscului de reinfecție? </a:t>
            </a:r>
          </a:p>
          <a:p>
            <a:pPr algn="just">
              <a:buNone/>
            </a:pPr>
            <a:endParaRPr lang="ro-RO" dirty="0" smtClean="0"/>
          </a:p>
          <a:p>
            <a:pPr algn="just"/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Vaccinarea împotriva HCV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135563"/>
          </a:xfrm>
        </p:spPr>
        <p:txBody>
          <a:bodyPr>
            <a:normAutofit lnSpcReduction="10000"/>
          </a:bodyPr>
          <a:lstStyle/>
          <a:p>
            <a:pPr algn="just"/>
            <a:r>
              <a:rPr lang="ro-RO" dirty="0" smtClean="0"/>
              <a:t>O provocare încă din 1989</a:t>
            </a:r>
          </a:p>
          <a:p>
            <a:pPr algn="just"/>
            <a:r>
              <a:rPr lang="ro-RO" dirty="0" smtClean="0"/>
              <a:t>2 vaccinuri în trailuri clinice: primul - formă recombinantă a gpE1 și E2, al doilea – vector-vaccin care codează proteine non-structurale NS3-NS5</a:t>
            </a:r>
          </a:p>
          <a:p>
            <a:pPr algn="just"/>
            <a:r>
              <a:rPr lang="ro-RO" dirty="0" smtClean="0"/>
              <a:t>Variabilitatea virală (cvasispecii) – cea mai importantă barieră</a:t>
            </a:r>
          </a:p>
          <a:p>
            <a:pPr algn="just"/>
            <a:r>
              <a:rPr lang="ro-RO" dirty="0" smtClean="0"/>
              <a:t>Vaccinarea persoanelor cu RVS la risc de reinfecție: vor dezvolta un răspuns imunologic eficient? </a:t>
            </a:r>
          </a:p>
          <a:p>
            <a:endParaRPr lang="ro-RO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Concluzii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ro-RO" dirty="0" smtClean="0"/>
              <a:t>Eficacitatea terapiei antivirale nu mai reprezintă o problemă!</a:t>
            </a:r>
          </a:p>
          <a:p>
            <a:pPr algn="just"/>
            <a:r>
              <a:rPr lang="ro-RO" dirty="0" smtClean="0"/>
              <a:t>Obiectiv: Ameliorarea accesului la îngrijiri și terapie</a:t>
            </a:r>
          </a:p>
          <a:p>
            <a:pPr algn="just"/>
            <a:r>
              <a:rPr lang="ro-RO" dirty="0" smtClean="0"/>
              <a:t>Consilierea continuă și susținută pentru foștii/actualii consumatori de droguri IV și pentru comportamentele sexuale la risc</a:t>
            </a:r>
          </a:p>
          <a:p>
            <a:pPr algn="just"/>
            <a:r>
              <a:rPr lang="ro-RO" dirty="0" smtClean="0"/>
              <a:t>Îngrijirea pacienților coinfectați nu trebuie să se oprească la obținerea </a:t>
            </a:r>
            <a:r>
              <a:rPr lang="ro-RO" dirty="0" smtClean="0"/>
              <a:t>RVS</a:t>
            </a:r>
            <a:endParaRPr lang="ro-RO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o-RO" sz="6000" b="1" dirty="0" smtClean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ro-RO" sz="60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Vă mulțumesc!</a:t>
            </a:r>
            <a:endParaRPr lang="en-US" sz="6000" b="1" dirty="0" smtClean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Sumar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o-RO" dirty="0" smtClean="0"/>
          </a:p>
          <a:p>
            <a:pPr algn="just"/>
            <a:r>
              <a:rPr lang="ro-RO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Boala hepatică la pacienții infectați HIV</a:t>
            </a:r>
          </a:p>
          <a:p>
            <a:pPr algn="just"/>
            <a:r>
              <a:rPr lang="ro-RO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Coinfecția HIV-HCV – particularități</a:t>
            </a:r>
          </a:p>
          <a:p>
            <a:pPr algn="just"/>
            <a:r>
              <a:rPr lang="ro-RO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Tratamentul antiviral la pacienții coinfectați</a:t>
            </a:r>
          </a:p>
          <a:p>
            <a:pPr algn="just"/>
            <a:r>
              <a:rPr lang="ro-RO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Supravegherea pacienților după vindecarea infecției C</a:t>
            </a:r>
          </a:p>
          <a:p>
            <a:pPr algn="just"/>
            <a:r>
              <a:rPr lang="ro-RO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Riscul de reinfecție </a:t>
            </a:r>
            <a:endParaRPr lang="en-US" sz="3600" b="1" dirty="0" smtClean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o-RO" b="1" dirty="0" smtClean="0">
                <a:solidFill>
                  <a:srgbClr val="00B0F0"/>
                </a:solidFill>
              </a:rPr>
              <a:t>Afectarea hepatică în infecția HIV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5867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lvl="0" algn="r">
              <a:spcBef>
                <a:spcPct val="0"/>
              </a:spcBef>
              <a:defRPr/>
            </a:pPr>
            <a:endParaRPr kumimoji="0" lang="en-US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H:\poza hiv afectare hepat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066800"/>
            <a:ext cx="8963025" cy="5105400"/>
          </a:xfrm>
          <a:prstGeom prst="rect">
            <a:avLst/>
          </a:prstGeom>
          <a:noFill/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228600" y="6248400"/>
            <a:ext cx="8686800" cy="457200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n-US" sz="1400" dirty="0" err="1" smtClean="0">
                <a:solidFill>
                  <a:srgbClr val="0070C0"/>
                </a:solidFill>
              </a:rPr>
              <a:t>Sulkowski</a:t>
            </a:r>
            <a:r>
              <a:rPr lang="en-US" sz="1400" dirty="0" smtClean="0">
                <a:solidFill>
                  <a:srgbClr val="0070C0"/>
                </a:solidFill>
              </a:rPr>
              <a:t> M. et al. Ann Intern Med. 2003;138:197-207 </a:t>
            </a:r>
            <a:r>
              <a:rPr lang="en-US" sz="1400" dirty="0" err="1" smtClean="0">
                <a:solidFill>
                  <a:srgbClr val="0070C0"/>
                </a:solidFill>
              </a:rPr>
              <a:t>Guaraldi</a:t>
            </a:r>
            <a:r>
              <a:rPr lang="en-US" sz="1400" dirty="0" smtClean="0">
                <a:solidFill>
                  <a:srgbClr val="0070C0"/>
                </a:solidFill>
              </a:rPr>
              <a:t> G et al </a:t>
            </a:r>
            <a:r>
              <a:rPr lang="en-US" sz="1400" dirty="0" err="1" smtClean="0">
                <a:solidFill>
                  <a:srgbClr val="0070C0"/>
                </a:solidFill>
              </a:rPr>
              <a:t>Clin</a:t>
            </a:r>
            <a:r>
              <a:rPr lang="en-US" sz="1400" dirty="0" smtClean="0">
                <a:solidFill>
                  <a:srgbClr val="0070C0"/>
                </a:solidFill>
              </a:rPr>
              <a:t> Infect </a:t>
            </a:r>
            <a:r>
              <a:rPr lang="en-US" sz="1400" dirty="0" err="1" smtClean="0">
                <a:solidFill>
                  <a:srgbClr val="0070C0"/>
                </a:solidFill>
              </a:rPr>
              <a:t>Dis</a:t>
            </a:r>
            <a:r>
              <a:rPr lang="en-US" sz="1400" dirty="0" smtClean="0">
                <a:solidFill>
                  <a:srgbClr val="0070C0"/>
                </a:solidFill>
              </a:rPr>
              <a:t> 2008 47(2): 250-257 </a:t>
            </a:r>
            <a:r>
              <a:rPr lang="en-US" sz="1400" dirty="0" err="1" smtClean="0">
                <a:solidFill>
                  <a:srgbClr val="0070C0"/>
                </a:solidFill>
              </a:rPr>
              <a:t>Greub</a:t>
            </a:r>
            <a:r>
              <a:rPr lang="en-US" sz="1400" dirty="0" smtClean="0">
                <a:solidFill>
                  <a:srgbClr val="0070C0"/>
                </a:solidFill>
              </a:rPr>
              <a:t> G et al. Lancet 2000;356:1800-1805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o-RO" b="1" dirty="0" smtClean="0">
                <a:solidFill>
                  <a:srgbClr val="00B0F0"/>
                </a:solidFill>
              </a:rPr>
              <a:t>Afectarea hepatică în infecția HIV</a:t>
            </a:r>
            <a:endParaRPr lang="en-US" dirty="0"/>
          </a:p>
        </p:txBody>
      </p:sp>
      <p:pic>
        <p:nvPicPr>
          <p:cNvPr id="21506" name="Picture 2" descr="An external file that holds a picture, illustration, etc.&#10;Object name is bmjgast-2017-000166f0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371600"/>
            <a:ext cx="7619999" cy="449580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5867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nl-NL" dirty="0" smtClean="0">
                <a:hlinkClick r:id="rId4"/>
              </a:rPr>
              <a:t>BMJ Open Gastroenterol. 2017; 4(1): e000166.</a:t>
            </a:r>
            <a:endParaRPr kumimoji="0" lang="en-US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Coinfecția HIV-HCV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o-RO" u="sng" dirty="0" smtClean="0"/>
          </a:p>
          <a:p>
            <a:pPr algn="just"/>
            <a:r>
              <a:rPr lang="ro-RO" u="sng" dirty="0" smtClean="0"/>
              <a:t>OMS (7 martie 2016): </a:t>
            </a:r>
          </a:p>
          <a:p>
            <a:pPr algn="just"/>
            <a:r>
              <a:rPr lang="ro-RO" dirty="0" smtClean="0"/>
              <a:t>2.3 milioane de indivizi coinfectați HIV-HCV </a:t>
            </a:r>
          </a:p>
          <a:p>
            <a:pPr algn="just"/>
            <a:r>
              <a:rPr lang="ro-RO" dirty="0" smtClean="0"/>
              <a:t>Dintre aceștia: 1.3 milioane sunt consumatori de droguri IV</a:t>
            </a:r>
            <a:endParaRPr lang="en-US" dirty="0" smtClean="0"/>
          </a:p>
          <a:p>
            <a:pPr algn="just"/>
            <a:r>
              <a:rPr lang="en-US" dirty="0" smtClean="0"/>
              <a:t>HCV </a:t>
            </a:r>
            <a:r>
              <a:rPr lang="ro-RO" dirty="0" smtClean="0"/>
              <a:t>și HIV împart aceleași căi de transmitere</a:t>
            </a:r>
          </a:p>
          <a:p>
            <a:pPr algn="just"/>
            <a:r>
              <a:rPr lang="ro-RO" dirty="0" smtClean="0"/>
              <a:t>Pacienții infectați HIV sunt de 6 mai predispuși să aibă infecție cronică C față de cei non-HIV</a:t>
            </a:r>
          </a:p>
          <a:p>
            <a:pPr algn="just"/>
            <a:r>
              <a:rPr lang="ro-RO" dirty="0" smtClean="0"/>
              <a:t>Pacienții coinfectați au o probabilitate de clearance spontan al HCV la jumătate comparativ cu cei monoinfectați</a:t>
            </a:r>
            <a:r>
              <a:rPr lang="en-US" dirty="0" smtClean="0"/>
              <a:t> </a:t>
            </a:r>
            <a:endParaRPr lang="ro-RO" dirty="0" smtClean="0"/>
          </a:p>
          <a:p>
            <a:pPr algn="just"/>
            <a:r>
              <a:rPr lang="ro-RO" dirty="0" smtClean="0"/>
              <a:t>Prevalența coinfecției variază între 70 și 95% la foștii sau actualii consumatori de droguri IV</a:t>
            </a:r>
          </a:p>
          <a:p>
            <a:r>
              <a:rPr lang="ro-RO" dirty="0" smtClean="0"/>
              <a:t>Consumatorii de droguri IV pot asocia și alte infecții: VHB, VHD.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Coinfecția HIV-HCV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“</a:t>
            </a:r>
            <a:r>
              <a:rPr lang="ro-RO" dirty="0" smtClean="0"/>
              <a:t>Double-trouble</a:t>
            </a:r>
            <a:r>
              <a:rPr lang="en-US" dirty="0" smtClean="0"/>
              <a:t>”</a:t>
            </a:r>
            <a:endParaRPr lang="ro-RO" dirty="0" smtClean="0"/>
          </a:p>
          <a:p>
            <a:pPr algn="just"/>
            <a:r>
              <a:rPr lang="ro-RO" dirty="0" smtClean="0"/>
              <a:t>Progresie mai rapidă a bolii hepatice</a:t>
            </a:r>
          </a:p>
          <a:p>
            <a:pPr algn="just"/>
            <a:r>
              <a:rPr lang="en-US" dirty="0" err="1" smtClean="0"/>
              <a:t>Reconstitu</a:t>
            </a:r>
            <a:r>
              <a:rPr lang="ro-RO" dirty="0" smtClean="0"/>
              <a:t>ție imună – prin creșterea activității limfocitelor T citotoxice </a:t>
            </a:r>
            <a:r>
              <a:rPr lang="en-US" dirty="0" smtClean="0"/>
              <a:t>(“flare” de </a:t>
            </a:r>
            <a:r>
              <a:rPr lang="en-US" dirty="0" err="1" smtClean="0"/>
              <a:t>hepatit</a:t>
            </a:r>
            <a:r>
              <a:rPr lang="ro-RO" dirty="0" smtClean="0"/>
              <a:t>ă</a:t>
            </a:r>
            <a:r>
              <a:rPr lang="en-US" dirty="0" smtClean="0"/>
              <a:t>)</a:t>
            </a:r>
            <a:endParaRPr lang="ro-RO" dirty="0" smtClean="0"/>
          </a:p>
          <a:p>
            <a:pPr algn="just"/>
            <a:r>
              <a:rPr lang="ro-RO" dirty="0" smtClean="0"/>
              <a:t>Hepatotoxicitate directă, prin creșterea susceptibilității  hepatocitelor infectate la injuria metabolică </a:t>
            </a:r>
          </a:p>
          <a:p>
            <a:pPr algn="just"/>
            <a:r>
              <a:rPr lang="ro-RO" dirty="0" smtClean="0"/>
              <a:t>Alterarea mediului citokinelor din hepatita virală, crescând inflamația și scăzând metabolismul anumitor medicamente prin down-reglare a citocromului P450 (risc de DILI)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Coinfecția HIV-HCV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o-RO" dirty="0" smtClean="0"/>
              <a:t>Cele două virusuri se influențează reciproc:</a:t>
            </a:r>
          </a:p>
          <a:p>
            <a:pPr algn="just"/>
            <a:r>
              <a:rPr lang="ro-RO" dirty="0" smtClean="0"/>
              <a:t> virusul HIV accelerează progresia infecției C prin creșterea încărcăturii virale, producând imunodeficiență și crescând riscul de progresie a fibrozei hepatice și cirozei </a:t>
            </a:r>
            <a:r>
              <a:rPr lang="ro-RO" dirty="0" smtClean="0">
                <a:latin typeface="Calibri"/>
              </a:rPr>
              <a:t>→ </a:t>
            </a:r>
            <a:r>
              <a:rPr lang="ro-RO" dirty="0" smtClean="0"/>
              <a:t>formă rară de hepatită colestatică fibrozantă </a:t>
            </a:r>
          </a:p>
          <a:p>
            <a:pPr algn="just"/>
            <a:r>
              <a:rPr lang="ro-RO" dirty="0" smtClean="0"/>
              <a:t>HCV poate diminua eficacitatea tratamentului antiretroviral și crește toxicitatea hepatică a acestuia.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Coinfecția HIV-HCV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147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o-RO" dirty="0" smtClean="0"/>
              <a:t>Pacienții coinfectați – boală hepatică avansată, necesită inițierea cât mai promptă a terapiei antivirale</a:t>
            </a:r>
          </a:p>
          <a:p>
            <a:pPr algn="just"/>
            <a:r>
              <a:rPr lang="ro-RO" dirty="0" smtClean="0"/>
              <a:t>Spre deosebire de monoinfecția C, la pacienții coinfectați intervalul de timp de la prima decompensare hepatică la deces este de 16 luni față de 48.</a:t>
            </a:r>
          </a:p>
          <a:p>
            <a:pPr algn="just"/>
            <a:r>
              <a:rPr lang="ro-RO" dirty="0" smtClean="0"/>
              <a:t>ESLD – prea târziu pentru ameliorarea bolii după terapia cu DAAS</a:t>
            </a:r>
          </a:p>
          <a:p>
            <a:pPr algn="just"/>
            <a:r>
              <a:rPr lang="ro-RO" dirty="0" smtClean="0"/>
              <a:t>Indicația de transplant hepatic: criterii de includere (fără afecțiuni definitorii pentru SIDA)</a:t>
            </a:r>
          </a:p>
          <a:p>
            <a:pPr algn="just"/>
            <a:r>
              <a:rPr lang="ro-RO" dirty="0" smtClean="0"/>
              <a:t>Pacienții coinfectați transplantați hepatic: supraviețurie mai mică față de cei monoinfectați 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5867400"/>
            <a:ext cx="8534400" cy="838200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algn="just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endParaRPr lang="ro-RO" sz="1600" dirty="0" smtClean="0">
              <a:solidFill>
                <a:srgbClr val="0070C0"/>
              </a:solidFill>
            </a:endParaRPr>
          </a:p>
          <a:p>
            <a:pPr algn="r"/>
            <a:r>
              <a:rPr lang="en-US" sz="1600" dirty="0" smtClean="0">
                <a:solidFill>
                  <a:srgbClr val="0070C0"/>
                </a:solidFill>
              </a:rPr>
              <a:t>“Outcomes of Liver Transplantation in HCV-HIV </a:t>
            </a:r>
            <a:r>
              <a:rPr lang="en-US" sz="1600" dirty="0" err="1" smtClean="0">
                <a:solidFill>
                  <a:srgbClr val="0070C0"/>
                </a:solidFill>
              </a:rPr>
              <a:t>Coinfected</a:t>
            </a:r>
            <a:r>
              <a:rPr lang="en-US" sz="1600" dirty="0" smtClean="0">
                <a:solidFill>
                  <a:srgbClr val="0070C0"/>
                </a:solidFill>
              </a:rPr>
              <a:t> Recipients”</a:t>
            </a:r>
            <a:r>
              <a:rPr lang="ro-RO" sz="1600" dirty="0" smtClean="0">
                <a:solidFill>
                  <a:srgbClr val="0070C0"/>
                </a:solidFill>
              </a:rPr>
              <a:t>, Norah A. Terrault et all, Liver Transpl. </a:t>
            </a:r>
            <a:r>
              <a:rPr lang="en-US" sz="1600" dirty="0" smtClean="0">
                <a:solidFill>
                  <a:srgbClr val="0070C0"/>
                </a:solidFill>
              </a:rPr>
              <a:t> Author manuscript; available in PMC 2013 Jun 1</a:t>
            </a:r>
          </a:p>
          <a:p>
            <a:pPr algn="r"/>
            <a:endParaRPr lang="ro-RO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Tratamentul antiviral la pacienții coinfectați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3124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 </a:t>
            </a:r>
            <a:endParaRPr lang="ro-RO" sz="2400" dirty="0" smtClean="0"/>
          </a:p>
          <a:p>
            <a:pPr algn="just"/>
            <a:r>
              <a:rPr lang="ro-RO" sz="2400" dirty="0" smtClean="0"/>
              <a:t>Indicațiile de tratament sunt aceleași ca la pacienții monoinfectați </a:t>
            </a:r>
          </a:p>
          <a:p>
            <a:pPr algn="just"/>
            <a:r>
              <a:rPr lang="ro-RO" sz="2400" dirty="0" smtClean="0"/>
              <a:t>Aceleași regimuri de tratament IFN-free (răspunsul la tratament este identic, în cazul complianței similare)</a:t>
            </a:r>
          </a:p>
          <a:p>
            <a:pPr algn="just"/>
            <a:r>
              <a:rPr lang="ro-RO" sz="2400" dirty="0" smtClean="0"/>
              <a:t>Interacțiuni medicamentoase! – necesită ajustarea dozelor sau evitarea anumitor asocieri medicamentoase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6096000"/>
            <a:ext cx="8534400" cy="5334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algn="r"/>
            <a:r>
              <a:rPr lang="ro-RO" sz="1600" dirty="0" smtClean="0">
                <a:solidFill>
                  <a:srgbClr val="0070C0"/>
                </a:solidFill>
              </a:rPr>
              <a:t>EASl – Ghidul de tratament al infecției cronice VHC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</TotalTime>
  <Words>1146</Words>
  <Application>Microsoft Office PowerPoint</Application>
  <PresentationFormat>On-screen Show (4:3)</PresentationFormat>
  <Paragraphs>124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Follow-up-ul pacienților coinfectați HIV după vindecarea infecției C</vt:lpstr>
      <vt:lpstr>Sumar</vt:lpstr>
      <vt:lpstr>Afectarea hepatică în infecția HIV</vt:lpstr>
      <vt:lpstr>Afectarea hepatică în infecția HIV</vt:lpstr>
      <vt:lpstr>Coinfecția HIV-HCV</vt:lpstr>
      <vt:lpstr>Coinfecția HIV-HCV</vt:lpstr>
      <vt:lpstr>Coinfecția HIV-HCV</vt:lpstr>
      <vt:lpstr>Coinfecția HIV-HCV</vt:lpstr>
      <vt:lpstr>Tratamentul antiviral la pacienții coinfectați</vt:lpstr>
      <vt:lpstr>Tratamentul antiviral la pacienții coinfectați</vt:lpstr>
      <vt:lpstr>Tratamentul antiviral la pacienții coinfectați</vt:lpstr>
      <vt:lpstr>Supravegherea pacienților după vindecarea infecției C</vt:lpstr>
      <vt:lpstr>Riscul de reinfecție </vt:lpstr>
      <vt:lpstr>Riscul de reinfecție </vt:lpstr>
      <vt:lpstr>Vaccinarea împotriva HCV</vt:lpstr>
      <vt:lpstr>Concluzii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Efectul consumului de alcool asupra evoluției naturale a infecției cronice cu virus C</dc:title>
  <dc:creator>andreea</dc:creator>
  <cp:lastModifiedBy>andreea</cp:lastModifiedBy>
  <cp:revision>63</cp:revision>
  <dcterms:created xsi:type="dcterms:W3CDTF">2006-08-16T00:00:00Z</dcterms:created>
  <dcterms:modified xsi:type="dcterms:W3CDTF">2019-05-23T10:01:14Z</dcterms:modified>
</cp:coreProperties>
</file>