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1" r:id="rId11"/>
    <p:sldId id="266" r:id="rId12"/>
    <p:sldId id="267" r:id="rId13"/>
    <p:sldId id="268" r:id="rId14"/>
    <p:sldId id="269" r:id="rId15"/>
    <p:sldId id="270" r:id="rId16"/>
    <p:sldId id="274" r:id="rId17"/>
    <p:sldId id="277" r:id="rId18"/>
    <p:sldId id="276" r:id="rId19"/>
    <p:sldId id="275" r:id="rId2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89941468491804"/>
          <c:y val="9.0573269636707032E-2"/>
          <c:w val="0.53100349961115434"/>
          <c:h val="0.6959023402161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femei (29,7%)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toxicomani (67,6%)</c:v>
                </c:pt>
                <c:pt idx="1">
                  <c:v>non-toxi     (32,4%)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1-44CE-85A1-85868B6EDB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barbati (70,3%)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toxicomani (67,6%)</c:v>
                </c:pt>
                <c:pt idx="1">
                  <c:v>non-toxi     (32,4%)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81-44CE-85A1-85868B6E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37760"/>
        <c:axId val="129239296"/>
      </c:barChart>
      <c:catAx>
        <c:axId val="12923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9239296"/>
        <c:crosses val="autoZero"/>
        <c:auto val="1"/>
        <c:lblAlgn val="ctr"/>
        <c:lblOffset val="100"/>
        <c:noMultiLvlLbl val="0"/>
      </c:catAx>
      <c:valAx>
        <c:axId val="12923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23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26161713026039"/>
          <c:y val="0.33462774969447839"/>
          <c:w val="0.24209945507409747"/>
          <c:h val="0.4410125065468915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48334709606385E-2"/>
          <c:y val="7.6928329449287874E-2"/>
          <c:w val="0.64967362667610395"/>
          <c:h val="0.84614334110142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RVS pozitiv</c:v>
                </c:pt>
                <c:pt idx="1">
                  <c:v>no RVS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F-46AD-81D3-4BA4DC0EB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47728796417256"/>
          <c:y val="5.2983629739600073E-2"/>
          <c:w val="0.26293303448547051"/>
          <c:h val="0.3205670118988356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toxicomani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15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EA-4D07-A12D-388EA7E7BB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non-toxi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EA-4D07-A12D-388EA7E7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65024"/>
        <c:axId val="129266816"/>
      </c:barChart>
      <c:catAx>
        <c:axId val="1292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9266816"/>
        <c:crosses val="autoZero"/>
        <c:auto val="1"/>
        <c:lblAlgn val="ctr"/>
        <c:lblOffset val="100"/>
        <c:noMultiLvlLbl val="0"/>
      </c:catAx>
      <c:valAx>
        <c:axId val="12926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9265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313140103774483E-2"/>
          <c:y val="7.1940089551385922E-2"/>
          <c:w val="0.70892380270504929"/>
          <c:h val="0.76573475810105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femei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DE-40BC-84D1-11673C362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barbati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DE-40BC-84D1-11673C362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52992"/>
        <c:axId val="129667072"/>
      </c:barChart>
      <c:catAx>
        <c:axId val="12965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667072"/>
        <c:crosses val="autoZero"/>
        <c:auto val="1"/>
        <c:lblAlgn val="ctr"/>
        <c:lblOffset val="100"/>
        <c:noMultiLvlLbl val="0"/>
      </c:catAx>
      <c:valAx>
        <c:axId val="12966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52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61324643582169E-2"/>
          <c:y val="0.1191344901071598"/>
          <c:w val="0.87295729767399577"/>
          <c:h val="0.59520953900745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toxicomani 67,6 %</c:v>
                </c:pt>
              </c:strCache>
            </c:strRef>
          </c:tx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F3-4F7A-ABFC-7048767EEE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non-toxicomani 32,4%</c:v>
                </c:pt>
              </c:strCache>
            </c:strRef>
          </c:tx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F3-4F7A-ABFC-7048767EE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68768"/>
        <c:axId val="129570304"/>
      </c:barChart>
      <c:dateAx>
        <c:axId val="129568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9570304"/>
        <c:crosses val="autoZero"/>
        <c:auto val="1"/>
        <c:lblOffset val="100"/>
        <c:baseTimeUnit val="months"/>
      </c:dateAx>
      <c:valAx>
        <c:axId val="12957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56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515854659727562"/>
          <c:y val="0.12394877000198631"/>
          <c:w val="0.42861651735665734"/>
          <c:h val="0.18529085993812133"/>
        </c:manualLayout>
      </c:layout>
      <c:overlay val="0"/>
      <c:txPr>
        <a:bodyPr/>
        <a:lstStyle/>
        <a:p>
          <a:pPr>
            <a:defRPr sz="1600" b="1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752971131061543E-2"/>
          <c:y val="7.321899606299212E-2"/>
          <c:w val="0.90039500938251915"/>
          <c:h val="0.666666830708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VIEKIRAX/EXVIERA</c:v>
                </c:pt>
              </c:strCache>
            </c:strRef>
          </c:tx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3">
                  <c:v>4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18-474B-B678-5B0317706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HARVONI</c:v>
                </c:pt>
              </c:strCache>
            </c:strRef>
          </c:tx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15">
                  <c:v>1</c:v>
                </c:pt>
                <c:pt idx="17">
                  <c:v>4</c:v>
                </c:pt>
                <c:pt idx="18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18-474B-B678-5B0317706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ZEPATIER</c:v>
                </c:pt>
              </c:strCache>
            </c:strRef>
          </c:tx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  <c:pt idx="14">
                  <c:v>43344</c:v>
                </c:pt>
                <c:pt idx="15">
                  <c:v>43374</c:v>
                </c:pt>
                <c:pt idx="16">
                  <c:v>43405</c:v>
                </c:pt>
                <c:pt idx="17">
                  <c:v>43435</c:v>
                </c:pt>
                <c:pt idx="18">
                  <c:v>43466</c:v>
                </c:pt>
                <c:pt idx="19">
                  <c:v>43497</c:v>
                </c:pt>
                <c:pt idx="20">
                  <c:v>43525</c:v>
                </c:pt>
                <c:pt idx="21">
                  <c:v>43556</c:v>
                </c:pt>
                <c:pt idx="22">
                  <c:v>43586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15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18-474B-B678-5B0317706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880"/>
        <c:axId val="129628416"/>
      </c:barChart>
      <c:dateAx>
        <c:axId val="129626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9628416"/>
        <c:crosses val="autoZero"/>
        <c:auto val="1"/>
        <c:lblOffset val="100"/>
        <c:baseTimeUnit val="months"/>
      </c:dateAx>
      <c:valAx>
        <c:axId val="1296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962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46683854001004"/>
          <c:y val="0.13744291338582676"/>
          <c:w val="0.29760460070981126"/>
          <c:h val="0.3454010826771653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66160767081358"/>
          <c:y val="0.16020936163966312"/>
          <c:w val="0.52451513930596294"/>
          <c:h val="0.839790638360336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toxicomani</c:v>
                </c:pt>
                <c:pt idx="1">
                  <c:v>netoxicomani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FD-421E-B736-4B19261F5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641119027466996"/>
          <c:y val="0.24506986366722325"/>
          <c:w val="0.47597979396862572"/>
          <c:h val="0.5098602726655534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45099221779592"/>
          <c:y val="4.7547009368940227E-2"/>
          <c:w val="0.51611659551055178"/>
          <c:h val="0.825151593194081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VIEKIRAX/EXVIERA 18,9%</c:v>
                </c:pt>
                <c:pt idx="1">
                  <c:v>HARVONI 32,4%</c:v>
                </c:pt>
                <c:pt idx="2">
                  <c:v>ZEPATIER 48,6%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1D-495B-ABAA-C1F261F7C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3098240407150531"/>
          <c:y val="0.53157538361015089"/>
          <c:w val="0.66441625533670867"/>
          <c:h val="0.1187907058848326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752971131061543E-2"/>
          <c:y val="7.321899606299212E-2"/>
          <c:w val="0.90039500938251915"/>
          <c:h val="0.666666830708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toxi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F0-F1</c:v>
                </c:pt>
                <c:pt idx="1">
                  <c:v>F1-F2</c:v>
                </c:pt>
                <c:pt idx="2">
                  <c:v>F2-F3</c:v>
                </c:pt>
                <c:pt idx="3">
                  <c:v>F3-F4</c:v>
                </c:pt>
                <c:pt idx="4">
                  <c:v>F4 peste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30-45BF-B668-90BFA2BC8A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non-toxi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F0-F1</c:v>
                </c:pt>
                <c:pt idx="1">
                  <c:v>F1-F2</c:v>
                </c:pt>
                <c:pt idx="2">
                  <c:v>F2-F3</c:v>
                </c:pt>
                <c:pt idx="3">
                  <c:v>F3-F4</c:v>
                </c:pt>
                <c:pt idx="4">
                  <c:v>F4 peste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30-45BF-B668-90BFA2BC8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42464"/>
        <c:axId val="129348352"/>
      </c:barChart>
      <c:catAx>
        <c:axId val="12934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9348352"/>
        <c:crosses val="autoZero"/>
        <c:auto val="1"/>
        <c:lblAlgn val="ctr"/>
        <c:lblOffset val="100"/>
        <c:noMultiLvlLbl val="1"/>
      </c:catAx>
      <c:valAx>
        <c:axId val="12934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934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9223693341641591E-2"/>
          <c:y val="8.6002018294263599E-2"/>
          <c:w val="0.15362081346839079"/>
          <c:h val="0.3013496185609005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752971131061543E-2"/>
          <c:y val="7.321899606299212E-2"/>
          <c:w val="0.90039500938251915"/>
          <c:h val="0.666666830708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toxi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peste 4 log (0,03%)</c:v>
                </c:pt>
                <c:pt idx="1">
                  <c:v>peste 5 log (0,41%)</c:v>
                </c:pt>
                <c:pt idx="2">
                  <c:v>peste 6 log (0,47%)</c:v>
                </c:pt>
                <c:pt idx="3">
                  <c:v>peste 7 log (0,09%)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C-4D6A-9541-D30BFA87A3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non-toxi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peste 4 log (0,03%)</c:v>
                </c:pt>
                <c:pt idx="1">
                  <c:v>peste 5 log (0,41%)</c:v>
                </c:pt>
                <c:pt idx="2">
                  <c:v>peste 6 log (0,47%)</c:v>
                </c:pt>
                <c:pt idx="3">
                  <c:v>peste 7 log (0,09%)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8C-4D6A-9541-D30BFA87A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21536"/>
        <c:axId val="129523072"/>
      </c:barChart>
      <c:catAx>
        <c:axId val="1295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523072"/>
        <c:crosses val="autoZero"/>
        <c:auto val="1"/>
        <c:lblAlgn val="ctr"/>
        <c:lblOffset val="100"/>
        <c:noMultiLvlLbl val="1"/>
      </c:catAx>
      <c:valAx>
        <c:axId val="1295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952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9223693341641591E-2"/>
          <c:y val="8.6002018294263599E-2"/>
          <c:w val="0.15362081346839079"/>
          <c:h val="0.3013496185609005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38F5A81-D61B-478B-B725-ABA0E25CF4D5}" type="slidenum">
              <a:rPr lang="ro-RO" smtClean="0"/>
              <a:t>‹#›</a:t>
            </a:fld>
            <a:endParaRPr lang="ro-RO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8519CB-D18E-4BD5-B938-437F7BD66ABB}" type="datetimeFigureOut">
              <a:rPr lang="ro-RO" smtClean="0"/>
              <a:t>23.05.2019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235981" cy="3024336"/>
          </a:xfrm>
        </p:spPr>
        <p:txBody>
          <a:bodyPr/>
          <a:lstStyle/>
          <a:p>
            <a:pPr algn="ctr"/>
            <a:r>
              <a:rPr lang="ro-RO" sz="3600" dirty="0">
                <a:solidFill>
                  <a:srgbClr val="0070C0"/>
                </a:solidFill>
              </a:rPr>
              <a:t>Experienta Pavilionului Casa Doru in tratamentul cu DAA al pacientilor coinfectati HIV/VHC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509120"/>
            <a:ext cx="6189583" cy="949569"/>
          </a:xfrm>
        </p:spPr>
        <p:txBody>
          <a:bodyPr>
            <a:normAutofit fontScale="77500" lnSpcReduction="20000"/>
          </a:bodyPr>
          <a:lstStyle/>
          <a:p>
            <a:r>
              <a:rPr lang="ro-RO" dirty="0">
                <a:solidFill>
                  <a:schemeClr val="tx1">
                    <a:lumMod val="50000"/>
                  </a:schemeClr>
                </a:solidFill>
              </a:rPr>
              <a:t>Dr. Popa Ionut Cristian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</a:rPr>
              <a:t>Sp. Boli Infectioase Dr.Victor Babes</a:t>
            </a:r>
          </a:p>
          <a:p>
            <a:r>
              <a:rPr lang="ro-RO" dirty="0">
                <a:solidFill>
                  <a:schemeClr val="tx1">
                    <a:lumMod val="50000"/>
                  </a:schemeClr>
                </a:solidFill>
              </a:rPr>
              <a:t>Bucuresti, 23 may 2019</a:t>
            </a:r>
          </a:p>
        </p:txBody>
      </p:sp>
    </p:spTree>
    <p:extLst>
      <p:ext uri="{BB962C8B-B14F-4D97-AF65-F5344CB8AC3E}">
        <p14:creationId xmlns:p14="http://schemas.microsoft.com/office/powerpoint/2010/main" val="131195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Caractere demografice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616624"/>
          </a:xfrm>
        </p:spPr>
        <p:txBody>
          <a:bodyPr>
            <a:normAutofit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37 pacienti coinfectati HIV/VHC in evidenta Casei Doru unde primesc tratament antiretroviral cu status viro-imunologic bun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25 (67,6%) pacienti fosti CDIV si 12 (32,4%) pacienti non-toxicomani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Sex ratio M/F (Toxicomani 21/5), (non toxicomani 6/6)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26 (70,3%) barbati si 11 (29,7%) femei 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Varsta medie = 39 ani  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(35,8 ani toxicomani, mediana = 35 ani)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(46,5 ani non toxicomani, mediana = 49 ani)</a:t>
            </a: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70817237"/>
              </p:ext>
            </p:extLst>
          </p:nvPr>
        </p:nvGraphicFramePr>
        <p:xfrm>
          <a:off x="5868144" y="2636912"/>
          <a:ext cx="29523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62744134"/>
              </p:ext>
            </p:extLst>
          </p:nvPr>
        </p:nvGraphicFramePr>
        <p:xfrm>
          <a:off x="611560" y="4725144"/>
          <a:ext cx="388843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0680368"/>
              </p:ext>
            </p:extLst>
          </p:nvPr>
        </p:nvGraphicFramePr>
        <p:xfrm>
          <a:off x="4572000" y="4725144"/>
          <a:ext cx="3888432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41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Initierea tratamentului DAA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908720"/>
            <a:ext cx="7848872" cy="1368152"/>
          </a:xfrm>
        </p:spPr>
        <p:txBody>
          <a:bodyPr>
            <a:normAutofit fontScale="92500" lnSpcReduction="10000"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37 pacienti coinfectati VHC/HIV au inceput DAA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ZEPATIER si HARVONI preferate incepand din 2018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Creste preponderenta CDIV tratati DAA incepand ci oct 2018 odata cu introducerea pacientilor proveniti din programul HepCare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39704696"/>
              </p:ext>
            </p:extLst>
          </p:nvPr>
        </p:nvGraphicFramePr>
        <p:xfrm>
          <a:off x="467544" y="4293096"/>
          <a:ext cx="55446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2126048"/>
              </p:ext>
            </p:extLst>
          </p:nvPr>
        </p:nvGraphicFramePr>
        <p:xfrm>
          <a:off x="755576" y="2204864"/>
          <a:ext cx="525658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9939901"/>
              </p:ext>
            </p:extLst>
          </p:nvPr>
        </p:nvGraphicFramePr>
        <p:xfrm>
          <a:off x="5796136" y="4509120"/>
          <a:ext cx="2759968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82956240"/>
              </p:ext>
            </p:extLst>
          </p:nvPr>
        </p:nvGraphicFramePr>
        <p:xfrm>
          <a:off x="5868144" y="404664"/>
          <a:ext cx="3024336" cy="60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71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Stadiul fibrozei hepatice la initerea DAA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908720"/>
            <a:ext cx="7848872" cy="1368152"/>
          </a:xfrm>
        </p:spPr>
        <p:txBody>
          <a:bodyPr>
            <a:normAutofit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37 pacienti coinfectati VHC/HIV au inceput DAA</a:t>
            </a: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78917878"/>
              </p:ext>
            </p:extLst>
          </p:nvPr>
        </p:nvGraphicFramePr>
        <p:xfrm>
          <a:off x="539552" y="1484784"/>
          <a:ext cx="496855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155679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F0-F1 = 3 pacienti – introdusi pe baza examinarii FibroScan</a:t>
            </a:r>
          </a:p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F1-F2 = 31% pacienti</a:t>
            </a:r>
          </a:p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F2-F3 = 22,6% pacienti</a:t>
            </a:r>
          </a:p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F3-F4 = 12,9% pacienti</a:t>
            </a:r>
          </a:p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F4 = 19,3% ciroza compensata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140968"/>
            <a:ext cx="563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Scor mediu al fibrozei in lotul general = 0,533(F2)</a:t>
            </a:r>
          </a:p>
          <a:p>
            <a:r>
              <a:rPr lang="ro-RO" dirty="0"/>
              <a:t>Comparativ 0,532 la toxicomani vs 0,533 la nontoxicomani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32034"/>
              </p:ext>
            </p:extLst>
          </p:nvPr>
        </p:nvGraphicFramePr>
        <p:xfrm>
          <a:off x="750910" y="4293096"/>
          <a:ext cx="1815414" cy="188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994">
                <a:tc gridSpan="2">
                  <a:txBody>
                    <a:bodyPr/>
                    <a:lstStyle/>
                    <a:p>
                      <a:r>
                        <a:rPr lang="ro-RO" dirty="0"/>
                        <a:t>ActiTest</a:t>
                      </a:r>
                    </a:p>
                    <a:p>
                      <a:r>
                        <a:rPr lang="ro-RO" sz="1000" dirty="0"/>
                        <a:t>activitatea inflamatorie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94">
                <a:tc gridSpan="2">
                  <a:txBody>
                    <a:bodyPr/>
                    <a:lstStyle/>
                    <a:p>
                      <a:pPr algn="l"/>
                      <a:r>
                        <a:rPr lang="ro-RO" sz="1200" dirty="0"/>
                        <a:t>Scor global 0,493 (A1-A2)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Toxi+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Nontoxi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r>
                        <a:rPr lang="ro-RO" dirty="0"/>
                        <a:t>0,496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0,586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44418"/>
              </p:ext>
            </p:extLst>
          </p:nvPr>
        </p:nvGraphicFramePr>
        <p:xfrm>
          <a:off x="2771800" y="4293096"/>
          <a:ext cx="1815414" cy="188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994">
                <a:tc gridSpan="2">
                  <a:txBody>
                    <a:bodyPr/>
                    <a:lstStyle/>
                    <a:p>
                      <a:r>
                        <a:rPr lang="ro-RO" dirty="0"/>
                        <a:t>SteatoTest</a:t>
                      </a:r>
                    </a:p>
                    <a:p>
                      <a:r>
                        <a:rPr lang="ro-RO" sz="1000" dirty="0"/>
                        <a:t>incarcrea grasa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94">
                <a:tc gridSpan="2">
                  <a:txBody>
                    <a:bodyPr/>
                    <a:lstStyle/>
                    <a:p>
                      <a:pPr algn="l"/>
                      <a:r>
                        <a:rPr lang="ro-RO" sz="1200" dirty="0"/>
                        <a:t>Scor global 0,496 (S1-S2)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Toxi+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Nontoxi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r>
                        <a:rPr lang="ro-RO" dirty="0"/>
                        <a:t>0,496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0,496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49766"/>
              </p:ext>
            </p:extLst>
          </p:nvPr>
        </p:nvGraphicFramePr>
        <p:xfrm>
          <a:off x="4788024" y="4293096"/>
          <a:ext cx="1815414" cy="188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994">
                <a:tc gridSpan="2">
                  <a:txBody>
                    <a:bodyPr/>
                    <a:lstStyle/>
                    <a:p>
                      <a:r>
                        <a:rPr lang="ro-RO" dirty="0"/>
                        <a:t>NashTest</a:t>
                      </a:r>
                    </a:p>
                    <a:p>
                      <a:r>
                        <a:rPr lang="ro-RO" sz="1000" dirty="0"/>
                        <a:t>inflamatia metabolica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94">
                <a:tc gridSpan="2">
                  <a:txBody>
                    <a:bodyPr/>
                    <a:lstStyle/>
                    <a:p>
                      <a:pPr algn="l"/>
                      <a:r>
                        <a:rPr lang="ro-RO" sz="1200" dirty="0"/>
                        <a:t>Scor global 0,414 (N0-N1)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Toxi+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Nontoxi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r>
                        <a:rPr lang="ro-RO" dirty="0"/>
                        <a:t>0,404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0,431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82075"/>
              </p:ext>
            </p:extLst>
          </p:nvPr>
        </p:nvGraphicFramePr>
        <p:xfrm>
          <a:off x="6804248" y="4293096"/>
          <a:ext cx="1815414" cy="188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994">
                <a:tc gridSpan="2">
                  <a:txBody>
                    <a:bodyPr/>
                    <a:lstStyle/>
                    <a:p>
                      <a:r>
                        <a:rPr lang="ro-RO" dirty="0"/>
                        <a:t>AshTest</a:t>
                      </a:r>
                    </a:p>
                    <a:p>
                      <a:r>
                        <a:rPr lang="ro-RO" sz="1000" dirty="0"/>
                        <a:t>hepatita alcoolica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94">
                <a:tc gridSpan="2">
                  <a:txBody>
                    <a:bodyPr/>
                    <a:lstStyle/>
                    <a:p>
                      <a:pPr algn="l"/>
                      <a:r>
                        <a:rPr lang="ro-RO" sz="1200" dirty="0"/>
                        <a:t>Scor global 0,039 (H0)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Toxi+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Nontoxi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94">
                <a:tc>
                  <a:txBody>
                    <a:bodyPr/>
                    <a:lstStyle/>
                    <a:p>
                      <a:r>
                        <a:rPr lang="ro-RO" dirty="0"/>
                        <a:t>0,045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0,028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1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Valoarea ARN-VHC la initerea DAA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1368152"/>
          </a:xfrm>
        </p:spPr>
        <p:txBody>
          <a:bodyPr>
            <a:normAutofit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Tratamentul DAA este recomandat indiferent de valoarea ARN-VHC</a:t>
            </a: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43511734"/>
              </p:ext>
            </p:extLst>
          </p:nvPr>
        </p:nvGraphicFramePr>
        <p:xfrm>
          <a:off x="539552" y="1628800"/>
          <a:ext cx="496855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74257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Toxicomani ARN-VHC = 6,41 log</a:t>
            </a:r>
          </a:p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Nontoxicomani ARN-VHC = 6,57 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03" y="3356992"/>
            <a:ext cx="8300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Valoarea ARN-VHC nu s-a corelat cu gradul fibrozei si cu simptomatologia clinica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Determinarea ARN-VHC este insa obligatorie la inceputul tratamentului pentru a-i exclude pe cei cu vindecare spontana (15%), care nu au motiv sa primeasca DAA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Se foloseste pentru verificarea raspunsului la tratament</a:t>
            </a:r>
          </a:p>
          <a:p>
            <a:endParaRPr lang="ro-RO" dirty="0"/>
          </a:p>
          <a:p>
            <a:r>
              <a:rPr lang="ro-RO" dirty="0"/>
              <a:t>EOT-VR = end of treatment viral response</a:t>
            </a:r>
          </a:p>
          <a:p>
            <a:r>
              <a:rPr lang="ro-RO" dirty="0"/>
              <a:t>SVR 12 = sustained virla response la 12 saptamini</a:t>
            </a:r>
          </a:p>
          <a:p>
            <a:r>
              <a:rPr lang="ro-RO" dirty="0"/>
              <a:t>SVR 24 = sustained viral response la 24 saptamini</a:t>
            </a:r>
          </a:p>
          <a:p>
            <a:r>
              <a:rPr lang="ro-RO" dirty="0"/>
              <a:t>	97-98% au sansa sa se mentina nedetectabili pt VHC pe termen lung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4210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Raspunsul virusologic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53344"/>
            <a:ext cx="8424936" cy="5904656"/>
          </a:xfrm>
        </p:spPr>
        <p:txBody>
          <a:bodyPr>
            <a:normAutofit fontScale="85000" lnSpcReduction="10000"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Au terminat pana acum tratamentul DAA 23 pacienti (15T si 8nT)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Au trecut 12 luni de la incheierea tratamentului si au fost evaluati pt obtinerea SVR12 doar 11 pacienti (5T+6nT)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ARN-VHC nedetectabil la 12 saptamini dupa tratament la 9/11 pacienti (81,8%)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Intre pacientii cu RVS-12 se numara si 2 cu intoleranta prealabila la IFN (non-T)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Nu s-au inregistart efecte adverse notabile 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Nu s-au inregistrat intreruperi de tratament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S-au inregistrat 2 esecuri virusologice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1 pacient fost CDIV infectat - s-a efectuat ulterior genotipare = </a:t>
            </a:r>
            <a:r>
              <a:rPr lang="ro-RO" sz="2200" dirty="0">
                <a:solidFill>
                  <a:srgbClr val="FF0000"/>
                </a:solidFill>
              </a:rPr>
              <a:t>genotip 3 !!!</a:t>
            </a:r>
          </a:p>
          <a:p>
            <a:r>
              <a:rPr lang="ro-RO" sz="2200" dirty="0">
                <a:solidFill>
                  <a:schemeClr val="tx1">
                    <a:lumMod val="75000"/>
                  </a:schemeClr>
                </a:solidFill>
              </a:rPr>
              <a:t>1 pacient HIV/VHC non-toxicoman, F4, cu limfom malign nonHodginian recidivat, tratat DAA in vederea efectuarii TMO, a suportat bine tratamentul, raspuns EOT pozitiv la incheierea acesteia, a fost transplantat la cca 1 luna de la incheierea DAA, dar a fost pozitiv la 12 saptamini posttratament cu reducerea viremiei VHC peste 2 log.</a:t>
            </a: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5436410"/>
              </p:ext>
            </p:extLst>
          </p:nvPr>
        </p:nvGraphicFramePr>
        <p:xfrm>
          <a:off x="4932040" y="2780928"/>
          <a:ext cx="4068960" cy="18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72198" y="3284984"/>
            <a:ext cx="955711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81,8%</a:t>
            </a:r>
          </a:p>
        </p:txBody>
      </p:sp>
    </p:spTree>
    <p:extLst>
      <p:ext uri="{BB962C8B-B14F-4D97-AF65-F5344CB8AC3E}">
        <p14:creationId xmlns:p14="http://schemas.microsoft.com/office/powerpoint/2010/main" val="160673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In loc de concluzii...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53344"/>
            <a:ext cx="8424936" cy="3411760"/>
          </a:xfrm>
        </p:spPr>
        <p:txBody>
          <a:bodyPr>
            <a:normAutofit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Tratamentul DAA este accesibil pacientilor coinfectati HIV/VHC si are eficienta similara cu tratamentul DAA la pacientii monoinfectati 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Tratamentul DAA al fostilor consumatori de droguri coinfectati HIV/VHC este posibil si este dorit de catre pacienti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Aderenta la tratamentul DAA+ARV a fost buna pe parcursul perioadei urmarite si poate fi estimata prin aderenta anterioara la TARV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Deocamdata prea putini pacienti au completat tratamentul si au fost evaluati la 12 saptamini pentru a putea extrage concluzii valabile pt populatia generala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7584" y="4357299"/>
            <a:ext cx="752703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dirty="0">
                <a:solidFill>
                  <a:srgbClr val="0070C0"/>
                </a:solidFill>
              </a:rPr>
              <a:t>Dileme ...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93139" y="5013176"/>
            <a:ext cx="8496944" cy="156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Este sau nu necesara genotiparea VHC anterior initierii DAA, mai ales in cazul consumatorilor de droguri iv cu expuneri posibile multiple ?</a:t>
            </a: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Care ar fi atitudinea terapeutica in cadrul unor reinfectii VHC la consumatorii de droguri care continua acelasi stil de viata ?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0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484" y="116632"/>
            <a:ext cx="7939980" cy="648072"/>
          </a:xfrm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</a:rPr>
              <a:t>Caz clinic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413" y="895028"/>
            <a:ext cx="8854587" cy="5962972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F 32 ani dg.HIV/VHC, fosta CDIV dg HIV din 2010 (accident rutier Italia)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2016 CBV+EFV, aderenta buna (H.Zoster 2016)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F2, ARN-VHC= 12191292 c/ml (7.08log), CRGB 1+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06.11.2018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CD4=893/mmc (42%),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</a:rPr>
              <a:t>ND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acpHBc totali pozitiv, ADN-VHB: nedetectabil</a:t>
            </a:r>
          </a:p>
          <a:p>
            <a:pPr marL="0" indent="0">
              <a:buNone/>
            </a:pPr>
            <a:endParaRPr lang="da-DK" sz="2000">
              <a:solidFill>
                <a:schemeClr val="bg2">
                  <a:lumMod val="10000"/>
                </a:schemeClr>
              </a:solidFill>
            </a:endParaRP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3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484" y="116632"/>
            <a:ext cx="7939980" cy="648072"/>
          </a:xfrm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</a:rPr>
              <a:t>Caz clinic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413" y="895028"/>
            <a:ext cx="8854587" cy="5962972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F 32 ani dg.HIV/VHC, fosta CDIV dg HIV din 2010 (accident rutier Italia)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2016 CBV+EFV, aderenta buna (H.Zoster 2016)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F2, ARN-VHC= 12191292 c/ml (7.08log), CRGB 1+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06.11.2018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CD4=893/mmc (42%),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</a:rPr>
              <a:t>ND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acpHBc totali pozitiv, ADN-VHB: nedetectabil</a:t>
            </a:r>
          </a:p>
          <a:p>
            <a:pPr marL="0" indent="0">
              <a:buNone/>
            </a:pPr>
            <a:endParaRPr lang="da-DK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sz="2000">
                <a:solidFill>
                  <a:schemeClr val="bg2">
                    <a:lumMod val="10000"/>
                  </a:schemeClr>
                </a:solidFill>
              </a:rPr>
              <a:t>M 35 ani, dg HIV/HVB/HVC 2013, CDIV in tratament de substitutie cu Metadona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2015 TDF+3TC+RAL, aderenta buna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13.03.2018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 912/mmc (24%),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ND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Tratament psihiatric cu Prozac (fluoxetine), Solian (amisulprid).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 HBc pozitivi, ADN-VHB: nedetectabil in 02.08.2018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F0-F1, ARN-VHC= 121705 c/ml (5.08 log).</a:t>
            </a: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484" y="116632"/>
            <a:ext cx="7939980" cy="648072"/>
          </a:xfrm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</a:rPr>
              <a:t>Caz clinic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413" y="895028"/>
            <a:ext cx="8854587" cy="5962972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F 32 ani dg.HIV/VHC, fosta CDIV dg HIV din 2010 (accident rutier Italia)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2016 CBV+EFV, aderenta buna (H.Zoster 2016)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F2, ARN-VHC= 12191292 c/ml (7.08log), CRGB 1+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06.11.2018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CD4=893/mmc (42%),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</a:rPr>
              <a:t>ND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acpHBc totali pozitiv, ADN-VHB: nedetectabil</a:t>
            </a:r>
          </a:p>
          <a:p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22.11.2018: </a:t>
            </a:r>
            <a:r>
              <a:rPr lang="da-DK" sz="2000" b="1" u="sng">
                <a:solidFill>
                  <a:schemeClr val="bg2">
                    <a:lumMod val="10000"/>
                  </a:schemeClr>
                </a:solidFill>
              </a:rPr>
              <a:t>scor Fibrotest 0,35 (F1-F2)</a:t>
            </a:r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, ARN-VHC 2241457 UI.ml (6,35 log)</a:t>
            </a:r>
          </a:p>
          <a:p>
            <a:pPr marL="0" indent="0">
              <a:buNone/>
            </a:pPr>
            <a:endParaRPr lang="da-DK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sz="2000">
                <a:solidFill>
                  <a:schemeClr val="bg2">
                    <a:lumMod val="10000"/>
                  </a:schemeClr>
                </a:solidFill>
              </a:rPr>
              <a:t>M 35 ani, dg HIV/HVB/HVC 2013, CDIV in tratament de substitutie cu Metadona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2015 TDF+3TC+RAL, aderenta buna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13.03.2018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 912/mmc (24%),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ND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Tratament psihiatric cu Prozac (fluoxetine), Solian (amisulprid).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 HBc pozitivi, ADN-VHB: nedetectabil in 02.08.2018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F0-F1, ARN-VHC= 121705 c/ml (5.08 log).</a:t>
            </a:r>
          </a:p>
          <a:p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22.11.2018: </a:t>
            </a:r>
            <a:r>
              <a:rPr lang="da-DK" sz="2000" b="1" u="sng">
                <a:solidFill>
                  <a:schemeClr val="bg2">
                    <a:lumMod val="10000"/>
                  </a:schemeClr>
                </a:solidFill>
              </a:rPr>
              <a:t>scor Fibrotest 0,31 (F1-F2)</a:t>
            </a:r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, ARN-VHC 131028 UI.ml (5,12 log)</a:t>
            </a: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484" y="116632"/>
            <a:ext cx="7939980" cy="648072"/>
          </a:xfrm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</a:rPr>
              <a:t>Caz clinic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413" y="895028"/>
            <a:ext cx="8854587" cy="5962972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F 32 ani dg.HIV/VHC, fosta CDIV dg HIV din 2010 (accident rutier Italia)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2016 CBV+EFV, aderenta buna (H.Zoster 2016)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F2, ARN-VHC= 12191292 c/ml (7.08log), CRGB 1+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06.11.2018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CD4=893/mmc (42%),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</a:rPr>
              <a:t>ND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acpHBc totali pozitiv, ADN-VHB: nedetectabil</a:t>
            </a:r>
          </a:p>
          <a:p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22.11.2018: </a:t>
            </a:r>
            <a:r>
              <a:rPr lang="da-DK" sz="2000" b="1" u="sng">
                <a:solidFill>
                  <a:schemeClr val="bg2">
                    <a:lumMod val="10000"/>
                  </a:schemeClr>
                </a:solidFill>
              </a:rPr>
              <a:t>scor Fibrotest 0,35 (F1-F2)</a:t>
            </a:r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, ARN-VHC 2241457 UI.ml (6,35 log)</a:t>
            </a:r>
          </a:p>
          <a:p>
            <a:r>
              <a:rPr lang="da-DK" sz="2000" b="1">
                <a:solidFill>
                  <a:srgbClr val="FF0000"/>
                </a:solidFill>
              </a:rPr>
              <a:t>17.12.2019: initiere DAA Zepatier 1 cpr/zi pt 12 saptamini (switch KVX+RAL)</a:t>
            </a:r>
          </a:p>
          <a:p>
            <a:pPr marL="0" indent="0">
              <a:buNone/>
            </a:pPr>
            <a:endParaRPr lang="da-DK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a-DK" sz="2000">
                <a:solidFill>
                  <a:schemeClr val="bg2">
                    <a:lumMod val="10000"/>
                  </a:schemeClr>
                </a:solidFill>
              </a:rPr>
              <a:t>M 35 ani, dg HIV/HVB/HVC 2013, CDIV in tratament de substitutie cu Metadona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Primeste TARV din 2015 TDF+3TC+RAL, aderenta buna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Imunitate celulara 13.03.2018</a:t>
            </a:r>
            <a:r>
              <a:rPr lang="it-IT" sz="2000" i="1">
                <a:solidFill>
                  <a:schemeClr val="bg2">
                    <a:lumMod val="10000"/>
                  </a:schemeClr>
                </a:solidFill>
              </a:rPr>
              <a:t>: CD4= 912/mmc (24%), </a:t>
            </a: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ARN-HIV : ND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Tratament psihiatric cu Prozac (fluoxetine), Solian (amisulprid).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AgHBs negativ, acp HBc pozitivi, ADN-VHB: nedetectabil in 02.08.2018</a:t>
            </a:r>
            <a:endParaRPr lang="en-GB" sz="200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10000"/>
                  </a:schemeClr>
                </a:solidFill>
              </a:rPr>
              <a:t>(28.11.2017 SVB): FibroTest F0-F1, ARN-VHC= 121705 c/ml (5.08 log).</a:t>
            </a:r>
          </a:p>
          <a:p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22.11.2018: </a:t>
            </a:r>
            <a:r>
              <a:rPr lang="da-DK" sz="2000" b="1" u="sng">
                <a:solidFill>
                  <a:schemeClr val="bg2">
                    <a:lumMod val="10000"/>
                  </a:schemeClr>
                </a:solidFill>
              </a:rPr>
              <a:t>scor Fibrotest 0,31 (F1-F2)</a:t>
            </a:r>
            <a:r>
              <a:rPr lang="da-DK" sz="2000" b="1">
                <a:solidFill>
                  <a:schemeClr val="bg2">
                    <a:lumMod val="10000"/>
                  </a:schemeClr>
                </a:solidFill>
              </a:rPr>
              <a:t>, ARN-VHC 131028 UI.ml (5,12 log)</a:t>
            </a:r>
          </a:p>
          <a:p>
            <a:r>
              <a:rPr lang="da-DK" sz="2000" b="1">
                <a:solidFill>
                  <a:srgbClr val="FF0000"/>
                </a:solidFill>
              </a:rPr>
              <a:t>17.12.2019: initiere DAA Zepatier 1 cpr/zi pt 12 saptamini (EOT 18.03.2019)</a:t>
            </a: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  <a:p>
            <a:endParaRPr lang="da-DK" sz="2000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9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Epidemiologia hepatitei VHC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052736"/>
            <a:ext cx="8208912" cy="549972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Infectia VHC – afecteaza cca. 2,5-3% din populatia globului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3,2 % din populatia adulta din Romania cca 550.000 bolnavi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In peste 99% din cazuri determinata de genotipul 1b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Risc cronicizare 70-85% ... din care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	10-24% dezvolta ciroza hepatica in 20 ani... din care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		3-5% / an dezvolta boala hepatica terminala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		1-5% / an dezvolta carcinom hepatic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</a:t>
            </a:r>
            <a:r>
              <a:rPr lang="ro-RO" sz="1600" u="sng" dirty="0">
                <a:solidFill>
                  <a:schemeClr val="tx1">
                    <a:lumMod val="50000"/>
                  </a:schemeClr>
                </a:solidFill>
              </a:rPr>
              <a:t>Hepatita cronica VHC in Romania reprezinta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64% din cauzele de hepatita cronica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59% din cauzele de ciroza hepatica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33% din indicatiile de transplant hepatic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</a:t>
            </a:r>
          </a:p>
          <a:p>
            <a:pPr marL="0" indent="0">
              <a:buNone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			Evolutia infectiei VHC catre ciroza/CHC este mai 				rapida in situatia coinfectiei HIV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456384" cy="22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Epidemiologia infectiei HIV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514" y="1291547"/>
            <a:ext cx="8208912" cy="549972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23.892 cazuri confirmate infectie HIV/SIDA (1985-2018)</a:t>
            </a:r>
          </a:p>
          <a:p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15.661 cazuri in viata la acest moment</a:t>
            </a:r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In crestere nr de bolnavi CDIV si MSM infectati cu HIV</a:t>
            </a: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400" i="1" dirty="0">
                <a:solidFill>
                  <a:schemeClr val="tx1">
                    <a:lumMod val="50000"/>
                  </a:schemeClr>
                </a:solidFill>
              </a:rPr>
              <a:t>Cca 90% dintre CDIV nou depistati cu infectie HIV au serologie pozitiva acpiVHC+ dar de fapt doar 65-75% sunt infectati </a:t>
            </a:r>
          </a:p>
          <a:p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88" y="2609214"/>
            <a:ext cx="5033281" cy="30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81761" y="3847537"/>
            <a:ext cx="3610719" cy="5935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503560" cy="268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0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Epidemiologia coinfectiei HIV-VHC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474061" cy="549972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1549 persoane identificate cu coinfectie HIV-VHC in Romania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194 persoane identificate cu coinfectie HIV/VHC/VHB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	marea majoritate (84,2%) in ultimii 10 ani</a:t>
            </a:r>
          </a:p>
          <a:p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3367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8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Tratamentul coinfectiei HIV-VHC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49972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Tratamentul coinfectiei HIV/VHC a fost neglijat in Romania pana in urma cu cca 4-5 ani din motive obiective si dar si subiective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- raspuns mai scazut la terapia cu PegIFN+RBV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- risc de agravare a imunodepresiei HIV datorata IFN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- risc de toleranta scazuta al ef adverse psihiatrice/hematologice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- probleme legate de aderenta la tratament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......... si prejudecati ale cadrelor medicale </a:t>
            </a:r>
          </a:p>
          <a:p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1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7950"/>
            <a:ext cx="382534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2436" y="4221088"/>
            <a:ext cx="4330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>
                <a:solidFill>
                  <a:srgbClr val="FF0000"/>
                </a:solidFill>
              </a:rPr>
              <a:t>Coinfectia HIV-VHC are evolutia cea mai rapida catre ciroza/CHC si reprezinta o prioritate pt initierea tratamentului antiVHC</a:t>
            </a:r>
          </a:p>
          <a:p>
            <a:endParaRPr lang="ro-RO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i="1" dirty="0">
                <a:solidFill>
                  <a:schemeClr val="tx1">
                    <a:lumMod val="50000"/>
                  </a:schemeClr>
                </a:solidFill>
              </a:rPr>
              <a:t>Ratele de obtinere RVS pentru pacientii coinfectati VHC-HIV dupa tratamentul DAA sunt similare cu ale celor monoinfectati VHC si depasesc 90% pt toate schemele DAA in uz</a:t>
            </a:r>
          </a:p>
        </p:txBody>
      </p:sp>
    </p:spTree>
    <p:extLst>
      <p:ext uri="{BB962C8B-B14F-4D97-AF65-F5344CB8AC3E}">
        <p14:creationId xmlns:p14="http://schemas.microsoft.com/office/powerpoint/2010/main" val="200501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Recomandari actuale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832648"/>
          </a:xfrm>
        </p:spPr>
        <p:txBody>
          <a:bodyPr>
            <a:normAutofit fontScale="92500" lnSpcReduction="10000"/>
          </a:bodyPr>
          <a:lstStyle/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Tratamentul IFNfree pentru pacientii coinfectati HIV/VHC reprezinta o </a:t>
            </a:r>
            <a:r>
              <a:rPr lang="ro-RO" sz="2400" b="1" u="sng" dirty="0">
                <a:solidFill>
                  <a:schemeClr val="tx1">
                    <a:lumMod val="50000"/>
                  </a:schemeClr>
                </a:solidFill>
              </a:rPr>
              <a:t>prioritate</a:t>
            </a: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 si ar trebui oferit indiferent de valoarea ARN-VHC si/sau gradul de imunosupresie asociat HIV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Se admite ca prima necesitate este initierea terapiei ARV indiferent de valoarea CD4 si ARN-HIV si prezenta/absenta altor comorbiditati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Anterior initierii DAA toti pacientii coinfectati HVC/HIV trebuiesc screenati pentru o eventuala coinfectie VHB si aceasta ar trebui tratata ca parte a regimului ARV (TDF/TAF, 3TC)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	screening AgHBs ai acpHBc / acpHBs, la nevoie ADN-VHB</a:t>
            </a:r>
          </a:p>
          <a:p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Schema DAA aleasa trebuie sa tina cont de interactiunile cu medicatia ARV. Se poate schimba tratamentul ARV pt a permite anumite DAA dar niciodata acesta nu trebuie intrerupt</a:t>
            </a:r>
          </a:p>
          <a:p>
            <a:r>
              <a:rPr lang="ro-RO" sz="2400" b="1" dirty="0">
                <a:solidFill>
                  <a:schemeClr val="tx1">
                    <a:lumMod val="50000"/>
                  </a:schemeClr>
                </a:solidFill>
              </a:rPr>
              <a:t>Moleculele DAA disponibile in Romania incepand din 2017</a:t>
            </a:r>
          </a:p>
          <a:p>
            <a:r>
              <a:rPr lang="ro-RO" sz="2400" b="1" dirty="0">
                <a:solidFill>
                  <a:schemeClr val="tx1">
                    <a:lumMod val="50000"/>
                  </a:schemeClr>
                </a:solidFill>
              </a:rPr>
              <a:t>Indicatie de tratament pt toti pacientii infectati VHC cu fibroza F1-F4 si ARN-VHC detectabil, indiferent de valoarea acestuia</a:t>
            </a:r>
          </a:p>
          <a:p>
            <a:pPr marL="0" indent="0">
              <a:buNone/>
            </a:pPr>
            <a:r>
              <a:rPr lang="ro-RO" sz="2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ro-RO" sz="2400" dirty="0">
                <a:solidFill>
                  <a:schemeClr val="tx1">
                    <a:lumMod val="50000"/>
                  </a:schemeClr>
                </a:solidFill>
              </a:rPr>
              <a:t>(pacientii cu fibroza F4 necesita evaluari suplimentare)</a:t>
            </a:r>
          </a:p>
          <a:p>
            <a:r>
              <a:rPr lang="ro-RO" sz="2400" b="1" dirty="0">
                <a:solidFill>
                  <a:schemeClr val="tx1">
                    <a:lumMod val="50000"/>
                  </a:schemeClr>
                </a:solidFill>
              </a:rPr>
              <a:t>Determinarea genotipului VHC ar fi utila dar nu este obligatorie (1b)</a:t>
            </a:r>
          </a:p>
          <a:p>
            <a:pPr marL="0" indent="0">
              <a:buNone/>
            </a:pPr>
            <a:endParaRPr lang="ro-RO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Tratamentul coinfectiei VHC/HIV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 lnSpcReduction="10000"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Durata standard este de 12 saptamini indiferent de schema aleasa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o-RO" sz="1600" b="1" u="sng" dirty="0">
                <a:solidFill>
                  <a:schemeClr val="tx1">
                    <a:lumMod val="50000"/>
                  </a:schemeClr>
                </a:solidFill>
              </a:rPr>
              <a:t>VIEKIRAX+EXVIERA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 Abbvie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Ombitasvir 12,5mg /Paritaprevir 75mg /Ritonavir 50mg+ dasabuvir 250mg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2+1 cpr (dimineata) + 0+1 cpr (seara) pt 12 sapt	</a:t>
            </a:r>
          </a:p>
          <a:p>
            <a:pPr>
              <a:defRPr/>
            </a:pPr>
            <a:r>
              <a:rPr lang="ro-RO" sz="1600" b="1" u="sng" dirty="0">
                <a:solidFill>
                  <a:schemeClr val="tx1">
                    <a:lumMod val="50000"/>
                  </a:schemeClr>
                </a:solidFill>
              </a:rPr>
              <a:t>HARVONI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 Gilead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Ledipasvir 90mg +Sofosbuvir 400mg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1 cpr/zi pt 12 saptamini</a:t>
            </a:r>
          </a:p>
          <a:p>
            <a:pPr>
              <a:defRPr/>
            </a:pPr>
            <a:r>
              <a:rPr lang="ro-RO" sz="1600" b="1" u="sng" dirty="0">
                <a:solidFill>
                  <a:schemeClr val="tx1">
                    <a:lumMod val="50000"/>
                  </a:schemeClr>
                </a:solidFill>
              </a:rPr>
              <a:t>ZEPATIER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 MSD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Elbasvir 50 mg+Grazoprevir 100mg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1 cpr/zi pt 12 saptamini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HARVONI – poate fi asociat cu toti II, IP si cu EFV/ETV, RPV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necesita monitorizarea eGFR pt acumularea TDF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VIEKIRAX/EXVIERA – asociat doar cu II si cu ATV neboostat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ZEPATIER – permite doar asocierea cu II, Ripivirina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600" dirty="0">
                <a:solidFill>
                  <a:schemeClr val="tx1">
                    <a:lumMod val="50000"/>
                  </a:schemeClr>
                </a:solidFill>
              </a:rPr>
              <a:t>	risc ↓RVS pt NS5A RASs la genotipul </a:t>
            </a:r>
            <a:r>
              <a:rPr lang="ro-RO" sz="1600" u="sng" dirty="0">
                <a:solidFill>
                  <a:schemeClr val="tx1">
                    <a:lumMod val="50000"/>
                  </a:schemeClr>
                </a:solidFill>
              </a:rPr>
              <a:t>1a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000" dirty="0">
                <a:solidFill>
                  <a:schemeClr val="tx1">
                    <a:lumMod val="50000"/>
                  </a:schemeClr>
                </a:solidFill>
              </a:rPr>
              <a:t>Simeprevir 150mg + Sofosbuvir 400mg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000" dirty="0">
                <a:solidFill>
                  <a:schemeClr val="tx1">
                    <a:lumMod val="50000"/>
                  </a:schemeClr>
                </a:solidFill>
              </a:rPr>
              <a:t>Daclatasvir 60mg + Sofosbuvir 400mg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000" dirty="0">
                <a:solidFill>
                  <a:schemeClr val="tx1">
                    <a:lumMod val="50000"/>
                  </a:schemeClr>
                </a:solidFill>
              </a:rPr>
              <a:t>Glecaprevir 300mg + Pibrentasvir 120mg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000" dirty="0">
                <a:solidFill>
                  <a:schemeClr val="tx1">
                    <a:lumMod val="50000"/>
                  </a:schemeClr>
                </a:solidFill>
              </a:rPr>
              <a:t>Sofosbuvir + Velpatasvir + Voxilaprevir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19816"/>
            <a:ext cx="3350455" cy="434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3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Experienta Casa Doru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/>
          </a:bodyPr>
          <a:lstStyle/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Avem in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evidenta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2524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pacienti infectati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cu HIV</a:t>
            </a:r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	1879 pacienti in tratament ARV</a:t>
            </a: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Dintre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acestia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787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sunt cunoscuti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cu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serologie pozitiva pentru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VHC</a:t>
            </a:r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	teste serologice!!</a:t>
            </a: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Dintre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acestia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676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sunt CDIV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in tratament ARV ~410 pacienti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~90% au teste serologice pentru VHC</a:t>
            </a:r>
          </a:p>
          <a:p>
            <a:pPr marL="0" indent="0">
              <a:buNone/>
            </a:pP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! Nu sunt toti confirmati prin ARN-HVC</a:t>
            </a:r>
          </a:p>
          <a:p>
            <a:pPr marL="0" indent="0">
              <a:buNone/>
            </a:pP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! Ghidurile internationale recomanada repetarea acp.VHC daca testul este negativ si totusi pacientul apartine unei grupe de risc (CDIV+HIV)</a:t>
            </a:r>
          </a:p>
          <a:p>
            <a:pPr marL="0" indent="0">
              <a:buNone/>
            </a:pPr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66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pacienti </a:t>
            </a:r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(CDIV si nonCDIV)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screenati 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Fibromax pt 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hepatita VHC</a:t>
            </a:r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15 din pacientii screenati au fibroza F0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14 din pacientii screenati au ARN-VHC nedetectabil</a:t>
            </a:r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37</a:t>
            </a:r>
            <a:r>
              <a:rPr lang="ro-RO" sz="22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</a:rPr>
              <a:t>pacienti care au inceput tratamentul DAA 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7032" cy="648072"/>
          </a:xfrm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</a:rPr>
              <a:t>Documente necesare tratamentului DAA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936" y="1412776"/>
            <a:ext cx="8820472" cy="5197752"/>
          </a:xfrm>
        </p:spPr>
        <p:txBody>
          <a:bodyPr>
            <a:normAutofit lnSpcReduction="10000"/>
          </a:bodyPr>
          <a:lstStyle/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Pacientii trebuie sa aiba ASIGURARE DE SANATATE valabila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Trebuie sa se prezinte la spital cu CARDUL DE SANATATE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Adeverinta de la MF cu bolile cronice cu care se afla in evidenta si tratamentele urmate pentru acestea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Consulturi interdisciplinare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Declaratie pe propia raspundere</a:t>
            </a:r>
          </a:p>
          <a:p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nu au acte de identitate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nu au medic de familie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nu sunt asigurati medicala (Asigurare prin Programul HIV)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Procedura de obtinere a asigurarii medicale “cu plata” este dificila…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nu vin la spital atunci cund sunt programati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nu sunt aderenti la medicatia ARV / probabil si la DAA</a:t>
            </a:r>
          </a:p>
          <a:p>
            <a:r>
              <a:rPr lang="en-GB" sz="2200">
                <a:solidFill>
                  <a:schemeClr val="tx1">
                    <a:lumMod val="50000"/>
                  </a:schemeClr>
                </a:solidFill>
              </a:rPr>
              <a:t>Multi CDIV refuza internarea in spital…</a:t>
            </a:r>
          </a:p>
          <a:p>
            <a:endParaRPr lang="en-GB" sz="2200">
              <a:solidFill>
                <a:schemeClr val="tx1">
                  <a:lumMod val="50000"/>
                </a:schemeClr>
              </a:solidFill>
            </a:endParaRPr>
          </a:p>
          <a:p>
            <a:endParaRPr lang="en-GB" sz="120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ro-RO" sz="2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o-RO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1284</TotalTime>
  <Words>1297</Words>
  <Application>Microsoft Office PowerPoint</Application>
  <PresentationFormat>On-screen Show (4:3)</PresentationFormat>
  <Paragraphs>299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Thermal</vt:lpstr>
      <vt:lpstr>Experienta Pavilionului Casa Doru in tratamentul cu DAA al pacientilor coinfectati HIV/VHC</vt:lpstr>
      <vt:lpstr>Epidemiologia hepatitei VHC</vt:lpstr>
      <vt:lpstr>Epidemiologia infectiei HIV</vt:lpstr>
      <vt:lpstr>Epidemiologia coinfectiei HIV-VHC</vt:lpstr>
      <vt:lpstr>Tratamentul coinfectiei HIV-VHC</vt:lpstr>
      <vt:lpstr>Recomandari actuale</vt:lpstr>
      <vt:lpstr>Tratamentul coinfectiei VHC/HIV</vt:lpstr>
      <vt:lpstr>Experienta Casa Doru</vt:lpstr>
      <vt:lpstr>Documente necesare tratamentului DAA</vt:lpstr>
      <vt:lpstr>Caractere demografice</vt:lpstr>
      <vt:lpstr>Initierea tratamentului DAA</vt:lpstr>
      <vt:lpstr>Stadiul fibrozei hepatice la initerea DAA</vt:lpstr>
      <vt:lpstr>Valoarea ARN-VHC la initerea DAA</vt:lpstr>
      <vt:lpstr>Raspunsul virusologic</vt:lpstr>
      <vt:lpstr>In loc de concluzii...</vt:lpstr>
      <vt:lpstr>Caz clinic</vt:lpstr>
      <vt:lpstr>Caz clinic</vt:lpstr>
      <vt:lpstr>Caz clinic</vt:lpstr>
      <vt:lpstr>Caz clinic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Experienta Pavilionului Casa Doru in tratamentul cu DAA al pacientilor coinfectati HIV/VHC</dc:title>
  <dc:creator>Cristian Popa</dc:creator>
  <cp:lastModifiedBy>B4 Garda</cp:lastModifiedBy>
  <cp:revision>54</cp:revision>
  <dcterms:created xsi:type="dcterms:W3CDTF">2019-05-19T21:38:38Z</dcterms:created>
  <dcterms:modified xsi:type="dcterms:W3CDTF">2019-05-23T05:09:57Z</dcterms:modified>
</cp:coreProperties>
</file>