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91" r:id="rId5"/>
    <p:sldId id="287" r:id="rId6"/>
    <p:sldId id="292" r:id="rId7"/>
    <p:sldId id="293" r:id="rId8"/>
    <p:sldId id="257" r:id="rId9"/>
    <p:sldId id="281" r:id="rId10"/>
    <p:sldId id="282" r:id="rId11"/>
    <p:sldId id="283" r:id="rId12"/>
    <p:sldId id="284" r:id="rId13"/>
    <p:sldId id="288" r:id="rId14"/>
    <p:sldId id="289" r:id="rId15"/>
    <p:sldId id="270" r:id="rId16"/>
    <p:sldId id="290" r:id="rId17"/>
    <p:sldId id="280" r:id="rId18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0" d="100"/>
          <a:sy n="60" d="100"/>
        </p:scale>
        <p:origin x="-1668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4159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9348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3490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8560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8511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0567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241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585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9195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91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3445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2C76E-C0E0-4DD2-BC16-FE827FE09370}" type="datetimeFigureOut">
              <a:rPr lang="ro-RO" smtClean="0"/>
              <a:pPr/>
              <a:t>29.11.2019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8969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cvbrusselssummit.eu/images/documents/reports/HCV-Elimination-PolicyGuidelines.pdf" TargetMode="External"/><Relationship Id="rId3" Type="http://schemas.openxmlformats.org/officeDocument/2006/relationships/image" Target="../media/image8.png"/><Relationship Id="rId7" Type="http://schemas.openxmlformats.org/officeDocument/2006/relationships/hyperlink" Target="https://www.who.int/hepatitis/publications/hep-elimination-by-2030-brief/en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hyperlink" Target="https://www.hep-druginteractions.org/checker" TargetMode="External"/><Relationship Id="rId4" Type="http://schemas.openxmlformats.org/officeDocument/2006/relationships/image" Target="../media/image9.png"/><Relationship Id="rId9" Type="http://schemas.openxmlformats.org/officeDocument/2006/relationships/hyperlink" Target="http://www.ms.ro/wp-content/uploads/2018/08/Anexa_Ordin_protocoale_29_august_2018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vbrusselssummit.eu/images/documents/reports/HCV-Elimination-PolicyGuidelines.pdf" TargetMode="External"/><Relationship Id="rId2" Type="http://schemas.openxmlformats.org/officeDocument/2006/relationships/hyperlink" Target="https://www.who.int/hepatitis/publications/hep-elimination-by-2030-brief/e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italulbabes.ro/wp-content/uploads/2016/11/hepcare.pdf" TargetMode="External"/><Relationship Id="rId2" Type="http://schemas.openxmlformats.org/officeDocument/2006/relationships/hyperlink" Target="https://www.ucl.ac.uk/global-health/research/a-z/hepcar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2904" y="2458190"/>
            <a:ext cx="9015096" cy="20502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8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Dificultăți</a:t>
            </a:r>
            <a:r>
              <a:rPr lang="fr-FR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ȋn</a:t>
            </a:r>
            <a:r>
              <a:rPr lang="fr-FR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managementul</a:t>
            </a:r>
            <a:r>
              <a:rPr lang="fr-FR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</a:t>
            </a:r>
            <a:r>
              <a:rPr lang="fr-FR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fr-FR" sz="28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pacienților</a:t>
            </a:r>
            <a:r>
              <a:rPr lang="fr-FR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infectați</a:t>
            </a:r>
            <a:r>
              <a:rPr lang="fr-FR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VHC care </a:t>
            </a:r>
            <a:r>
              <a:rPr lang="fr-FR" sz="28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aparțin</a:t>
            </a:r>
            <a:r>
              <a:rPr lang="fr-FR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grupurilor</a:t>
            </a:r>
            <a:r>
              <a:rPr lang="fr-FR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fr-FR" sz="28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</a:t>
            </a:r>
            <a:r>
              <a:rPr lang="fr-FR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8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o-R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4082" y="4700715"/>
            <a:ext cx="7113917" cy="901460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Simin-Aysel 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Florescu, Alma Gabriela Kosa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7" descr="D:\DAN_2014\cercetare\JPIAMR\workshop AMR\logouri\snrbi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38" y="268184"/>
            <a:ext cx="1229004" cy="113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904" y="1263207"/>
            <a:ext cx="4899805" cy="612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7470" y="293082"/>
            <a:ext cx="1152244" cy="11095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9676" y="930814"/>
            <a:ext cx="1556412" cy="1441450"/>
          </a:xfrm>
          <a:prstGeom prst="rect">
            <a:avLst/>
          </a:prstGeom>
        </p:spPr>
      </p:pic>
      <p:pic>
        <p:nvPicPr>
          <p:cNvPr id="1026" name="Picture 2" descr="https://europa.eu/european-union/sites/europaeu/files/docs/body/flag_yellow_low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025" y="-1"/>
            <a:ext cx="1535975" cy="102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763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17" y="143184"/>
            <a:ext cx="10515600" cy="780094"/>
          </a:xfrm>
        </p:spPr>
        <p:txBody>
          <a:bodyPr/>
          <a:lstStyle/>
          <a:p>
            <a:r>
              <a:rPr lang="en-US" b="1" dirty="0" err="1"/>
              <a:t>Dificultati</a:t>
            </a:r>
            <a:r>
              <a:rPr lang="en-US" b="1" dirty="0"/>
              <a:t> de </a:t>
            </a:r>
            <a:r>
              <a:rPr lang="en-US" b="1" dirty="0" err="1"/>
              <a:t>initiere</a:t>
            </a:r>
            <a:r>
              <a:rPr lang="en-US" b="1" dirty="0"/>
              <a:t> a </a:t>
            </a:r>
            <a:r>
              <a:rPr lang="en-US" b="1" dirty="0" err="1"/>
              <a:t>tratamentului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164" y="834501"/>
            <a:ext cx="11230253" cy="58059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Extras din </a:t>
            </a:r>
            <a:r>
              <a:rPr lang="ro-RO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„PROTOCOL TERAPEUTIC ÎN HEPATITĂ CRONICĂ ŞI CIROZĂ HEPATICĂ COMPENSATĂ CU VHC, CU MEDICAMENTE CU ACȚIUNE ANTIVIRALĂ DIRECTĂ (INTERFERONFREE)</a:t>
            </a:r>
            <a:r>
              <a:rPr 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_</a:t>
            </a:r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29Aug2018* </a:t>
            </a:r>
            <a:endParaRPr lang="en-US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0" indent="0">
              <a:buNone/>
            </a:pPr>
            <a:r>
              <a:rPr lang="ro-RO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2. Evaluarea pre-terapeutică</a:t>
            </a:r>
          </a:p>
          <a:p>
            <a:pPr marL="0" indent="0">
              <a:buNone/>
            </a:pPr>
            <a:r>
              <a:rPr lang="ro-RO" sz="2900" b="1" dirty="0">
                <a:latin typeface="Calibri Light" panose="020F0302020204030204"/>
              </a:rPr>
              <a:t>a) </a:t>
            </a:r>
            <a:r>
              <a:rPr lang="ro-RO" sz="2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Evaluarea fibrozei hepatice </a:t>
            </a:r>
            <a:r>
              <a:rPr lang="ro-RO" sz="2900" b="1" dirty="0">
                <a:latin typeface="Calibri Light" panose="020F0302020204030204"/>
              </a:rPr>
              <a:t>(in sistemul Metavir) se va efectua </a:t>
            </a:r>
            <a:r>
              <a:rPr lang="ro-RO" sz="2900" b="1" dirty="0" smtClean="0">
                <a:latin typeface="Calibri Light" panose="020F0302020204030204"/>
              </a:rPr>
              <a:t>prin</a:t>
            </a:r>
            <a:r>
              <a:rPr lang="en-US" sz="2900" b="1" dirty="0" smtClean="0">
                <a:latin typeface="Calibri Light" panose="020F0302020204030204"/>
              </a:rPr>
              <a:t> </a:t>
            </a:r>
            <a:r>
              <a:rPr lang="ro-RO" sz="2900" b="1" dirty="0" smtClean="0">
                <a:latin typeface="Calibri Light" panose="020F0302020204030204"/>
              </a:rPr>
              <a:t>Fibroscan sau</a:t>
            </a:r>
            <a:r>
              <a:rPr lang="en-US" sz="2900" b="1" dirty="0" smtClean="0">
                <a:latin typeface="Calibri Light" panose="020F0302020204030204"/>
              </a:rPr>
              <a:t> </a:t>
            </a:r>
            <a:r>
              <a:rPr lang="ro-RO" sz="2900" b="1" dirty="0" smtClean="0">
                <a:latin typeface="Calibri Light" panose="020F0302020204030204"/>
              </a:rPr>
              <a:t>Fibromax sau</a:t>
            </a:r>
            <a:r>
              <a:rPr lang="en-US" sz="2900" b="1" dirty="0" smtClean="0">
                <a:latin typeface="Calibri Light" panose="020F0302020204030204"/>
              </a:rPr>
              <a:t> </a:t>
            </a:r>
            <a:r>
              <a:rPr lang="ro-RO" sz="2900" b="1" dirty="0" smtClean="0">
                <a:latin typeface="Calibri Light" panose="020F0302020204030204"/>
              </a:rPr>
              <a:t>PBH</a:t>
            </a:r>
            <a:endParaRPr lang="ro-RO" sz="2900" b="1" dirty="0">
              <a:latin typeface="Calibri Light" panose="020F0302020204030204"/>
            </a:endParaRPr>
          </a:p>
          <a:p>
            <a:pPr marL="0" indent="0">
              <a:buNone/>
            </a:pPr>
            <a:r>
              <a:rPr lang="ro-RO" sz="2600" b="1" dirty="0">
                <a:latin typeface="Calibri Light" panose="020F0302020204030204"/>
              </a:rPr>
              <a:t>Vor fi luate în considerarea și determinările anterioare sau curente care arată</a:t>
            </a:r>
            <a:r>
              <a:rPr lang="en-US" sz="2600" b="1" dirty="0">
                <a:latin typeface="Calibri Light" panose="020F0302020204030204"/>
              </a:rPr>
              <a:t> </a:t>
            </a:r>
            <a:r>
              <a:rPr lang="ro-RO" sz="2600" b="1" dirty="0">
                <a:latin typeface="Calibri Light" panose="020F0302020204030204"/>
              </a:rPr>
              <a:t>existența fibrozei F1 sau F2 ( PBH sau Fibroscan sau Fibromax) dar nu mai vechi de</a:t>
            </a:r>
            <a:r>
              <a:rPr lang="en-US" sz="2600" b="1" dirty="0">
                <a:latin typeface="Calibri Light" panose="020F0302020204030204"/>
              </a:rPr>
              <a:t> </a:t>
            </a:r>
            <a:r>
              <a:rPr lang="ro-RO" sz="2600" b="1" dirty="0">
                <a:latin typeface="Calibri Light" panose="020F0302020204030204"/>
              </a:rPr>
              <a:t>2 ani</a:t>
            </a:r>
          </a:p>
          <a:p>
            <a:pPr marL="0" indent="0">
              <a:buNone/>
            </a:pPr>
            <a:r>
              <a:rPr lang="ro-RO" sz="2900" b="1" dirty="0">
                <a:latin typeface="Calibri Light" panose="020F0302020204030204"/>
              </a:rPr>
              <a:t>b) </a:t>
            </a:r>
            <a:r>
              <a:rPr lang="ro-RO" sz="2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Determinarea cantitativa a ARN-VHC</a:t>
            </a:r>
            <a:r>
              <a:rPr lang="ro-RO" sz="2900" b="1" dirty="0">
                <a:latin typeface="Calibri Light" panose="020F0302020204030204"/>
              </a:rPr>
              <a:t> (ARN VHC peste limita de detecție</a:t>
            </a:r>
            <a:r>
              <a:rPr lang="en-US" sz="2900" b="1" dirty="0">
                <a:latin typeface="Calibri Light" panose="020F0302020204030204"/>
              </a:rPr>
              <a:t> </a:t>
            </a:r>
            <a:r>
              <a:rPr lang="ro-RO" sz="2900" b="1" dirty="0">
                <a:latin typeface="Calibri Light" panose="020F0302020204030204"/>
              </a:rPr>
              <a:t>≥15UI/ml). Tratamentul este indicat indiferent de valoarea ARN VHC</a:t>
            </a:r>
          </a:p>
          <a:p>
            <a:pPr marL="0" indent="0">
              <a:buNone/>
            </a:pPr>
            <a:r>
              <a:rPr lang="ro-RO" sz="2600" b="1" dirty="0">
                <a:latin typeface="Calibri Light" panose="020F0302020204030204"/>
              </a:rPr>
              <a:t>c) Transaminazele serice (ALT, AST)</a:t>
            </a:r>
          </a:p>
          <a:p>
            <a:pPr marL="0" indent="0">
              <a:buNone/>
            </a:pPr>
            <a:r>
              <a:rPr lang="ro-RO" sz="2600" b="1" dirty="0">
                <a:latin typeface="Calibri Light" panose="020F0302020204030204"/>
              </a:rPr>
              <a:t>d) Hemograma</a:t>
            </a:r>
          </a:p>
          <a:p>
            <a:pPr marL="0" indent="0">
              <a:buNone/>
            </a:pPr>
            <a:r>
              <a:rPr lang="ro-RO" sz="2600" b="1" dirty="0">
                <a:latin typeface="Calibri Light" panose="020F0302020204030204"/>
              </a:rPr>
              <a:t>e) Creatinina serică;</a:t>
            </a:r>
          </a:p>
          <a:p>
            <a:pPr marL="0" indent="0">
              <a:buNone/>
            </a:pPr>
            <a:r>
              <a:rPr lang="ro-RO" sz="2900" b="1" dirty="0">
                <a:latin typeface="Calibri Light" panose="020F0302020204030204"/>
              </a:rPr>
              <a:t>f) In caz de suspiciune clinica și/sau biologică </a:t>
            </a:r>
            <a:r>
              <a:rPr lang="ro-RO" sz="2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se va investiga eventuala existență a</a:t>
            </a:r>
            <a:r>
              <a:rPr lang="en-US" sz="2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ro-RO" sz="2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unor alte cauze de afectare hepatică: </a:t>
            </a:r>
            <a:r>
              <a:rPr lang="ro-RO" sz="2300" b="1" dirty="0">
                <a:latin typeface="Calibri Light" panose="020F0302020204030204"/>
              </a:rPr>
              <a:t>VHB (AgHBs, Ac anti-HBc), consumul excesiv de</a:t>
            </a:r>
            <a:r>
              <a:rPr lang="en-US" sz="2300" b="1" dirty="0">
                <a:latin typeface="Calibri Light" panose="020F0302020204030204"/>
              </a:rPr>
              <a:t> </a:t>
            </a:r>
            <a:r>
              <a:rPr lang="ro-RO" sz="2300" b="1" dirty="0">
                <a:latin typeface="Calibri Light" panose="020F0302020204030204"/>
              </a:rPr>
              <a:t>alcool,sindromul metabolic (NASH), Hepatita autoimună, HIV etc. fără a reprezenta</a:t>
            </a:r>
            <a:r>
              <a:rPr lang="en-US" sz="2300" b="1" dirty="0">
                <a:latin typeface="Calibri Light" panose="020F0302020204030204"/>
              </a:rPr>
              <a:t> </a:t>
            </a:r>
            <a:r>
              <a:rPr lang="ro-RO" sz="2300" b="1" dirty="0">
                <a:latin typeface="Calibri Light" panose="020F0302020204030204"/>
              </a:rPr>
              <a:t>contraindicație pentru inițierea tratamentului antiviral pentru tratamentul infecției cronice</a:t>
            </a:r>
            <a:r>
              <a:rPr lang="en-US" sz="2300" b="1" dirty="0">
                <a:latin typeface="Calibri Light" panose="020F0302020204030204"/>
              </a:rPr>
              <a:t> </a:t>
            </a:r>
            <a:r>
              <a:rPr lang="ro-RO" sz="2300" b="1" dirty="0">
                <a:latin typeface="Calibri Light" panose="020F0302020204030204"/>
              </a:rPr>
              <a:t>cu VHC.</a:t>
            </a:r>
          </a:p>
          <a:p>
            <a:pPr marL="0" indent="0">
              <a:buNone/>
            </a:pPr>
            <a:r>
              <a:rPr lang="ro-RO" sz="2900" b="1" dirty="0">
                <a:latin typeface="Calibri Light" panose="020F0302020204030204"/>
              </a:rPr>
              <a:t>g) </a:t>
            </a:r>
            <a:r>
              <a:rPr lang="ro-RO" sz="2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Evaluarea si inregistrarea corecta si completa a medicamentelor utilizate </a:t>
            </a:r>
            <a:r>
              <a:rPr lang="ro-RO" sz="2900" b="1" dirty="0">
                <a:latin typeface="Calibri Light" panose="020F0302020204030204"/>
              </a:rPr>
              <a:t>de</a:t>
            </a:r>
            <a:r>
              <a:rPr lang="en-US" sz="2900" b="1" dirty="0">
                <a:latin typeface="Calibri Light" panose="020F0302020204030204"/>
              </a:rPr>
              <a:t> </a:t>
            </a:r>
            <a:r>
              <a:rPr lang="ro-RO" sz="2900" b="1" dirty="0">
                <a:latin typeface="Calibri Light" panose="020F0302020204030204"/>
              </a:rPr>
              <a:t>pacient in vederea evitarii contraindicatiilor sau interactiunilor medicamentoase (vezi</a:t>
            </a:r>
            <a:r>
              <a:rPr lang="en-US" sz="2900" b="1" dirty="0">
                <a:latin typeface="Calibri Light" panose="020F0302020204030204"/>
              </a:rPr>
              <a:t> </a:t>
            </a:r>
            <a:r>
              <a:rPr lang="ro-RO" sz="2900" b="1" dirty="0">
                <a:latin typeface="Calibri Light" panose="020F0302020204030204"/>
              </a:rPr>
              <a:t>Rezumatul Caracteristicilor Produselor</a:t>
            </a:r>
            <a:r>
              <a:rPr lang="ro-RO" sz="2900" b="1" dirty="0" smtClean="0">
                <a:latin typeface="Calibri Light" panose="020F0302020204030204"/>
              </a:rPr>
              <a:t>)</a:t>
            </a:r>
            <a:endParaRPr lang="en-US" sz="2900" b="1" dirty="0" smtClean="0">
              <a:latin typeface="Calibri Light" panose="020F0302020204030204"/>
            </a:endParaRPr>
          </a:p>
          <a:p>
            <a:pPr marL="0" indent="0">
              <a:buNone/>
            </a:pPr>
            <a:endParaRPr lang="en-US" sz="2900" b="1" dirty="0">
              <a:latin typeface="Calibri Light" panose="020F0302020204030204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TOATE INVESTIGATIILE PRESUPUN INREGISTRAREA PACIENTULUI IN SISTEMUL CNAS- CARD DE SANATATE FUNCTIONAL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CONSUMUL DE DROGURI NU ESTE MENTIONAT LA PUNCTUL f)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PUNCTUL g) ESTE DIFICIL DE INDEPLINIT LA PACIENTII DIN GRUPELE DE RISC (UTILIZATORI DE DROGURI)</a:t>
            </a:r>
            <a:endParaRPr lang="en-U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500" dirty="0" smtClean="0">
                <a:solidFill>
                  <a:srgbClr val="0070C0"/>
                </a:solidFill>
              </a:rPr>
              <a:t>*</a:t>
            </a:r>
            <a:r>
              <a:rPr lang="ro-RO" sz="2500" dirty="0" smtClean="0">
                <a:solidFill>
                  <a:srgbClr val="0070C0"/>
                </a:solidFill>
              </a:rPr>
              <a:t>http</a:t>
            </a:r>
            <a:r>
              <a:rPr lang="ro-RO" sz="2500" dirty="0">
                <a:solidFill>
                  <a:srgbClr val="0070C0"/>
                </a:solidFill>
              </a:rPr>
              <a:t>://www.ms.ro/wp-content/uploads/2018/08/Anexa_Ordin_protocoale_29_august_2018.pdf</a:t>
            </a:r>
          </a:p>
          <a:p>
            <a:pPr marL="0" indent="0">
              <a:buNone/>
            </a:pPr>
            <a:endParaRPr lang="ro-RO" sz="2900" b="1" dirty="0"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8834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Dificultati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initiere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447" y="175119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Extras din </a:t>
            </a:r>
            <a:r>
              <a:rPr lang="ro-RO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„PROTOCOL TERAPEUTIC ÎN HEPATITĂ CRONICĂ ŞI CIROZĂ HEPATICĂ COMPENSATĂ CU VHC, CU MEDICAMENTE CU ACȚIUNE ANTIVIRALĂ DIRECTĂ (INTERFERONFREE)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_29Aug2018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*</a:t>
            </a:r>
          </a:p>
          <a:p>
            <a:pPr marL="0" indent="0">
              <a:buNone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0" indent="0">
              <a:buNone/>
            </a:pPr>
            <a:r>
              <a:rPr lang="ro-RO" sz="2000" b="1" u="sng" dirty="0" smtClean="0"/>
              <a:t>3</a:t>
            </a:r>
            <a:r>
              <a:rPr lang="ro-RO" sz="2000" b="1" u="sng" dirty="0"/>
              <a:t>. Criterii de excludere/contraindicaţii</a:t>
            </a:r>
          </a:p>
          <a:p>
            <a:pPr marL="0" indent="0">
              <a:buNone/>
            </a:pPr>
            <a:r>
              <a:rPr lang="ro-RO" sz="2000" dirty="0"/>
              <a:t>a) Afectiuni maligne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extrahepatice</a:t>
            </a:r>
            <a:r>
              <a:rPr lang="ro-RO" sz="2000" dirty="0"/>
              <a:t> care nu beneficiaza de tratament cu potential curativ</a:t>
            </a:r>
          </a:p>
          <a:p>
            <a:pPr marL="0" indent="0">
              <a:buNone/>
            </a:pPr>
            <a:r>
              <a:rPr lang="ro-RO" sz="2000" dirty="0"/>
              <a:t>b) </a:t>
            </a:r>
            <a:r>
              <a:rPr lang="ro-RO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Contraindicaţiile medicamentoase: cu impact asupra citocromului </a:t>
            </a:r>
            <a:r>
              <a:rPr lang="ro-RO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P-450: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000" dirty="0" smtClean="0"/>
              <a:t>carbamazepină</a:t>
            </a:r>
            <a:r>
              <a:rPr lang="ro-RO" sz="2000" dirty="0"/>
              <a:t>, fenitoină etc</a:t>
            </a:r>
          </a:p>
          <a:p>
            <a:pPr marL="0" indent="0">
              <a:buNone/>
            </a:pPr>
            <a:r>
              <a:rPr lang="ro-RO" sz="2000" dirty="0"/>
              <a:t>c) </a:t>
            </a:r>
            <a:r>
              <a:rPr lang="ro-RO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Contraindicaţiile medicamentoase specifice </a:t>
            </a:r>
            <a:r>
              <a:rPr lang="ro-RO" sz="2000" dirty="0"/>
              <a:t>pentru optiunea terapeutica aleasa: </a:t>
            </a:r>
            <a:r>
              <a:rPr lang="ro-RO" sz="2000" dirty="0" smtClean="0"/>
              <a:t>vezi</a:t>
            </a:r>
            <a:r>
              <a:rPr lang="en-US" sz="2000" dirty="0" smtClean="0"/>
              <a:t> </a:t>
            </a:r>
            <a:r>
              <a:rPr lang="ro-RO" sz="2000" dirty="0" smtClean="0"/>
              <a:t>Rezumatul </a:t>
            </a:r>
            <a:r>
              <a:rPr lang="ro-RO" sz="2000" dirty="0"/>
              <a:t>Caracteristicilor Produselor Harvoni, Zepatier, </a:t>
            </a:r>
            <a:r>
              <a:rPr lang="ro-RO" sz="2000" dirty="0" smtClean="0"/>
              <a:t>Viekirax+Exviera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PUNCTELE b) </a:t>
            </a:r>
            <a:r>
              <a:rPr lang="en-US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c): ESTE CUNOSCUT FAPTUL CA PACIENTII 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 GRUPELE DE RISC (UTILIZATORI DE DROGURI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NU SUNT INTOTDEAUNA IN MASURA DE A OFERI INFORMATII CREDIBILE DIN ACEST PUNCT DE VEDERE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rgbClr val="0070C0"/>
                </a:solidFill>
              </a:rPr>
              <a:t>*</a:t>
            </a:r>
            <a:r>
              <a:rPr lang="ro-RO" sz="1400" dirty="0" smtClean="0">
                <a:solidFill>
                  <a:srgbClr val="0070C0"/>
                </a:solidFill>
              </a:rPr>
              <a:t>http</a:t>
            </a:r>
            <a:r>
              <a:rPr lang="ro-RO" sz="1400" dirty="0">
                <a:solidFill>
                  <a:srgbClr val="0070C0"/>
                </a:solidFill>
              </a:rPr>
              <a:t>://www.ms.ro/wp-content/uploads/2018/08/Anexa_Ordin_protocoale_29_august_2018.pdf</a:t>
            </a:r>
          </a:p>
          <a:p>
            <a:pPr marL="0" indent="0">
              <a:buNone/>
            </a:pP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418834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47" y="292962"/>
            <a:ext cx="10341746" cy="705267"/>
          </a:xfrm>
        </p:spPr>
        <p:txBody>
          <a:bodyPr/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Dificultati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initiere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7" y="1393794"/>
            <a:ext cx="11727402" cy="4154750"/>
          </a:xfrm>
        </p:spPr>
        <p:txBody>
          <a:bodyPr>
            <a:normAutofit fontScale="40000" lnSpcReduction="20000"/>
          </a:bodyPr>
          <a:lstStyle/>
          <a:p>
            <a:r>
              <a:rPr lang="en-US" sz="4500" dirty="0" smtClean="0"/>
              <a:t>EXTRAS DIN CONSIMTAMANTUL SCRIS AL PACIENTULUI </a:t>
            </a:r>
            <a:r>
              <a:rPr lang="en-US" sz="4500" dirty="0" err="1" smtClean="0"/>
              <a:t>inainte</a:t>
            </a:r>
            <a:r>
              <a:rPr lang="en-US" sz="4500" dirty="0" smtClean="0"/>
              <a:t> de </a:t>
            </a:r>
            <a:r>
              <a:rPr lang="en-US" sz="4500" dirty="0" err="1" smtClean="0"/>
              <a:t>initierea</a:t>
            </a:r>
            <a:r>
              <a:rPr lang="en-US" sz="4500" dirty="0" smtClean="0"/>
              <a:t> </a:t>
            </a:r>
            <a:r>
              <a:rPr lang="en-US" sz="4500" dirty="0" err="1" smtClean="0"/>
              <a:t>tratamentului</a:t>
            </a:r>
            <a:r>
              <a:rPr lang="en-US" sz="4500" dirty="0" smtClean="0"/>
              <a:t> </a:t>
            </a:r>
            <a:r>
              <a:rPr lang="en-US" sz="4500" dirty="0" err="1" smtClean="0"/>
              <a:t>pentru</a:t>
            </a:r>
            <a:r>
              <a:rPr lang="en-US" sz="4500" dirty="0" smtClean="0"/>
              <a:t> </a:t>
            </a:r>
            <a:r>
              <a:rPr lang="en-US" sz="4500" dirty="0" err="1" smtClean="0"/>
              <a:t>hepatita</a:t>
            </a:r>
            <a:r>
              <a:rPr lang="en-US" sz="4500" dirty="0" smtClean="0"/>
              <a:t> C –CNAS</a:t>
            </a:r>
          </a:p>
          <a:p>
            <a:pPr marL="0" indent="0">
              <a:buNone/>
            </a:pPr>
            <a:r>
              <a:rPr lang="en-US" sz="3400" dirty="0" smtClean="0"/>
              <a:t>[…]</a:t>
            </a:r>
          </a:p>
          <a:p>
            <a:pPr marL="0" indent="0">
              <a:buNone/>
            </a:pP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Mă oblig sa anunţ medicul meu curant (prescriptor) în cazul în care trebuie să folosesc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medicamente </a:t>
            </a: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decât cele prescrise de acesta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4000" dirty="0" smtClean="0"/>
              <a:t>[…]</a:t>
            </a:r>
            <a:endParaRPr lang="ro-RO" sz="4000" dirty="0"/>
          </a:p>
          <a:p>
            <a:pPr marL="0" indent="0">
              <a:buNone/>
            </a:pP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Înţeleg că, dacă într-o singură zi nu iau medicamentele se compromite definitiv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reuşita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existând riscul să apară tulpini rezistente şi să nu obţin niciun rezultat,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iar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contravaloarea </a:t>
            </a: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 (de câteva zeci de mii de euro) va fi irosită.</a:t>
            </a:r>
          </a:p>
          <a:p>
            <a:pPr marL="0" indent="0">
              <a:buNone/>
            </a:pPr>
            <a:r>
              <a:rPr lang="ro-RO" sz="4000" dirty="0"/>
              <a:t>În cazul în care constat că apar stări de oboseală, greaţă, dureri de cap etc (aceste stări pot fi </a:t>
            </a:r>
            <a:r>
              <a:rPr lang="ro-RO" sz="4000" dirty="0" smtClean="0"/>
              <a:t>reacţii</a:t>
            </a:r>
            <a:r>
              <a:rPr lang="en-US" sz="4000" dirty="0" smtClean="0"/>
              <a:t> </a:t>
            </a:r>
            <a:r>
              <a:rPr lang="ro-RO" sz="4000" dirty="0" smtClean="0"/>
              <a:t>adverse </a:t>
            </a:r>
            <a:r>
              <a:rPr lang="ro-RO" sz="4000" dirty="0"/>
              <a:t>la tratamentul antiviral) le voi raporta imediat medicului meu curant (prescriptor</a:t>
            </a:r>
            <a:r>
              <a:rPr lang="ro-RO" sz="4000" dirty="0" smtClean="0"/>
              <a:t>).</a:t>
            </a:r>
            <a:r>
              <a:rPr lang="en-US" sz="4000" dirty="0" smtClean="0"/>
              <a:t>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 </a:t>
            </a: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 întrerupe tratamentul şi nu voi lua medicamente care să combată aceste reacţii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 </a:t>
            </a: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iniţiativă. </a:t>
            </a:r>
            <a:r>
              <a:rPr lang="ro-RO" sz="4000" dirty="0"/>
              <a:t>Medicul meu curant (prescriptor) care mi-a iniţiat terapia antivirală m-a </a:t>
            </a:r>
            <a:r>
              <a:rPr lang="ro-RO" sz="4000" dirty="0" smtClean="0"/>
              <a:t>informat</a:t>
            </a:r>
            <a:r>
              <a:rPr lang="en-US" sz="4000" dirty="0" smtClean="0"/>
              <a:t> </a:t>
            </a:r>
            <a:r>
              <a:rPr lang="ro-RO" sz="4000" dirty="0" smtClean="0"/>
              <a:t>că </a:t>
            </a:r>
            <a:r>
              <a:rPr lang="ro-RO" sz="4000" dirty="0"/>
              <a:t>există medicamente care combat eficient aceste reacţii şi că le va prescrie dacă am nevoie.</a:t>
            </a:r>
          </a:p>
          <a:p>
            <a:pPr marL="0" indent="0">
              <a:buNone/>
            </a:pP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 voi lua alte medicamente/ceaiuri/remedii naturiste concomitent cu medicamentele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împotriva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virusului </a:t>
            </a: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hepatitic C fără aprobarea medicului meu </a:t>
            </a:r>
            <a:r>
              <a:rPr lang="ro-RO" sz="4000" dirty="0"/>
              <a:t>curant (prescriptor) deoarece există </a:t>
            </a:r>
            <a:r>
              <a:rPr lang="ro-RO" sz="4000" dirty="0" smtClean="0"/>
              <a:t>riscul</a:t>
            </a:r>
            <a:r>
              <a:rPr lang="en-US" sz="4000" dirty="0" smtClean="0"/>
              <a:t> </a:t>
            </a:r>
            <a:r>
              <a:rPr lang="ro-RO" sz="4000" dirty="0" smtClean="0"/>
              <a:t>unor </a:t>
            </a:r>
            <a:r>
              <a:rPr lang="ro-RO" sz="4000" dirty="0"/>
              <a:t>efecte adverse grave sau eficienţa medicamentelor antivirale poate fi diminuată</a:t>
            </a:r>
            <a:r>
              <a:rPr lang="ro-RO" sz="4000" dirty="0" smtClean="0"/>
              <a:t>.</a:t>
            </a:r>
            <a:r>
              <a:rPr lang="en-US" sz="4000" dirty="0" smtClean="0"/>
              <a:t> […]</a:t>
            </a:r>
            <a:endParaRPr lang="ro-RO" sz="4000" dirty="0"/>
          </a:p>
          <a:p>
            <a:pPr marL="0" indent="0">
              <a:buNone/>
            </a:pP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 pe propria răspundere că mă voi prezenta la medicul meu curant pentru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urmărirea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 </a:t>
            </a: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(monitorizare) sau ori de câte ori acesta consideră că este necesar precum şi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sfârşitul </a:t>
            </a:r>
            <a:r>
              <a:rPr lang="ro-RO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 şi la 12 săptămâni de la terminarea acestuia pentru a efectua viremiile.</a:t>
            </a:r>
          </a:p>
          <a:p>
            <a:pPr marL="0" indent="0">
              <a:buNone/>
            </a:pPr>
            <a:r>
              <a:rPr lang="ro-RO" sz="4000" dirty="0"/>
              <a:t>La controlul lunar şi la sfârşitul tratamentului, mă oblig să prezint medicului meu curant (</a:t>
            </a:r>
            <a:r>
              <a:rPr lang="ro-RO" sz="4000" dirty="0" smtClean="0"/>
              <a:t>prescriptor)</a:t>
            </a:r>
            <a:r>
              <a:rPr lang="en-US" sz="4000" dirty="0" smtClean="0"/>
              <a:t> </a:t>
            </a:r>
            <a:r>
              <a:rPr lang="ro-RO" sz="4000" dirty="0" smtClean="0"/>
              <a:t>cutiile </a:t>
            </a:r>
            <a:r>
              <a:rPr lang="ro-RO" sz="4000" dirty="0"/>
              <a:t>şi blisterele goale ale fiecărui medicament, prin aceasta îmi asum şi totodată confirm faptul </a:t>
            </a:r>
            <a:r>
              <a:rPr lang="ro-RO" sz="4000" dirty="0" smtClean="0"/>
              <a:t>că</a:t>
            </a:r>
            <a:r>
              <a:rPr lang="en-US" sz="4000" dirty="0" smtClean="0"/>
              <a:t> </a:t>
            </a:r>
            <a:r>
              <a:rPr lang="ro-RO" sz="4000" dirty="0" smtClean="0"/>
              <a:t>am </a:t>
            </a:r>
            <a:r>
              <a:rPr lang="ro-RO" sz="4000" dirty="0"/>
              <a:t>luat în proportie de 100% medicamentul prescris</a:t>
            </a:r>
            <a:r>
              <a:rPr lang="ro-RO" sz="4000" dirty="0" smtClean="0"/>
              <a:t>.</a:t>
            </a:r>
            <a:r>
              <a:rPr lang="en-US" sz="4000" dirty="0" smtClean="0"/>
              <a:t> […]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o-RO" sz="4200" dirty="0"/>
          </a:p>
        </p:txBody>
      </p:sp>
      <p:sp>
        <p:nvSpPr>
          <p:cNvPr id="4" name="Rectangle 3"/>
          <p:cNvSpPr/>
          <p:nvPr/>
        </p:nvSpPr>
        <p:spPr>
          <a:xfrm>
            <a:off x="301841" y="5769293"/>
            <a:ext cx="110519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CUNOSCUT FAPTUL CA PACIENTII DIN GRUPELE DE RISC NU SUNT INTOTDEAUNA IN MASURA DE A RESPECTA CONDITIILE IMPUSE DE CONSIMTAMANT</a:t>
            </a:r>
          </a:p>
        </p:txBody>
      </p:sp>
    </p:spTree>
    <p:extLst>
      <p:ext uri="{BB962C8B-B14F-4D97-AF65-F5344CB8AC3E}">
        <p14:creationId xmlns:p14="http://schemas.microsoft.com/office/powerpoint/2010/main" val="9015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Dificultati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pacientul</a:t>
            </a:r>
            <a:r>
              <a:rPr lang="en-US" dirty="0" smtClean="0"/>
              <a:t> </a:t>
            </a:r>
            <a:r>
              <a:rPr lang="en-US" dirty="0" err="1" smtClean="0"/>
              <a:t>aflat</a:t>
            </a:r>
            <a:r>
              <a:rPr lang="en-US" dirty="0" smtClean="0"/>
              <a:t> in </a:t>
            </a:r>
            <a:r>
              <a:rPr lang="en-US" dirty="0" err="1" smtClean="0"/>
              <a:t>tratament</a:t>
            </a:r>
            <a:r>
              <a:rPr lang="en-US" dirty="0" smtClean="0"/>
              <a:t> cu </a:t>
            </a:r>
            <a:r>
              <a:rPr lang="en-US" dirty="0" err="1" smtClean="0"/>
              <a:t>antivirale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infectia</a:t>
            </a:r>
            <a:r>
              <a:rPr lang="en-US" dirty="0" smtClean="0"/>
              <a:t> </a:t>
            </a:r>
            <a:r>
              <a:rPr lang="en-US" dirty="0" err="1" smtClean="0"/>
              <a:t>cronica</a:t>
            </a:r>
            <a:r>
              <a:rPr lang="en-US" dirty="0" smtClean="0"/>
              <a:t> VHC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obtine</a:t>
            </a:r>
            <a:r>
              <a:rPr lang="en-US" dirty="0" smtClean="0"/>
              <a:t> </a:t>
            </a:r>
            <a:r>
              <a:rPr lang="en-US" dirty="0" err="1" smtClean="0"/>
              <a:t>medicatia</a:t>
            </a:r>
            <a:r>
              <a:rPr lang="en-US" dirty="0" smtClean="0"/>
              <a:t> </a:t>
            </a:r>
            <a:r>
              <a:rPr lang="en-US" dirty="0" err="1" smtClean="0"/>
              <a:t>aferenta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luni</a:t>
            </a:r>
            <a:r>
              <a:rPr lang="en-US" dirty="0" smtClean="0"/>
              <a:t> de </a:t>
            </a:r>
            <a:r>
              <a:rPr lang="en-US" dirty="0" err="1" smtClean="0"/>
              <a:t>tratament</a:t>
            </a:r>
            <a:r>
              <a:rPr lang="en-US" dirty="0" smtClean="0"/>
              <a:t> (4 </a:t>
            </a:r>
            <a:r>
              <a:rPr lang="en-US" dirty="0" err="1" smtClean="0"/>
              <a:t>saptamani</a:t>
            </a:r>
            <a:r>
              <a:rPr lang="en-US" dirty="0" smtClean="0"/>
              <a:t>)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vizita</a:t>
            </a:r>
            <a:r>
              <a:rPr lang="en-US" dirty="0" smtClean="0"/>
              <a:t> la </a:t>
            </a:r>
            <a:r>
              <a:rPr lang="en-US" dirty="0" err="1" smtClean="0"/>
              <a:t>medicul</a:t>
            </a:r>
            <a:r>
              <a:rPr lang="en-US" dirty="0" smtClean="0"/>
              <a:t> </a:t>
            </a:r>
            <a:r>
              <a:rPr lang="en-US" dirty="0" err="1" smtClean="0"/>
              <a:t>prescriptor</a:t>
            </a:r>
            <a:r>
              <a:rPr lang="en-US" dirty="0" smtClean="0"/>
              <a:t>- in </a:t>
            </a:r>
            <a:r>
              <a:rPr lang="en-US" dirty="0" err="1" smtClean="0"/>
              <a:t>realiatate</a:t>
            </a:r>
            <a:r>
              <a:rPr lang="en-US" dirty="0" smtClean="0"/>
              <a:t> la </a:t>
            </a:r>
            <a:r>
              <a:rPr lang="en-US" dirty="0" err="1" smtClean="0"/>
              <a:t>spitalul</a:t>
            </a:r>
            <a:r>
              <a:rPr lang="en-US" dirty="0" smtClean="0"/>
              <a:t> de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infectioase</a:t>
            </a:r>
            <a:r>
              <a:rPr lang="en-US" dirty="0" smtClean="0"/>
              <a:t>, </a:t>
            </a:r>
            <a:r>
              <a:rPr lang="en-US" dirty="0" err="1" smtClean="0"/>
              <a:t>precum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la </a:t>
            </a:r>
            <a:r>
              <a:rPr lang="en-US" dirty="0" err="1" smtClean="0"/>
              <a:t>medicul</a:t>
            </a:r>
            <a:r>
              <a:rPr lang="en-US" dirty="0" smtClean="0"/>
              <a:t> de </a:t>
            </a:r>
            <a:r>
              <a:rPr lang="en-US" dirty="0" err="1" smtClean="0"/>
              <a:t>familie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ACESTE VIZITE TREBUIESC PROGRAMATE SI EFECTUATE LA TIMP, PENTRU A NU DETERMINA INTRERUPEREA TRATAMENTULUI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aceasta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din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aceasta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atenta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din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personalului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medical)</a:t>
            </a:r>
            <a:endParaRPr lang="ro-RO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44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Dificultati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3" y="1544715"/>
            <a:ext cx="11052699" cy="4891596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robleme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complianta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la </a:t>
            </a:r>
            <a:r>
              <a:rPr lang="en-US" dirty="0" err="1" smtClean="0"/>
              <a:t>tratament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doze </a:t>
            </a:r>
            <a:r>
              <a:rPr lang="en-US" dirty="0" err="1" smtClean="0"/>
              <a:t>ratate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pot </a:t>
            </a:r>
            <a:r>
              <a:rPr lang="en-US" dirty="0" err="1" smtClean="0"/>
              <a:t>vinde</a:t>
            </a:r>
            <a:r>
              <a:rPr lang="en-US" dirty="0" smtClean="0"/>
              <a:t> </a:t>
            </a:r>
            <a:r>
              <a:rPr lang="en-US" dirty="0" err="1" smtClean="0"/>
              <a:t>tratamentul</a:t>
            </a:r>
            <a:r>
              <a:rPr lang="en-US" dirty="0" smtClean="0"/>
              <a:t> in </a:t>
            </a:r>
            <a:r>
              <a:rPr lang="en-US" dirty="0" err="1" smtClean="0"/>
              <a:t>scopul</a:t>
            </a:r>
            <a:r>
              <a:rPr lang="en-US" dirty="0" smtClean="0"/>
              <a:t> </a:t>
            </a:r>
            <a:r>
              <a:rPr lang="en-US" dirty="0" err="1" smtClean="0"/>
              <a:t>achizitionarii</a:t>
            </a:r>
            <a:r>
              <a:rPr lang="en-US" dirty="0" smtClean="0"/>
              <a:t> </a:t>
            </a:r>
            <a:r>
              <a:rPr lang="en-US" dirty="0" err="1" smtClean="0"/>
              <a:t>drogurilor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supradoza</a:t>
            </a:r>
            <a:r>
              <a:rPr lang="en-US" dirty="0" smtClean="0"/>
              <a:t> ..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Interactiuni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medicamentoase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in </a:t>
            </a:r>
            <a:r>
              <a:rPr lang="en-US" dirty="0" err="1" smtClean="0"/>
              <a:t>cazul</a:t>
            </a:r>
            <a:r>
              <a:rPr lang="en-US" dirty="0" smtClean="0"/>
              <a:t> </a:t>
            </a:r>
            <a:r>
              <a:rPr lang="en-US" dirty="0" err="1" smtClean="0"/>
              <a:t>adminstrarii</a:t>
            </a:r>
            <a:r>
              <a:rPr lang="en-US" dirty="0" smtClean="0"/>
              <a:t> de </a:t>
            </a:r>
            <a:r>
              <a:rPr lang="en-US" dirty="0" err="1" smtClean="0"/>
              <a:t>stupefiante</a:t>
            </a:r>
            <a:r>
              <a:rPr lang="en-US" dirty="0" smtClean="0"/>
              <a:t>, </a:t>
            </a:r>
            <a:r>
              <a:rPr lang="en-US" dirty="0" err="1" smtClean="0"/>
              <a:t>somnifere</a:t>
            </a:r>
            <a:r>
              <a:rPr lang="en-US" dirty="0" smtClean="0"/>
              <a:t> (ex: </a:t>
            </a:r>
            <a:r>
              <a:rPr lang="en-US" dirty="0" err="1" smtClean="0"/>
              <a:t>fenobarbital</a:t>
            </a:r>
            <a:r>
              <a:rPr lang="en-US" dirty="0" smtClean="0"/>
              <a:t>)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diferite</a:t>
            </a:r>
            <a:r>
              <a:rPr lang="en-US" dirty="0" smtClean="0"/>
              <a:t> cocktail-</a:t>
            </a:r>
            <a:r>
              <a:rPr lang="en-US" dirty="0" err="1" smtClean="0"/>
              <a:t>uri</a:t>
            </a:r>
            <a:r>
              <a:rPr lang="en-US" dirty="0" smtClean="0"/>
              <a:t> </a:t>
            </a:r>
            <a:r>
              <a:rPr lang="en-US" dirty="0" err="1" smtClean="0"/>
              <a:t>medicamentoase</a:t>
            </a:r>
            <a:r>
              <a:rPr lang="en-US" dirty="0" smtClean="0"/>
              <a:t>, </a:t>
            </a:r>
            <a:r>
              <a:rPr lang="en-US" dirty="0" err="1" smtClean="0"/>
              <a:t>toxice</a:t>
            </a:r>
            <a:r>
              <a:rPr lang="en-US" dirty="0" smtClean="0"/>
              <a:t> </a:t>
            </a:r>
            <a:r>
              <a:rPr lang="en-US" dirty="0" err="1" smtClean="0"/>
              <a:t>hepatice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durata</a:t>
            </a:r>
            <a:r>
              <a:rPr lang="en-US" dirty="0" smtClean="0"/>
              <a:t> </a:t>
            </a:r>
            <a:r>
              <a:rPr lang="en-US" dirty="0" err="1" smtClean="0"/>
              <a:t>tratamentului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Risc</a:t>
            </a:r>
            <a:r>
              <a:rPr lang="en-US" dirty="0" smtClean="0"/>
              <a:t>: -</a:t>
            </a:r>
            <a:r>
              <a:rPr lang="en-US" dirty="0" err="1" smtClean="0"/>
              <a:t>efect</a:t>
            </a:r>
            <a:r>
              <a:rPr lang="en-US" dirty="0" smtClean="0"/>
              <a:t> </a:t>
            </a:r>
            <a:r>
              <a:rPr lang="en-US" dirty="0" err="1" smtClean="0"/>
              <a:t>terapeutic</a:t>
            </a:r>
            <a:r>
              <a:rPr lang="en-US" dirty="0" smtClean="0"/>
              <a:t> </a:t>
            </a:r>
            <a:r>
              <a:rPr lang="en-US" dirty="0" err="1" smtClean="0"/>
              <a:t>incomplet</a:t>
            </a:r>
            <a:r>
              <a:rPr lang="en-US" dirty="0" smtClean="0"/>
              <a:t>/ </a:t>
            </a:r>
            <a:r>
              <a:rPr lang="en-US" dirty="0" err="1" smtClean="0"/>
              <a:t>diminuat</a:t>
            </a:r>
            <a:r>
              <a:rPr lang="en-US" dirty="0" smtClean="0"/>
              <a:t> al </a:t>
            </a:r>
            <a:r>
              <a:rPr lang="en-US" dirty="0" err="1" smtClean="0"/>
              <a:t>antiviralului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-</a:t>
            </a:r>
            <a:r>
              <a:rPr lang="en-US" dirty="0" err="1" smtClean="0"/>
              <a:t>reactie</a:t>
            </a:r>
            <a:r>
              <a:rPr lang="en-US" dirty="0" smtClean="0"/>
              <a:t> </a:t>
            </a:r>
            <a:r>
              <a:rPr lang="en-US" dirty="0" err="1" smtClean="0"/>
              <a:t>toxica</a:t>
            </a:r>
            <a:r>
              <a:rPr lang="en-US" dirty="0" smtClean="0"/>
              <a:t> </a:t>
            </a:r>
            <a:r>
              <a:rPr lang="en-US" dirty="0" err="1" smtClean="0"/>
              <a:t>medicamentoasa</a:t>
            </a:r>
            <a:r>
              <a:rPr lang="en-US" dirty="0" smtClean="0"/>
              <a:t>, coma </a:t>
            </a:r>
            <a:r>
              <a:rPr lang="en-US" dirty="0" err="1" smtClean="0"/>
              <a:t>etc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027870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119" y="437429"/>
            <a:ext cx="9977761" cy="761057"/>
          </a:xfrm>
        </p:spPr>
        <p:txBody>
          <a:bodyPr>
            <a:noAutofit/>
          </a:bodyPr>
          <a:lstStyle/>
          <a:p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Dificultati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interactiuni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medicamentoase</a:t>
            </a:r>
            <a:endParaRPr lang="ro-R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2154" y="1846556"/>
            <a:ext cx="9987379" cy="4554244"/>
          </a:xfrm>
        </p:spPr>
        <p:txBody>
          <a:bodyPr>
            <a:normAutofit fontScale="25000" lnSpcReduction="20000"/>
          </a:bodyPr>
          <a:lstStyle/>
          <a:p>
            <a:pPr marL="685800">
              <a:lnSpc>
                <a:spcPct val="170000"/>
              </a:lnSpc>
              <a:spcAft>
                <a:spcPts val="0"/>
              </a:spcAft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Este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necesara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precautie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in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cazul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pacientilor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coinfectati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HIV,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pentru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adaptarea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schemei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de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tratament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cu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antivirale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care nu intra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interactiune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cu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antiviralele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directe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pentru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VHC</a:t>
            </a:r>
          </a:p>
          <a:p>
            <a:pPr marL="685800">
              <a:lnSpc>
                <a:spcPct val="170000"/>
              </a:lnSpc>
              <a:spcAft>
                <a:spcPts val="0"/>
              </a:spcAft>
            </a:pPr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sunt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contraindicate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substante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a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caror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metabolizare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este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strict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dependenta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de CYP3A4 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substrat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) ale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caror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nivele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plasmatice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vor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fi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mult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crescute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fata de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valorile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cunoscute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determinand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reactiile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adverse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specifice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fiecaruia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ex: benzodiazepine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)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sau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care pot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sa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creasca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sau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sa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scada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nivelele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serice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ale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antiviralului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sub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cele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optime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efectului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therapeutic- 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ex: </a:t>
            </a:r>
            <a:r>
              <a:rPr lang="en-US" sz="7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fenobarbital</a:t>
            </a:r>
            <a:endParaRPr lang="en-US" sz="7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85800">
              <a:lnSpc>
                <a:spcPct val="170000"/>
              </a:lnSpc>
            </a:pP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contraindicata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folosirea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medicamentelor</a:t>
            </a:r>
            <a:r>
              <a:rPr 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contraceptive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implanturi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baza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etinilestradiol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timpul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Viekirax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Exviera</a:t>
            </a:r>
            <a:endParaRPr lang="en-US" sz="7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57200" indent="0">
              <a:lnSpc>
                <a:spcPct val="170000"/>
              </a:lnSpc>
              <a:buNone/>
            </a:pPr>
            <a:r>
              <a:rPr lang="en-US" sz="5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https://www.hep-druginteractions.org/checker</a:t>
            </a:r>
          </a:p>
          <a:p>
            <a:pPr marL="457200" indent="0">
              <a:lnSpc>
                <a:spcPct val="170000"/>
              </a:lnSpc>
              <a:spcAft>
                <a:spcPts val="0"/>
              </a:spcAft>
              <a:buNone/>
            </a:pPr>
            <a:endParaRPr lang="ro-RO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931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Dificultati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mentinere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statusului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obtinut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vindecarea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VHC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747159" cy="4351338"/>
          </a:xfrm>
        </p:spPr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Vindecarea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infectiei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virus hepatitis C nu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grupurile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dezavantajate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social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mentin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comportamnetul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care a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infectarea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Mentinerea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unui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constant/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crestere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infectati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VHC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cadrul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acestui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8064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8479" y="336431"/>
            <a:ext cx="435320" cy="3878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ro-R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1346" y="5114260"/>
            <a:ext cx="4858108" cy="106270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Va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multumesc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  <a:endParaRPr lang="ro-RO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5691" y="530354"/>
            <a:ext cx="1231499" cy="11339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1524" y="731506"/>
            <a:ext cx="1554615" cy="14387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4074" y="4115048"/>
            <a:ext cx="4901609" cy="6157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6207" y="2033099"/>
            <a:ext cx="1668178" cy="16063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47396" y="12148"/>
            <a:ext cx="1328140" cy="893625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42043" y="266330"/>
            <a:ext cx="5877757" cy="591063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Bibliografie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ro-RO" sz="1400" dirty="0">
                <a:hlinkClick r:id="rId7"/>
              </a:rPr>
              <a:t>https://www.who.int/hepatitis/publications/hep-elimination-by-2030-brief/en/</a:t>
            </a:r>
            <a:endParaRPr lang="en-US" sz="1400" dirty="0"/>
          </a:p>
          <a:p>
            <a:r>
              <a:rPr lang="ro-RO" sz="1400" dirty="0">
                <a:hlinkClick r:id="rId8"/>
              </a:rPr>
              <a:t>http://www.hcvbrusselssummit.eu/images/documents/reports/HCV-Elimination-PolicyGuidelines.pdf</a:t>
            </a:r>
            <a:endParaRPr lang="en-US" sz="1400" dirty="0"/>
          </a:p>
          <a:p>
            <a:r>
              <a:rPr lang="ro-RO" sz="1400" dirty="0">
                <a:hlinkClick r:id="rId9"/>
              </a:rPr>
              <a:t>http://</a:t>
            </a:r>
            <a:r>
              <a:rPr lang="ro-RO" sz="1400" dirty="0" smtClean="0">
                <a:hlinkClick r:id="rId9"/>
              </a:rPr>
              <a:t>www.ms.ro/wp-content/uploads/2018/08/Anexa_Ordin_protocoale_29_august_2018.pdf</a:t>
            </a:r>
            <a:endParaRPr lang="ro-RO" sz="1400" dirty="0"/>
          </a:p>
          <a:p>
            <a:r>
              <a:rPr lang="en-US" sz="1400" dirty="0">
                <a:hlinkClick r:id="rId10"/>
              </a:rPr>
              <a:t>https://</a:t>
            </a:r>
            <a:r>
              <a:rPr lang="en-US" sz="1400" dirty="0" smtClean="0">
                <a:hlinkClick r:id="rId10"/>
              </a:rPr>
              <a:t>www.hep-druginteractions.org/checker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2542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Premise</a:t>
            </a:r>
            <a:endParaRPr lang="ro-R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538" y="1606858"/>
            <a:ext cx="10812262" cy="4570105"/>
          </a:xfrm>
        </p:spPr>
        <p:txBody>
          <a:bodyPr>
            <a:normAutofit/>
          </a:bodyPr>
          <a:lstStyle/>
          <a:p>
            <a:r>
              <a:rPr lang="en-US" dirty="0" err="1" smtClean="0"/>
              <a:t>Grupele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risc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/>
              <a:t>adapost</a:t>
            </a:r>
            <a:r>
              <a:rPr lang="en-US" dirty="0"/>
              <a:t>, </a:t>
            </a:r>
            <a:r>
              <a:rPr lang="en-US" dirty="0" err="1"/>
              <a:t>consumatori</a:t>
            </a:r>
            <a:r>
              <a:rPr lang="en-US" dirty="0"/>
              <a:t> de </a:t>
            </a:r>
            <a:r>
              <a:rPr lang="en-US" dirty="0" err="1"/>
              <a:t>droguri</a:t>
            </a:r>
            <a:r>
              <a:rPr lang="en-US" dirty="0"/>
              <a:t>, </a:t>
            </a:r>
            <a:r>
              <a:rPr lang="en-US" dirty="0" err="1"/>
              <a:t>lucratori</a:t>
            </a:r>
            <a:r>
              <a:rPr lang="en-US" dirty="0"/>
              <a:t> </a:t>
            </a:r>
            <a:r>
              <a:rPr lang="en-US" dirty="0" err="1" smtClean="0"/>
              <a:t>sexuali</a:t>
            </a:r>
            <a:r>
              <a:rPr lang="en-US" dirty="0" smtClean="0"/>
              <a:t>..</a:t>
            </a:r>
          </a:p>
          <a:p>
            <a:pPr marL="914400" lvl="2" indent="0">
              <a:buNone/>
            </a:pPr>
            <a:r>
              <a:rPr lang="en-US" dirty="0"/>
              <a:t>+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nfectati</a:t>
            </a:r>
            <a:r>
              <a:rPr lang="en-US" dirty="0" smtClean="0"/>
              <a:t> cu virus </a:t>
            </a:r>
            <a:r>
              <a:rPr lang="en-US" dirty="0" err="1" smtClean="0"/>
              <a:t>hepatitic</a:t>
            </a:r>
            <a:r>
              <a:rPr lang="en-US" dirty="0" smtClean="0"/>
              <a:t> C</a:t>
            </a:r>
          </a:p>
          <a:p>
            <a:r>
              <a:rPr lang="en-US" dirty="0" err="1" smtClean="0"/>
              <a:t>Probleme</a:t>
            </a:r>
            <a:r>
              <a:rPr lang="en-US" dirty="0" smtClean="0"/>
              <a:t> </a:t>
            </a:r>
            <a:r>
              <a:rPr lang="en-US" dirty="0" err="1" smtClean="0"/>
              <a:t>medicale</a:t>
            </a:r>
            <a:r>
              <a:rPr lang="en-US" dirty="0" smtClean="0"/>
              <a:t>, administrative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financiare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spitale</a:t>
            </a:r>
            <a:r>
              <a:rPr lang="en-US" dirty="0" smtClean="0"/>
              <a:t>, in care </a:t>
            </a:r>
            <a:r>
              <a:rPr lang="en-US" dirty="0" err="1" smtClean="0"/>
              <a:t>ajung</a:t>
            </a:r>
            <a:r>
              <a:rPr lang="en-US" dirty="0" smtClean="0"/>
              <a:t> </a:t>
            </a:r>
            <a:r>
              <a:rPr lang="en-US" dirty="0"/>
              <a:t>ca </a:t>
            </a:r>
            <a:r>
              <a:rPr lang="en-US" dirty="0" err="1"/>
              <a:t>urgente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marea</a:t>
            </a:r>
            <a:r>
              <a:rPr lang="en-US" dirty="0" smtClean="0"/>
              <a:t> </a:t>
            </a:r>
            <a:r>
              <a:rPr lang="en-US" dirty="0" err="1" smtClean="0"/>
              <a:t>majoritate</a:t>
            </a:r>
            <a:r>
              <a:rPr lang="en-US" dirty="0" smtClean="0"/>
              <a:t> a </a:t>
            </a:r>
            <a:r>
              <a:rPr lang="en-US" dirty="0" err="1" smtClean="0"/>
              <a:t>cazurilor</a:t>
            </a:r>
            <a:r>
              <a:rPr lang="en-US" dirty="0" smtClean="0"/>
              <a:t>*.</a:t>
            </a:r>
          </a:p>
        </p:txBody>
      </p:sp>
    </p:spTree>
    <p:extLst>
      <p:ext uri="{BB962C8B-B14F-4D97-AF65-F5344CB8AC3E}">
        <p14:creationId xmlns:p14="http://schemas.microsoft.com/office/powerpoint/2010/main" val="179014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644" y="408372"/>
            <a:ext cx="10048783" cy="936086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Premise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905" y="1544716"/>
            <a:ext cx="10838894" cy="372862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La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mondial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European s-au </a:t>
            </a:r>
            <a:r>
              <a:rPr lang="en-US" dirty="0" err="1"/>
              <a:t>dezvoltat</a:t>
            </a:r>
            <a:r>
              <a:rPr lang="en-US" dirty="0"/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eradicare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infectiei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VHC</a:t>
            </a:r>
            <a:r>
              <a:rPr lang="en-US" dirty="0"/>
              <a:t>,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Antiviralele</a:t>
            </a:r>
            <a:r>
              <a:rPr lang="en-US" dirty="0" smtClean="0"/>
              <a:t> </a:t>
            </a:r>
            <a:r>
              <a:rPr lang="en-US" dirty="0" err="1" smtClean="0"/>
              <a:t>directe</a:t>
            </a:r>
            <a:r>
              <a:rPr lang="en-US" dirty="0" smtClean="0"/>
              <a:t> </a:t>
            </a:r>
            <a:r>
              <a:rPr lang="en-US" dirty="0" err="1" smtClean="0"/>
              <a:t>sprijina</a:t>
            </a:r>
            <a:r>
              <a:rPr lang="en-US" dirty="0" smtClean="0"/>
              <a:t> </a:t>
            </a:r>
            <a:r>
              <a:rPr lang="en-US" dirty="0" err="1" smtClean="0"/>
              <a:t>eradicarea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grupele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beneficieze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linii</a:t>
            </a:r>
            <a:r>
              <a:rPr lang="en-US" dirty="0" smtClean="0"/>
              <a:t> </a:t>
            </a:r>
            <a:r>
              <a:rPr lang="en-US" dirty="0" err="1" smtClean="0"/>
              <a:t>prioritare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tratament</a:t>
            </a:r>
            <a:r>
              <a:rPr lang="en-US" dirty="0"/>
              <a:t> </a:t>
            </a:r>
            <a:r>
              <a:rPr lang="en-US" dirty="0" err="1"/>
              <a:t>curativ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VHC </a:t>
            </a:r>
            <a:r>
              <a:rPr lang="en-US" dirty="0" smtClean="0"/>
              <a:t>(</a:t>
            </a:r>
            <a:r>
              <a:rPr lang="en-US" dirty="0" err="1" smtClean="0"/>
              <a:t>scaderea</a:t>
            </a:r>
            <a:r>
              <a:rPr lang="en-US" dirty="0" smtClean="0"/>
              <a:t> </a:t>
            </a:r>
            <a:r>
              <a:rPr lang="en-US" dirty="0" err="1" smtClean="0"/>
              <a:t>riscului</a:t>
            </a:r>
            <a:r>
              <a:rPr lang="en-US" dirty="0" smtClean="0"/>
              <a:t> </a:t>
            </a:r>
            <a:r>
              <a:rPr lang="en-US" dirty="0" err="1"/>
              <a:t>transmiterii</a:t>
            </a:r>
            <a:r>
              <a:rPr lang="en-US" dirty="0"/>
              <a:t>, conform </a:t>
            </a:r>
            <a:r>
              <a:rPr lang="en-US" dirty="0" err="1"/>
              <a:t>strategiei</a:t>
            </a:r>
            <a:r>
              <a:rPr lang="en-US" dirty="0"/>
              <a:t> OMS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smtClean="0"/>
              <a:t>EU).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Rectangle 3"/>
          <p:cNvSpPr/>
          <p:nvPr/>
        </p:nvSpPr>
        <p:spPr>
          <a:xfrm>
            <a:off x="677661" y="5946689"/>
            <a:ext cx="104371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>
                <a:hlinkClick r:id="rId2"/>
              </a:rPr>
              <a:t>https://www.who.int/hepatitis/publications/hep-elimination-by-2030-brief/en</a:t>
            </a:r>
            <a:r>
              <a:rPr lang="ro-RO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ro-RO" dirty="0">
                <a:hlinkClick r:id="rId3"/>
              </a:rPr>
              <a:t>http://www.hcvbrusselssummit.eu/images/documents/reports/HCV-Elimination-PolicyGuidelines.pdf</a:t>
            </a:r>
            <a:endParaRPr lang="en-US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02953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Premise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Dificultatile</a:t>
            </a:r>
            <a:r>
              <a:rPr lang="en-US" dirty="0" smtClean="0"/>
              <a:t> </a:t>
            </a:r>
            <a:r>
              <a:rPr lang="en-US" dirty="0" err="1" smtClean="0"/>
              <a:t>tratarii</a:t>
            </a:r>
            <a:r>
              <a:rPr lang="en-US" dirty="0" smtClean="0"/>
              <a:t> </a:t>
            </a:r>
            <a:r>
              <a:rPr lang="en-US" dirty="0" err="1" smtClean="0"/>
              <a:t>grupurilor</a:t>
            </a:r>
            <a:r>
              <a:rPr lang="en-US" dirty="0" smtClean="0"/>
              <a:t> de </a:t>
            </a:r>
            <a:r>
              <a:rPr lang="en-US" dirty="0" err="1" smtClean="0"/>
              <a:t>risc</a:t>
            </a:r>
            <a:r>
              <a:rPr lang="en-US" dirty="0" smtClean="0"/>
              <a:t> au </a:t>
            </a:r>
            <a:r>
              <a:rPr lang="en-US" dirty="0" err="1"/>
              <a:t>determinat</a:t>
            </a:r>
            <a:r>
              <a:rPr lang="en-US" dirty="0"/>
              <a:t> </a:t>
            </a:r>
            <a:r>
              <a:rPr lang="en-US" dirty="0" err="1"/>
              <a:t>finantarea</a:t>
            </a:r>
            <a:r>
              <a:rPr lang="en-US" dirty="0"/>
              <a:t> de </a:t>
            </a:r>
            <a:r>
              <a:rPr lang="en-US" dirty="0" err="1"/>
              <a:t>proiecte</a:t>
            </a:r>
            <a:r>
              <a:rPr lang="en-US" dirty="0"/>
              <a:t> de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Comisia</a:t>
            </a:r>
            <a:r>
              <a:rPr lang="en-US" dirty="0"/>
              <a:t> </a:t>
            </a:r>
            <a:r>
              <a:rPr lang="en-US" dirty="0" err="1"/>
              <a:t>Europeana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implementarea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modele</a:t>
            </a:r>
            <a:r>
              <a:rPr lang="en-US" dirty="0"/>
              <a:t> de </a:t>
            </a:r>
            <a:r>
              <a:rPr lang="en-US" dirty="0" err="1"/>
              <a:t>succes</a:t>
            </a:r>
            <a:r>
              <a:rPr lang="en-US" dirty="0"/>
              <a:t>, </a:t>
            </a:r>
            <a:r>
              <a:rPr lang="en-US" dirty="0" err="1"/>
              <a:t>aplicabile</a:t>
            </a:r>
            <a:r>
              <a:rPr lang="en-US" dirty="0"/>
              <a:t> in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tarile</a:t>
            </a:r>
            <a:r>
              <a:rPr lang="en-US" dirty="0"/>
              <a:t> </a:t>
            </a:r>
            <a:r>
              <a:rPr lang="en-US" dirty="0" err="1"/>
              <a:t>membre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Un </a:t>
            </a:r>
            <a:r>
              <a:rPr lang="en-US" dirty="0" err="1" smtClean="0"/>
              <a:t>exemplu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proiectul</a:t>
            </a:r>
            <a:r>
              <a:rPr lang="en-US" dirty="0" smtClean="0"/>
              <a:t> HEPCARE </a:t>
            </a:r>
            <a:r>
              <a:rPr lang="en-US" dirty="0"/>
              <a:t>Europe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ro-RO" sz="2400" dirty="0">
                <a:hlinkClick r:id="rId2"/>
              </a:rPr>
              <a:t>https://</a:t>
            </a:r>
            <a:r>
              <a:rPr lang="ro-RO" sz="2400" dirty="0" smtClean="0">
                <a:hlinkClick r:id="rId2"/>
              </a:rPr>
              <a:t>www.ucl.ac.uk/global-health/research/a-z/hepcare</a:t>
            </a:r>
            <a:endParaRPr lang="en-US" sz="2400" dirty="0" smtClean="0"/>
          </a:p>
          <a:p>
            <a:r>
              <a:rPr lang="ro-RO" sz="2400" dirty="0">
                <a:hlinkClick r:id="rId3"/>
              </a:rPr>
              <a:t>http://www.spitalulbabes.ro/wp-content/uploads/2016/11/hepcare.pdf</a:t>
            </a: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4119437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Situatia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actuala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Neinregistrarea</a:t>
            </a:r>
            <a:r>
              <a:rPr lang="en-US" dirty="0" smtClean="0"/>
              <a:t> in </a:t>
            </a:r>
            <a:r>
              <a:rPr lang="en-US" dirty="0" err="1"/>
              <a:t>sistemul</a:t>
            </a:r>
            <a:r>
              <a:rPr lang="en-US" dirty="0"/>
              <a:t> national de </a:t>
            </a:r>
            <a:r>
              <a:rPr lang="en-US" dirty="0" err="1"/>
              <a:t>asigurari</a:t>
            </a:r>
            <a:r>
              <a:rPr lang="en-US" dirty="0"/>
              <a:t> de </a:t>
            </a:r>
            <a:r>
              <a:rPr lang="en-US" dirty="0" err="1"/>
              <a:t>sanatate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Nerambursarea</a:t>
            </a:r>
            <a:r>
              <a:rPr lang="en-US" dirty="0" smtClean="0"/>
              <a:t> </a:t>
            </a:r>
            <a:r>
              <a:rPr lang="en-US" dirty="0" err="1"/>
              <a:t>serviciilor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sz="2800" dirty="0" err="1" smtClean="0"/>
              <a:t>lipsa</a:t>
            </a:r>
            <a:r>
              <a:rPr lang="en-US" sz="2800" dirty="0" smtClean="0"/>
              <a:t> </a:t>
            </a:r>
            <a:r>
              <a:rPr lang="en-US" sz="2800" dirty="0" err="1" smtClean="0"/>
              <a:t>documentelor</a:t>
            </a:r>
            <a:r>
              <a:rPr lang="en-US" sz="2800" dirty="0" smtClean="0"/>
              <a:t> de </a:t>
            </a:r>
            <a:r>
              <a:rPr lang="en-US" sz="2800" dirty="0" err="1" smtClean="0"/>
              <a:t>identitate</a:t>
            </a:r>
            <a:r>
              <a:rPr lang="en-US" sz="2800" dirty="0" smtClean="0"/>
              <a:t> </a:t>
            </a:r>
            <a:r>
              <a:rPr lang="en-US" sz="2800" dirty="0" err="1" smtClean="0"/>
              <a:t>si</a:t>
            </a:r>
            <a:r>
              <a:rPr lang="en-US" sz="2800" dirty="0" smtClean="0"/>
              <a:t> /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lipsa</a:t>
            </a:r>
            <a:r>
              <a:rPr lang="en-US" sz="2800" dirty="0" smtClean="0"/>
              <a:t> </a:t>
            </a:r>
            <a:r>
              <a:rPr lang="en-US" sz="2800" dirty="0" err="1" smtClean="0"/>
              <a:t>arondarii</a:t>
            </a:r>
            <a:r>
              <a:rPr lang="en-US" sz="2800" dirty="0" smtClean="0"/>
              <a:t> la un cabinet de </a:t>
            </a:r>
            <a:r>
              <a:rPr lang="en-US" sz="2800" dirty="0" err="1" smtClean="0"/>
              <a:t>asistenta</a:t>
            </a:r>
            <a:r>
              <a:rPr lang="en-US" sz="2800" dirty="0" smtClean="0"/>
              <a:t> </a:t>
            </a:r>
            <a:r>
              <a:rPr lang="en-US" sz="2800" dirty="0" err="1" smtClean="0"/>
              <a:t>medicala</a:t>
            </a:r>
            <a:r>
              <a:rPr lang="en-US" sz="2800" dirty="0" smtClean="0"/>
              <a:t> </a:t>
            </a:r>
            <a:r>
              <a:rPr lang="en-US" sz="2800" dirty="0" err="1" smtClean="0"/>
              <a:t>primara</a:t>
            </a:r>
            <a:r>
              <a:rPr lang="en-US" sz="2800" dirty="0" smtClean="0"/>
              <a:t> (medic de </a:t>
            </a:r>
            <a:r>
              <a:rPr lang="en-US" sz="2800" dirty="0" err="1" smtClean="0"/>
              <a:t>familie</a:t>
            </a:r>
            <a:r>
              <a:rPr lang="en-US" sz="2800" dirty="0" smtClean="0"/>
              <a:t>).</a:t>
            </a:r>
          </a:p>
          <a:p>
            <a:endParaRPr lang="en-US" dirty="0"/>
          </a:p>
          <a:p>
            <a:r>
              <a:rPr lang="en-US" dirty="0" err="1" smtClean="0"/>
              <a:t>Lipsa</a:t>
            </a:r>
            <a:r>
              <a:rPr lang="en-US" dirty="0" smtClean="0"/>
              <a:t> </a:t>
            </a:r>
            <a:r>
              <a:rPr lang="en-US" dirty="0" err="1" smtClean="0"/>
              <a:t>programelor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r>
              <a:rPr lang="en-US" dirty="0" smtClean="0"/>
              <a:t> </a:t>
            </a:r>
            <a:r>
              <a:rPr lang="en-US" dirty="0" err="1" smtClean="0"/>
              <a:t>adresate</a:t>
            </a:r>
            <a:r>
              <a:rPr lang="en-US" dirty="0" smtClean="0"/>
              <a:t> </a:t>
            </a:r>
            <a:r>
              <a:rPr lang="en-US" dirty="0" err="1" smtClean="0"/>
              <a:t>pacientilor</a:t>
            </a:r>
            <a:r>
              <a:rPr lang="en-US" dirty="0" smtClean="0"/>
              <a:t> din </a:t>
            </a:r>
            <a:r>
              <a:rPr lang="en-US" dirty="0" err="1" smtClean="0"/>
              <a:t>grupele</a:t>
            </a:r>
            <a:r>
              <a:rPr lang="en-US" dirty="0" smtClean="0"/>
              <a:t> de </a:t>
            </a:r>
            <a:r>
              <a:rPr lang="en-US" dirty="0" err="1" smtClean="0"/>
              <a:t>risc</a:t>
            </a:r>
            <a:r>
              <a:rPr lang="en-US" dirty="0" smtClean="0"/>
              <a:t> </a:t>
            </a:r>
            <a:r>
              <a:rPr lang="en-US" dirty="0" err="1" smtClean="0"/>
              <a:t>infectati</a:t>
            </a:r>
            <a:r>
              <a:rPr lang="en-US" dirty="0" smtClean="0"/>
              <a:t> </a:t>
            </a:r>
            <a:r>
              <a:rPr lang="en-US" dirty="0"/>
              <a:t>cu virus </a:t>
            </a:r>
            <a:r>
              <a:rPr lang="en-US" dirty="0" err="1"/>
              <a:t>hepatitic</a:t>
            </a:r>
            <a:r>
              <a:rPr lang="en-US" dirty="0"/>
              <a:t> </a:t>
            </a:r>
            <a:r>
              <a:rPr lang="en-US" dirty="0" smtClean="0"/>
              <a:t>C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2772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7" y="620486"/>
            <a:ext cx="11016342" cy="5943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 smtClean="0"/>
              <a:t>Din </a:t>
            </a:r>
            <a:r>
              <a:rPr lang="en-US" i="1" dirty="0" err="1" smtClean="0"/>
              <a:t>datele</a:t>
            </a:r>
            <a:r>
              <a:rPr lang="en-US" i="1" dirty="0" smtClean="0"/>
              <a:t> </a:t>
            </a:r>
            <a:r>
              <a:rPr lang="en-US" i="1" dirty="0" err="1" smtClean="0"/>
              <a:t>Spitalului</a:t>
            </a:r>
            <a:r>
              <a:rPr lang="en-US" i="1" dirty="0" smtClean="0"/>
              <a:t> Clinic de </a:t>
            </a:r>
            <a:r>
              <a:rPr lang="en-US" i="1" dirty="0" err="1" smtClean="0"/>
              <a:t>Boli</a:t>
            </a:r>
            <a:r>
              <a:rPr lang="en-US" i="1" dirty="0" smtClean="0"/>
              <a:t> </a:t>
            </a:r>
            <a:r>
              <a:rPr lang="en-US" i="1" dirty="0" err="1" smtClean="0"/>
              <a:t>Infectioase</a:t>
            </a:r>
            <a:r>
              <a:rPr lang="en-US" i="1" dirty="0" smtClean="0"/>
              <a:t>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 err="1" smtClean="0"/>
              <a:t>Tropicale</a:t>
            </a:r>
            <a:r>
              <a:rPr lang="en-US" i="1" dirty="0" smtClean="0"/>
              <a:t> “</a:t>
            </a:r>
            <a:r>
              <a:rPr lang="en-US" i="1" dirty="0" err="1" smtClean="0"/>
              <a:t>Dr</a:t>
            </a:r>
            <a:r>
              <a:rPr lang="en-US" i="1" dirty="0" smtClean="0"/>
              <a:t> Victor Babes” </a:t>
            </a:r>
            <a:r>
              <a:rPr lang="en-US" i="1" dirty="0" err="1" smtClean="0"/>
              <a:t>Bucuresti</a:t>
            </a:r>
            <a:r>
              <a:rPr lang="en-US" i="1" dirty="0" smtClean="0"/>
              <a:t>, </a:t>
            </a:r>
            <a:r>
              <a:rPr lang="en-US" i="1" dirty="0" err="1" smtClean="0"/>
              <a:t>privind</a:t>
            </a:r>
            <a:r>
              <a:rPr lang="en-US" i="1" dirty="0" smtClean="0"/>
              <a:t> </a:t>
            </a:r>
            <a:r>
              <a:rPr lang="en-US" i="1" dirty="0" err="1" smtClean="0"/>
              <a:t>rambursarea</a:t>
            </a:r>
            <a:r>
              <a:rPr lang="en-US" i="1" dirty="0" smtClean="0"/>
              <a:t> </a:t>
            </a:r>
            <a:r>
              <a:rPr lang="en-US" i="1" dirty="0" err="1" smtClean="0"/>
              <a:t>costurilor</a:t>
            </a:r>
            <a:r>
              <a:rPr lang="en-US" i="1" dirty="0" smtClean="0"/>
              <a:t> de </a:t>
            </a:r>
            <a:r>
              <a:rPr lang="en-US" i="1" dirty="0" err="1" smtClean="0"/>
              <a:t>catre</a:t>
            </a:r>
            <a:r>
              <a:rPr lang="en-US" i="1" dirty="0" smtClean="0"/>
              <a:t> CNAS </a:t>
            </a:r>
            <a:r>
              <a:rPr lang="en-US" b="1" i="1" dirty="0" smtClean="0"/>
              <a:t>in 2018 </a:t>
            </a:r>
          </a:p>
          <a:p>
            <a:pPr marL="0" indent="0">
              <a:buNone/>
            </a:pPr>
            <a:r>
              <a:rPr lang="en-US" b="1" i="1" dirty="0" smtClean="0"/>
              <a:t>(</a:t>
            </a:r>
            <a:r>
              <a:rPr lang="en-US" b="1" i="1" dirty="0" err="1" smtClean="0"/>
              <a:t>pacienti</a:t>
            </a:r>
            <a:r>
              <a:rPr lang="en-US" b="1" i="1" dirty="0" smtClean="0"/>
              <a:t> </a:t>
            </a:r>
            <a:r>
              <a:rPr lang="en-US" b="1" i="1" dirty="0" err="1" smtClean="0"/>
              <a:t>spitalizati</a:t>
            </a:r>
            <a:r>
              <a:rPr lang="en-US" b="1" i="1" dirty="0" smtClean="0"/>
              <a:t>, cu </a:t>
            </a:r>
            <a:r>
              <a:rPr lang="en-US" b="1" i="1" dirty="0" err="1" smtClean="0"/>
              <a:t>infectie</a:t>
            </a:r>
            <a:r>
              <a:rPr lang="en-US" b="1" i="1" dirty="0" smtClean="0"/>
              <a:t> </a:t>
            </a:r>
            <a:r>
              <a:rPr lang="en-US" b="1" i="1" dirty="0" err="1" smtClean="0"/>
              <a:t>cronica</a:t>
            </a:r>
            <a:r>
              <a:rPr lang="en-US" b="1" i="1" dirty="0" smtClean="0"/>
              <a:t> HIV, </a:t>
            </a:r>
            <a:r>
              <a:rPr lang="en-US" b="1" i="1" dirty="0" err="1" smtClean="0"/>
              <a:t>infectie</a:t>
            </a:r>
            <a:r>
              <a:rPr lang="en-US" b="1" i="1" dirty="0" smtClean="0"/>
              <a:t> </a:t>
            </a:r>
            <a:r>
              <a:rPr lang="en-US" b="1" i="1" dirty="0" err="1" smtClean="0"/>
              <a:t>cronica</a:t>
            </a:r>
            <a:r>
              <a:rPr lang="en-US" b="1" i="1" dirty="0" smtClean="0"/>
              <a:t> VHC, </a:t>
            </a:r>
            <a:r>
              <a:rPr lang="en-US" b="1" i="1" dirty="0" err="1" smtClean="0"/>
              <a:t>consum</a:t>
            </a:r>
            <a:r>
              <a:rPr lang="en-US" b="1" i="1" dirty="0" smtClean="0"/>
              <a:t> de </a:t>
            </a:r>
            <a:r>
              <a:rPr lang="en-US" b="1" i="1" dirty="0" err="1" smtClean="0"/>
              <a:t>droguri</a:t>
            </a:r>
            <a:r>
              <a:rPr lang="en-US" b="1" i="1" dirty="0" smtClean="0"/>
              <a:t>):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Decont</a:t>
            </a:r>
            <a:r>
              <a:rPr lang="en-US" b="1" dirty="0" smtClean="0"/>
              <a:t> total= 109.200,61 RON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744" y="2024298"/>
            <a:ext cx="6803570" cy="3804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7085" y="0"/>
            <a:ext cx="4626429" cy="75451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Exemplu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71044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7" y="805543"/>
            <a:ext cx="10580914" cy="5371420"/>
          </a:xfrm>
        </p:spPr>
        <p:txBody>
          <a:bodyPr/>
          <a:lstStyle/>
          <a:p>
            <a:pPr marL="0" lvl="0" indent="0">
              <a:buNone/>
            </a:pPr>
            <a:r>
              <a:rPr lang="en-US" i="1" dirty="0">
                <a:solidFill>
                  <a:prstClr val="black"/>
                </a:solidFill>
              </a:rPr>
              <a:t>Din </a:t>
            </a:r>
            <a:r>
              <a:rPr lang="en-US" i="1" dirty="0" err="1">
                <a:solidFill>
                  <a:prstClr val="black"/>
                </a:solidFill>
              </a:rPr>
              <a:t>datele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Spitalului</a:t>
            </a:r>
            <a:r>
              <a:rPr lang="en-US" i="1" dirty="0">
                <a:solidFill>
                  <a:prstClr val="black"/>
                </a:solidFill>
              </a:rPr>
              <a:t> Clinic de </a:t>
            </a:r>
            <a:r>
              <a:rPr lang="en-US" i="1" dirty="0" err="1">
                <a:solidFill>
                  <a:prstClr val="black"/>
                </a:solidFill>
              </a:rPr>
              <a:t>Boli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Infectioase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si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Tropicale</a:t>
            </a:r>
            <a:r>
              <a:rPr lang="en-US" i="1" dirty="0">
                <a:solidFill>
                  <a:prstClr val="black"/>
                </a:solidFill>
              </a:rPr>
              <a:t> “</a:t>
            </a:r>
            <a:r>
              <a:rPr lang="en-US" i="1" dirty="0" err="1">
                <a:solidFill>
                  <a:prstClr val="black"/>
                </a:solidFill>
              </a:rPr>
              <a:t>Dr</a:t>
            </a:r>
            <a:r>
              <a:rPr lang="en-US" i="1" dirty="0">
                <a:solidFill>
                  <a:prstClr val="black"/>
                </a:solidFill>
              </a:rPr>
              <a:t> Victor Babes” </a:t>
            </a:r>
            <a:r>
              <a:rPr lang="en-US" i="1" dirty="0" err="1">
                <a:solidFill>
                  <a:prstClr val="black"/>
                </a:solidFill>
              </a:rPr>
              <a:t>Bucuresti</a:t>
            </a:r>
            <a:r>
              <a:rPr lang="en-US" i="1" dirty="0">
                <a:solidFill>
                  <a:prstClr val="black"/>
                </a:solidFill>
              </a:rPr>
              <a:t>, </a:t>
            </a:r>
            <a:r>
              <a:rPr lang="en-US" i="1" dirty="0" err="1">
                <a:solidFill>
                  <a:prstClr val="black"/>
                </a:solidFill>
              </a:rPr>
              <a:t>privind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b="1" i="1" dirty="0" err="1">
                <a:solidFill>
                  <a:prstClr val="black"/>
                </a:solidFill>
              </a:rPr>
              <a:t>rambursarea</a:t>
            </a:r>
            <a:r>
              <a:rPr lang="en-US" b="1" i="1" dirty="0">
                <a:solidFill>
                  <a:prstClr val="black"/>
                </a:solidFill>
              </a:rPr>
              <a:t> </a:t>
            </a:r>
            <a:r>
              <a:rPr lang="en-US" b="1" i="1" dirty="0" err="1">
                <a:solidFill>
                  <a:prstClr val="black"/>
                </a:solidFill>
              </a:rPr>
              <a:t>costurilor</a:t>
            </a:r>
            <a:r>
              <a:rPr lang="en-US" b="1" i="1" dirty="0">
                <a:solidFill>
                  <a:prstClr val="black"/>
                </a:solidFill>
              </a:rPr>
              <a:t> de </a:t>
            </a:r>
            <a:r>
              <a:rPr lang="en-US" b="1" i="1" dirty="0" err="1">
                <a:solidFill>
                  <a:prstClr val="black"/>
                </a:solidFill>
              </a:rPr>
              <a:t>catre</a:t>
            </a:r>
            <a:r>
              <a:rPr lang="en-US" b="1" i="1" dirty="0">
                <a:solidFill>
                  <a:prstClr val="black"/>
                </a:solidFill>
              </a:rPr>
              <a:t> CNAS in </a:t>
            </a:r>
            <a:r>
              <a:rPr lang="en-US" b="1" i="1" dirty="0" smtClean="0">
                <a:solidFill>
                  <a:prstClr val="black"/>
                </a:solidFill>
              </a:rPr>
              <a:t>2018: </a:t>
            </a:r>
            <a:endParaRPr lang="en-US" b="1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b="1" i="1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>La </a:t>
            </a:r>
            <a:r>
              <a:rPr lang="en-US" dirty="0" err="1" smtClean="0">
                <a:solidFill>
                  <a:prstClr val="black"/>
                </a:solidFill>
              </a:rPr>
              <a:t>pacienti</a:t>
            </a:r>
            <a:r>
              <a:rPr lang="en-US" dirty="0" smtClean="0">
                <a:solidFill>
                  <a:prstClr val="black"/>
                </a:solidFill>
              </a:rPr>
              <a:t> cu </a:t>
            </a:r>
            <a:r>
              <a:rPr lang="en-US" dirty="0" err="1" smtClean="0">
                <a:solidFill>
                  <a:prstClr val="black"/>
                </a:solidFill>
              </a:rPr>
              <a:t>spitalizare</a:t>
            </a:r>
            <a:r>
              <a:rPr lang="en-US" dirty="0" smtClean="0">
                <a:solidFill>
                  <a:prstClr val="black"/>
                </a:solidFill>
              </a:rPr>
              <a:t> continua, </a:t>
            </a:r>
            <a:r>
              <a:rPr lang="en-US" b="1" dirty="0">
                <a:solidFill>
                  <a:prstClr val="black"/>
                </a:solidFill>
              </a:rPr>
              <a:t>cu </a:t>
            </a:r>
            <a:r>
              <a:rPr lang="en-US" b="1" dirty="0" err="1">
                <a:solidFill>
                  <a:prstClr val="black"/>
                </a:solidFill>
              </a:rPr>
              <a:t>infectie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cronica</a:t>
            </a:r>
            <a:r>
              <a:rPr lang="en-US" b="1" dirty="0">
                <a:solidFill>
                  <a:prstClr val="black"/>
                </a:solidFill>
              </a:rPr>
              <a:t> HIV, </a:t>
            </a:r>
            <a:r>
              <a:rPr lang="en-US" b="1" dirty="0" err="1">
                <a:solidFill>
                  <a:prstClr val="black"/>
                </a:solidFill>
              </a:rPr>
              <a:t>infectie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cronica</a:t>
            </a:r>
            <a:r>
              <a:rPr lang="en-US" b="1" dirty="0">
                <a:solidFill>
                  <a:prstClr val="black"/>
                </a:solidFill>
              </a:rPr>
              <a:t> VHC, </a:t>
            </a:r>
            <a:r>
              <a:rPr lang="en-US" b="1" dirty="0" err="1">
                <a:solidFill>
                  <a:prstClr val="black"/>
                </a:solidFill>
              </a:rPr>
              <a:t>consum</a:t>
            </a:r>
            <a:r>
              <a:rPr lang="en-US" b="1" dirty="0">
                <a:solidFill>
                  <a:prstClr val="black"/>
                </a:solidFill>
              </a:rPr>
              <a:t> de </a:t>
            </a:r>
            <a:r>
              <a:rPr lang="en-US" b="1" dirty="0" err="1" smtClean="0">
                <a:solidFill>
                  <a:prstClr val="black"/>
                </a:solidFill>
              </a:rPr>
              <a:t>droguri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u</a:t>
            </a:r>
            <a:r>
              <a:rPr lang="en-US" dirty="0" smtClean="0"/>
              <a:t>n </a:t>
            </a:r>
            <a:r>
              <a:rPr lang="en-US" dirty="0" err="1" smtClean="0"/>
              <a:t>numar</a:t>
            </a:r>
            <a:r>
              <a:rPr lang="en-US" dirty="0" smtClean="0"/>
              <a:t> de 36 </a:t>
            </a:r>
            <a:r>
              <a:rPr lang="en-US" dirty="0" err="1" smtClean="0"/>
              <a:t>cazuri</a:t>
            </a:r>
            <a:r>
              <a:rPr lang="en-US" dirty="0" smtClean="0"/>
              <a:t> din </a:t>
            </a:r>
            <a:r>
              <a:rPr lang="en-US" dirty="0" err="1" smtClean="0"/>
              <a:t>totalul</a:t>
            </a:r>
            <a:r>
              <a:rPr lang="en-US" dirty="0" smtClean="0"/>
              <a:t> de 332 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(=10.84%) </a:t>
            </a:r>
            <a:r>
              <a:rPr lang="en-US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depasesc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maxima </a:t>
            </a:r>
            <a:r>
              <a:rPr lang="en-US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decontata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per </a:t>
            </a:r>
            <a:r>
              <a:rPr lang="en-US" dirty="0" err="1" smtClean="0"/>
              <a:t>caz</a:t>
            </a:r>
            <a:r>
              <a:rPr lang="en-US" dirty="0" smtClean="0"/>
              <a:t> cu </a:t>
            </a:r>
            <a:r>
              <a:rPr lang="en-US" sz="2400" b="1" u="sng" dirty="0" err="1" smtClean="0"/>
              <a:t>indice</a:t>
            </a:r>
            <a:r>
              <a:rPr lang="en-US" sz="2400" b="1" u="sng" dirty="0" smtClean="0"/>
              <a:t> maxim de </a:t>
            </a:r>
            <a:r>
              <a:rPr lang="en-US" sz="2400" b="1" u="sng" dirty="0" err="1" smtClean="0"/>
              <a:t>complexitate</a:t>
            </a:r>
            <a:r>
              <a:rPr lang="en-US" sz="2400" b="1" u="sng" dirty="0" smtClean="0"/>
              <a:t> de </a:t>
            </a:r>
            <a:r>
              <a:rPr lang="en-US" sz="2400" b="1" u="sng" dirty="0" err="1" smtClean="0"/>
              <a:t>catre</a:t>
            </a:r>
            <a:r>
              <a:rPr lang="en-US" sz="2400" b="1" u="sng" dirty="0" smtClean="0"/>
              <a:t> CNAS.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err="1" smtClean="0"/>
              <a:t>Deconturile</a:t>
            </a:r>
            <a:r>
              <a:rPr lang="en-US" dirty="0" smtClean="0"/>
              <a:t> </a:t>
            </a:r>
            <a:r>
              <a:rPr lang="en-US" dirty="0" err="1" smtClean="0"/>
              <a:t>acestor</a:t>
            </a:r>
            <a:r>
              <a:rPr lang="en-US" dirty="0" smtClean="0"/>
              <a:t> </a:t>
            </a:r>
            <a:r>
              <a:rPr lang="en-US" dirty="0" err="1" smtClean="0"/>
              <a:t>cazuri</a:t>
            </a:r>
            <a:r>
              <a:rPr lang="en-US" dirty="0" smtClean="0"/>
              <a:t> se </a:t>
            </a:r>
            <a:r>
              <a:rPr lang="en-US" dirty="0" err="1" smtClean="0"/>
              <a:t>incadreaza</a:t>
            </a:r>
            <a:r>
              <a:rPr lang="en-US" dirty="0" smtClean="0"/>
              <a:t> </a:t>
            </a:r>
            <a:r>
              <a:rPr lang="en-US" dirty="0" err="1" smtClean="0"/>
              <a:t>intre</a:t>
            </a:r>
            <a:r>
              <a:rPr lang="en-US" dirty="0" smtClean="0"/>
              <a:t> 6.249.23 RON/ </a:t>
            </a:r>
            <a:r>
              <a:rPr lang="en-US" dirty="0" err="1" smtClean="0"/>
              <a:t>caz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28.376,66 RON/ </a:t>
            </a:r>
            <a:r>
              <a:rPr lang="en-US" dirty="0" err="1" smtClean="0"/>
              <a:t>caz</a:t>
            </a:r>
            <a:r>
              <a:rPr lang="en-US" dirty="0" smtClean="0"/>
              <a:t> (</a:t>
            </a:r>
            <a:r>
              <a:rPr lang="en-US" dirty="0" err="1" smtClean="0"/>
              <a:t>mediana</a:t>
            </a:r>
            <a:r>
              <a:rPr lang="en-US" dirty="0" smtClean="0"/>
              <a:t>= 10.480,66 RON/ </a:t>
            </a:r>
            <a:r>
              <a:rPr lang="en-US" dirty="0" err="1" smtClean="0"/>
              <a:t>caz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085" y="108857"/>
            <a:ext cx="3418115" cy="64566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Exemplu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3001193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Dificultăți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ȋn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managementul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pacienților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infectați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VHC care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aparțin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grupurilor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clasificare</a:t>
            </a:r>
            <a:endParaRPr lang="ro-R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538" y="1852258"/>
            <a:ext cx="9623394" cy="4548542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Dificultati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initiere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a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tratamentului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: 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-administrative; 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-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indeplinirea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criteriilor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intrare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tratament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2.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Dificultati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monitorizare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: 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-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vizite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lunare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la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medicul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specialist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infectionist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medicul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familie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pentru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obtinerea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tratamentului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antiviral; 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-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interactiuni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medicamnetoase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caz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consum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droguri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3.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Dificultati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mentinere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a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statusului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obtinut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prin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vindecarea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VHC: 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-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reinfectarea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este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o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caracteristica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cadrul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acestei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populatii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speciale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514350" indent="-514350">
              <a:buAutoNum type="arabicPeriod"/>
            </a:pP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409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3348" y="275207"/>
            <a:ext cx="9285303" cy="918331"/>
          </a:xfrm>
        </p:spPr>
        <p:txBody>
          <a:bodyPr/>
          <a:lstStyle/>
          <a:p>
            <a:r>
              <a:rPr lang="en-US" b="1" dirty="0" err="1" smtClean="0"/>
              <a:t>Dificultati</a:t>
            </a:r>
            <a:r>
              <a:rPr lang="en-US" b="1" dirty="0" smtClean="0"/>
              <a:t> de </a:t>
            </a:r>
            <a:r>
              <a:rPr lang="en-US" b="1" dirty="0" err="1" smtClean="0"/>
              <a:t>initiere</a:t>
            </a:r>
            <a:r>
              <a:rPr lang="en-US" b="1" dirty="0" smtClean="0"/>
              <a:t> a </a:t>
            </a:r>
            <a:r>
              <a:rPr lang="en-US" b="1" dirty="0" err="1" smtClean="0"/>
              <a:t>tratamentului</a:t>
            </a:r>
            <a:endParaRPr lang="ro-R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413" y="1299863"/>
            <a:ext cx="11008311" cy="460751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Extras din </a:t>
            </a:r>
            <a:r>
              <a:rPr lang="ro-RO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„PROTOCOL TERAPEUTIC ÎN HEPATITĂ CRONICĂ ŞI CIROZĂ HEPATICĂ COMPENSATĂ CU VHC, CU MEDICAMENTE CU ACȚIUNE ANTIVIRALĂ DIRECTĂ (INTERFERONFREE)</a:t>
            </a: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_</a:t>
            </a: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29Aug2018*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ro-RO" sz="8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Criterii </a:t>
            </a:r>
            <a:r>
              <a:rPr lang="ro-RO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de includere</a:t>
            </a:r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sz="8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pentru</a:t>
            </a: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p</a:t>
            </a:r>
            <a:r>
              <a:rPr lang="ro-RO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acientii cu hepatită cronică </a:t>
            </a: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HCV</a:t>
            </a:r>
            <a:r>
              <a:rPr lang="ro-RO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[…]</a:t>
            </a:r>
          </a:p>
          <a:p>
            <a:pPr marL="0" indent="0">
              <a:buNone/>
            </a:pPr>
            <a:r>
              <a:rPr lang="ro-RO" sz="6400" dirty="0" smtClean="0">
                <a:latin typeface="Calibri Light" panose="020F0302020204030204"/>
              </a:rPr>
              <a:t>a</a:t>
            </a:r>
            <a:r>
              <a:rPr lang="ro-RO" sz="6400" dirty="0">
                <a:latin typeface="Calibri Light" panose="020F0302020204030204"/>
              </a:rPr>
              <a:t>) Pacienți naivi (fără tratamente antivirale anterioare-peg interferon in asociere </a:t>
            </a:r>
            <a:r>
              <a:rPr lang="ro-RO" sz="6400" dirty="0" smtClean="0">
                <a:latin typeface="Calibri Light" panose="020F0302020204030204"/>
              </a:rPr>
              <a:t>cu</a:t>
            </a:r>
            <a:r>
              <a:rPr lang="en-US" sz="6400" dirty="0" smtClean="0">
                <a:latin typeface="Calibri Light" panose="020F0302020204030204"/>
              </a:rPr>
              <a:t> </a:t>
            </a:r>
            <a:r>
              <a:rPr lang="ro-RO" sz="6400" dirty="0" smtClean="0">
                <a:latin typeface="Calibri Light" panose="020F0302020204030204"/>
              </a:rPr>
              <a:t>Ribavirina</a:t>
            </a:r>
            <a:r>
              <a:rPr lang="ro-RO" sz="6400" dirty="0">
                <a:latin typeface="Calibri Light" panose="020F0302020204030204"/>
              </a:rPr>
              <a:t>) cu hepatită cronică cu fibroză F1 și F 2</a:t>
            </a:r>
          </a:p>
          <a:p>
            <a:pPr marL="0" indent="0">
              <a:buNone/>
            </a:pPr>
            <a:r>
              <a:rPr lang="ro-RO" sz="6400" dirty="0">
                <a:latin typeface="Calibri Light" panose="020F0302020204030204"/>
              </a:rPr>
              <a:t>b) Pacienți care au fost în tratament antiviral anterior (experimentati) </a:t>
            </a:r>
            <a:r>
              <a:rPr lang="ro-RO" sz="6400" dirty="0" smtClean="0">
                <a:latin typeface="Calibri Light" panose="020F0302020204030204"/>
              </a:rPr>
              <a:t>cu</a:t>
            </a:r>
            <a:r>
              <a:rPr lang="en-US" sz="6400" dirty="0" smtClean="0">
                <a:latin typeface="Calibri Light" panose="020F0302020204030204"/>
              </a:rPr>
              <a:t> </a:t>
            </a:r>
            <a:r>
              <a:rPr lang="ro-RO" sz="6400" dirty="0" smtClean="0">
                <a:latin typeface="Calibri Light" panose="020F0302020204030204"/>
              </a:rPr>
              <a:t>pegInterferon </a:t>
            </a:r>
            <a:r>
              <a:rPr lang="ro-RO" sz="6400" dirty="0">
                <a:latin typeface="Calibri Light" panose="020F0302020204030204"/>
              </a:rPr>
              <a:t>+ Ribavirină – cu fibroza F1 și F2</a:t>
            </a:r>
          </a:p>
          <a:p>
            <a:pPr marL="0" indent="0">
              <a:buNone/>
            </a:pPr>
            <a:r>
              <a:rPr lang="ro-RO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c) Pacienți cu coinfectie VHC-HIV </a:t>
            </a:r>
            <a:r>
              <a:rPr lang="ro-RO" sz="8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(tratamentul va fi recomandat si monitorizat </a:t>
            </a:r>
            <a:r>
              <a:rPr lang="ro-RO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in</a:t>
            </a:r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ro-RO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centrele </a:t>
            </a:r>
            <a:r>
              <a:rPr lang="ro-RO" sz="8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regionale HIV/SIDA de catre medici specialiști boli infectioase)</a:t>
            </a:r>
          </a:p>
          <a:p>
            <a:pPr marL="0" indent="0">
              <a:buNone/>
            </a:pPr>
            <a:r>
              <a:rPr lang="ro-RO" sz="6400" dirty="0" smtClean="0">
                <a:latin typeface="Calibri Light" panose="020F0302020204030204"/>
              </a:rPr>
              <a:t>d</a:t>
            </a:r>
            <a:r>
              <a:rPr lang="ro-RO" sz="6400" dirty="0">
                <a:latin typeface="Calibri Light" panose="020F0302020204030204"/>
              </a:rPr>
              <a:t>) Pacienți cu HCC tratat curativ (ablație, rezecție, TACE/TARE) vor </a:t>
            </a:r>
            <a:r>
              <a:rPr lang="ro-RO" sz="6400" dirty="0" smtClean="0">
                <a:latin typeface="Calibri Light" panose="020F0302020204030204"/>
              </a:rPr>
              <a:t>primi</a:t>
            </a:r>
            <a:r>
              <a:rPr lang="en-US" sz="6400" dirty="0" smtClean="0">
                <a:latin typeface="Calibri Light" panose="020F0302020204030204"/>
              </a:rPr>
              <a:t> </a:t>
            </a:r>
            <a:r>
              <a:rPr lang="ro-RO" sz="6400" dirty="0" smtClean="0">
                <a:latin typeface="Calibri Light" panose="020F0302020204030204"/>
              </a:rPr>
              <a:t>tratament </a:t>
            </a:r>
            <a:r>
              <a:rPr lang="ro-RO" sz="6400" dirty="0">
                <a:latin typeface="Calibri Light" panose="020F0302020204030204"/>
              </a:rPr>
              <a:t>antiviral la minimum 6 luni post-tratament, si va fi precedat de o </a:t>
            </a:r>
            <a:r>
              <a:rPr lang="ro-RO" sz="6400" dirty="0" smtClean="0">
                <a:latin typeface="Calibri Light" panose="020F0302020204030204"/>
              </a:rPr>
              <a:t>examinare</a:t>
            </a:r>
            <a:r>
              <a:rPr lang="en-US" sz="6400" dirty="0" smtClean="0">
                <a:latin typeface="Calibri Light" panose="020F0302020204030204"/>
              </a:rPr>
              <a:t> </a:t>
            </a:r>
            <a:r>
              <a:rPr lang="ro-RO" sz="6400" dirty="0" smtClean="0">
                <a:latin typeface="Calibri Light" panose="020F0302020204030204"/>
              </a:rPr>
              <a:t>CT </a:t>
            </a:r>
            <a:r>
              <a:rPr lang="ro-RO" sz="6400" dirty="0">
                <a:latin typeface="Calibri Light" panose="020F0302020204030204"/>
              </a:rPr>
              <a:t>sau IRM dinámica cu contrast de inaltă calitate pentru excluderea recidivei tumorale</a:t>
            </a:r>
          </a:p>
          <a:p>
            <a:pPr marL="0" indent="0">
              <a:buNone/>
            </a:pPr>
            <a:r>
              <a:rPr lang="ro-RO" sz="6400" dirty="0" smtClean="0">
                <a:latin typeface="Calibri Light" panose="020F0302020204030204"/>
              </a:rPr>
              <a:t>e</a:t>
            </a:r>
            <a:r>
              <a:rPr lang="ro-RO" sz="6400" dirty="0">
                <a:latin typeface="Calibri Light" panose="020F0302020204030204"/>
              </a:rPr>
              <a:t>) Pacienți cu afecțiuni maligne extrahepatice tratati curativ in stadii precoce, </a:t>
            </a:r>
            <a:r>
              <a:rPr lang="ro-RO" sz="6400" dirty="0" smtClean="0">
                <a:latin typeface="Calibri Light" panose="020F0302020204030204"/>
              </a:rPr>
              <a:t>după</a:t>
            </a:r>
            <a:r>
              <a:rPr lang="en-US" sz="6400" dirty="0" smtClean="0">
                <a:latin typeface="Calibri Light" panose="020F0302020204030204"/>
              </a:rPr>
              <a:t> </a:t>
            </a:r>
            <a:r>
              <a:rPr lang="ro-RO" sz="6400" dirty="0" smtClean="0">
                <a:latin typeface="Calibri Light" panose="020F0302020204030204"/>
              </a:rPr>
              <a:t>evaluare </a:t>
            </a:r>
            <a:r>
              <a:rPr lang="ro-RO" sz="6400" dirty="0">
                <a:latin typeface="Calibri Light" panose="020F0302020204030204"/>
              </a:rPr>
              <a:t>imagistică si acordul specialistului oncolog/hematolog.</a:t>
            </a:r>
          </a:p>
          <a:p>
            <a:pPr marL="0" indent="0">
              <a:buNone/>
            </a:pPr>
            <a:r>
              <a:rPr lang="ro-RO" sz="6400" dirty="0">
                <a:latin typeface="Calibri Light" panose="020F0302020204030204"/>
              </a:rPr>
              <a:t>f) Pacienti cu transplant de organe solide altul decât cel hepatic, cu fibroză F0, F1 </a:t>
            </a:r>
            <a:r>
              <a:rPr lang="ro-RO" sz="6400" dirty="0" smtClean="0">
                <a:latin typeface="Calibri Light" panose="020F0302020204030204"/>
              </a:rPr>
              <a:t>sau</a:t>
            </a:r>
            <a:r>
              <a:rPr lang="en-US" sz="6400" dirty="0" smtClean="0">
                <a:latin typeface="Calibri Light" panose="020F0302020204030204"/>
              </a:rPr>
              <a:t> </a:t>
            </a:r>
            <a:r>
              <a:rPr lang="ro-RO" sz="6400" dirty="0" smtClean="0">
                <a:latin typeface="Calibri Light" panose="020F0302020204030204"/>
              </a:rPr>
              <a:t>F2</a:t>
            </a:r>
            <a:r>
              <a:rPr lang="ro-RO" sz="6400" dirty="0">
                <a:latin typeface="Calibri Light" panose="020F0302020204030204"/>
              </a:rPr>
              <a:t>, la care durata estimată de viață este peste 1 an de la transplant.</a:t>
            </a:r>
          </a:p>
          <a:p>
            <a:pPr marL="0" indent="0">
              <a:buNone/>
            </a:pPr>
            <a:r>
              <a:rPr lang="ro-RO" sz="6400" dirty="0">
                <a:latin typeface="Calibri Light" panose="020F0302020204030204"/>
              </a:rPr>
              <a:t>g) Pacienți cu coinfectie sau infecție ocultă </a:t>
            </a:r>
            <a:r>
              <a:rPr lang="ro-RO" sz="6400" dirty="0" smtClean="0">
                <a:latin typeface="Calibri Light" panose="020F0302020204030204"/>
              </a:rPr>
              <a:t>VHB-VHC</a:t>
            </a:r>
            <a:endParaRPr lang="en-US" sz="6400" dirty="0" smtClean="0">
              <a:latin typeface="Calibri Light" panose="020F0302020204030204"/>
            </a:endParaRPr>
          </a:p>
          <a:p>
            <a:pPr marL="0" indent="0">
              <a:buNone/>
            </a:pPr>
            <a:endParaRPr lang="en-US" sz="6400" b="1" dirty="0">
              <a:latin typeface="Calibri Light" panose="020F0302020204030204"/>
            </a:endParaRPr>
          </a:p>
          <a:p>
            <a:pPr marL="0" indent="0">
              <a:buNone/>
            </a:pPr>
            <a:r>
              <a:rPr lang="en-US" sz="8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MONITORIZAREA IN CENTRE DEDICATE REGIONALE IMPLICA ACCESUL PACIENTULUI  DIN GRUPUL DE RISC LA UN ASTFEL DE CENTRU</a:t>
            </a:r>
            <a:endParaRPr lang="en-US" sz="8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600" dirty="0" smtClean="0">
                <a:solidFill>
                  <a:srgbClr val="0070C0"/>
                </a:solidFill>
              </a:rPr>
              <a:t>*</a:t>
            </a:r>
            <a:r>
              <a:rPr lang="ro-RO" sz="5600" dirty="0" smtClean="0">
                <a:solidFill>
                  <a:srgbClr val="0070C0"/>
                </a:solidFill>
              </a:rPr>
              <a:t>http</a:t>
            </a:r>
            <a:r>
              <a:rPr lang="ro-RO" sz="5600" dirty="0">
                <a:solidFill>
                  <a:srgbClr val="0070C0"/>
                </a:solidFill>
              </a:rPr>
              <a:t>://www.ms.ro/wp-content/uploads/2018/08/Anexa_Ordin_protocoale_29_august_2018.pdf</a:t>
            </a:r>
          </a:p>
        </p:txBody>
      </p:sp>
    </p:spTree>
    <p:extLst>
      <p:ext uri="{BB962C8B-B14F-4D97-AF65-F5344CB8AC3E}">
        <p14:creationId xmlns:p14="http://schemas.microsoft.com/office/powerpoint/2010/main" val="20977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1719</Words>
  <Application>Microsoft Office PowerPoint</Application>
  <PresentationFormat>Custom</PresentationFormat>
  <Paragraphs>137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Dificultăți ȋn managementul medical al pacienților infectați VHC care aparțin grupurilor de risc  </vt:lpstr>
      <vt:lpstr>Premise</vt:lpstr>
      <vt:lpstr>Premise</vt:lpstr>
      <vt:lpstr>Premise</vt:lpstr>
      <vt:lpstr>Situatia actuala</vt:lpstr>
      <vt:lpstr>Exemplu:</vt:lpstr>
      <vt:lpstr>Exemplu:</vt:lpstr>
      <vt:lpstr>Dificultăți ȋn managementul medical al pacienților infectați VHC care aparțin grupurilor de risc- clasificare</vt:lpstr>
      <vt:lpstr>Dificultati de initiere a tratamentului</vt:lpstr>
      <vt:lpstr>Dificultati de initiere a tratamentului</vt:lpstr>
      <vt:lpstr>Dificultati de initiere a tratamentului</vt:lpstr>
      <vt:lpstr>Dificultati de initiere a tratamentului</vt:lpstr>
      <vt:lpstr>Dificultati in monitorizare</vt:lpstr>
      <vt:lpstr>Dificultati in monitorizare</vt:lpstr>
      <vt:lpstr>Dificultati de monitorizare- exemplu de interactiuni medicamentoase</vt:lpstr>
      <vt:lpstr>Dificultati de mentinere a statusului obtinut prin vindecarea VHC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Alma Kosa</dc:creator>
  <cp:lastModifiedBy>Alma Kosa</cp:lastModifiedBy>
  <cp:revision>184</cp:revision>
  <dcterms:created xsi:type="dcterms:W3CDTF">2017-03-28T06:16:39Z</dcterms:created>
  <dcterms:modified xsi:type="dcterms:W3CDTF">2019-11-29T09:03:29Z</dcterms:modified>
</cp:coreProperties>
</file>