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6" r:id="rId2"/>
    <p:sldId id="32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319" r:id="rId20"/>
    <p:sldId id="273" r:id="rId21"/>
    <p:sldId id="274" r:id="rId22"/>
    <p:sldId id="276" r:id="rId23"/>
    <p:sldId id="277" r:id="rId24"/>
    <p:sldId id="278" r:id="rId25"/>
    <p:sldId id="280" r:id="rId26"/>
    <p:sldId id="281" r:id="rId27"/>
    <p:sldId id="283" r:id="rId28"/>
    <p:sldId id="282" r:id="rId29"/>
    <p:sldId id="284" r:id="rId30"/>
    <p:sldId id="285" r:id="rId31"/>
    <p:sldId id="306" r:id="rId32"/>
    <p:sldId id="305" r:id="rId33"/>
    <p:sldId id="307" r:id="rId34"/>
    <p:sldId id="308" r:id="rId35"/>
    <p:sldId id="312" r:id="rId36"/>
    <p:sldId id="309" r:id="rId37"/>
    <p:sldId id="310" r:id="rId38"/>
    <p:sldId id="315" r:id="rId39"/>
    <p:sldId id="316" r:id="rId40"/>
    <p:sldId id="313" r:id="rId41"/>
    <p:sldId id="317" r:id="rId42"/>
    <p:sldId id="311" r:id="rId43"/>
    <p:sldId id="286" r:id="rId44"/>
    <p:sldId id="287" r:id="rId45"/>
    <p:sldId id="288" r:id="rId46"/>
    <p:sldId id="289" r:id="rId47"/>
    <p:sldId id="290" r:id="rId48"/>
    <p:sldId id="291" r:id="rId49"/>
    <p:sldId id="292" r:id="rId50"/>
    <p:sldId id="293" r:id="rId51"/>
    <p:sldId id="294" r:id="rId52"/>
    <p:sldId id="279" r:id="rId53"/>
    <p:sldId id="298" r:id="rId54"/>
    <p:sldId id="295" r:id="rId55"/>
    <p:sldId id="296" r:id="rId56"/>
    <p:sldId id="297" r:id="rId57"/>
    <p:sldId id="299" r:id="rId58"/>
    <p:sldId id="300" r:id="rId59"/>
    <p:sldId id="301" r:id="rId60"/>
    <p:sldId id="302" r:id="rId61"/>
    <p:sldId id="303" r:id="rId62"/>
    <p:sldId id="318" r:id="rId63"/>
    <p:sldId id="320" r:id="rId64"/>
    <p:sldId id="321" r:id="rId65"/>
    <p:sldId id="322" r:id="rId66"/>
    <p:sldId id="304" r:id="rId67"/>
    <p:sldId id="323" r:id="rId68"/>
    <p:sldId id="324" r:id="rId69"/>
    <p:sldId id="325" r:id="rId70"/>
    <p:sldId id="327" r:id="rId71"/>
    <p:sldId id="328" r:id="rId7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7"/>
  </p:normalViewPr>
  <p:slideViewPr>
    <p:cSldViewPr>
      <p:cViewPr varScale="1">
        <p:scale>
          <a:sx n="85" d="100"/>
          <a:sy n="85" d="100"/>
        </p:scale>
        <p:origin x="10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6E06D-1236-4AFC-A7C5-4F01A83219DA}" type="datetimeFigureOut">
              <a:rPr lang="ro-RO" smtClean="0"/>
              <a:t>22.05.2019</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A7C01-79D1-4501-B0D8-5AC772E8F9EF}" type="slidenum">
              <a:rPr lang="ro-RO" smtClean="0"/>
              <a:t>‹#›</a:t>
            </a:fld>
            <a:endParaRPr lang="ro-RO"/>
          </a:p>
        </p:txBody>
      </p:sp>
    </p:spTree>
    <p:extLst>
      <p:ext uri="{BB962C8B-B14F-4D97-AF65-F5344CB8AC3E}">
        <p14:creationId xmlns:p14="http://schemas.microsoft.com/office/powerpoint/2010/main" val="38745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Cercetatorii</a:t>
            </a:r>
            <a:r>
              <a:rPr lang="ro-RO" baseline="0" dirty="0" smtClean="0"/>
              <a:t> de la Chiron, in colaborare cu CDC</a:t>
            </a:r>
            <a:endParaRPr lang="ro-RO" dirty="0"/>
          </a:p>
        </p:txBody>
      </p:sp>
      <p:sp>
        <p:nvSpPr>
          <p:cNvPr id="4" name="Slide Number Placeholder 3"/>
          <p:cNvSpPr>
            <a:spLocks noGrp="1"/>
          </p:cNvSpPr>
          <p:nvPr>
            <p:ph type="sldNum" sz="quarter" idx="10"/>
          </p:nvPr>
        </p:nvSpPr>
        <p:spPr/>
        <p:txBody>
          <a:bodyPr/>
          <a:lstStyle/>
          <a:p>
            <a:fld id="{D06A7C01-79D1-4501-B0D8-5AC772E8F9EF}" type="slidenum">
              <a:rPr lang="ro-RO" smtClean="0"/>
              <a:t>5</a:t>
            </a:fld>
            <a:endParaRPr lang="ro-RO"/>
          </a:p>
        </p:txBody>
      </p:sp>
    </p:spTree>
    <p:extLst>
      <p:ext uri="{BB962C8B-B14F-4D97-AF65-F5344CB8AC3E}">
        <p14:creationId xmlns:p14="http://schemas.microsoft.com/office/powerpoint/2010/main" val="243619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a:p>
          <a:p>
            <a:r>
              <a:rPr b="1" i="0"/>
              <a:t>Figure 2. Hepatitis C virus (HCV) cascade of care.</a:t>
            </a:r>
            <a:r>
              <a:t/>
            </a:r>
            <a:br/>
            <a:r>
              <a:rPr b="0" i="0"/>
              <a:t>Of the 3.5 million Americans estimated to be infected with HCV, 50% have undergone anti-HCV testing, the first step in the cascade of care. Next, confirmation testing for viremia (HCV RNA testing) is needed. Once infection is confirmed, linkage with a provider who is expert in HCV treatment is needed (primary care or specialist) and additioal steps include testing for HCV genotype and staging of liver disease. Once treatment is prescribed, there are additional steps to get the medication approved and the patient to complete the treatment. As shown, there are multiple points along the cascade of care where interruption can occur, leading to decreased numbers of persons achieving HCV cure31. Current HCV elimination efforts are focused on reducing gaps along the cascade of care. </a:t>
            </a:r>
          </a:p>
          <a:p>
            <a:r>
              <a:rPr b="0" i="0"/>
              <a:t>Terrault NA. Hepatitis C elimination: challenges with under-diagnosis and under-treatment [version 1]. </a:t>
            </a:r>
            <a:r>
              <a:rPr b="0" i="1"/>
              <a:t>F1000Research</a:t>
            </a:r>
            <a:r>
              <a:rPr b="0" i="0"/>
              <a:t> 2019, </a:t>
            </a:r>
            <a:r>
              <a:rPr b="1" i="0"/>
              <a:t>8</a:t>
            </a:r>
            <a:r>
              <a:rPr b="0" i="0"/>
              <a:t>:54 (doi: 10.12688/f1000research.15892.1)</a:t>
            </a:r>
          </a:p>
        </p:txBody>
      </p:sp>
    </p:spTree>
    <p:extLst>
      <p:ext uri="{BB962C8B-B14F-4D97-AF65-F5344CB8AC3E}">
        <p14:creationId xmlns:p14="http://schemas.microsoft.com/office/powerpoint/2010/main" val="169265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Elaborată în cadrul</a:t>
            </a:r>
            <a:r>
              <a:rPr lang="ro-RO" baseline="0" dirty="0" smtClean="0"/>
              <a:t> unui summit la Bruxelles</a:t>
            </a:r>
            <a:endParaRPr lang="ro-RO" dirty="0"/>
          </a:p>
        </p:txBody>
      </p:sp>
      <p:sp>
        <p:nvSpPr>
          <p:cNvPr id="4" name="Slide Number Placeholder 3"/>
          <p:cNvSpPr>
            <a:spLocks noGrp="1"/>
          </p:cNvSpPr>
          <p:nvPr>
            <p:ph type="sldNum" sz="quarter" idx="10"/>
          </p:nvPr>
        </p:nvSpPr>
        <p:spPr/>
        <p:txBody>
          <a:bodyPr/>
          <a:lstStyle/>
          <a:p>
            <a:fld id="{D06A7C01-79D1-4501-B0D8-5AC772E8F9EF}" type="slidenum">
              <a:rPr lang="ro-RO" smtClean="0"/>
              <a:t>43</a:t>
            </a:fld>
            <a:endParaRPr lang="ro-RO"/>
          </a:p>
        </p:txBody>
      </p:sp>
    </p:spTree>
    <p:extLst>
      <p:ext uri="{BB962C8B-B14F-4D97-AF65-F5344CB8AC3E}">
        <p14:creationId xmlns:p14="http://schemas.microsoft.com/office/powerpoint/2010/main" val="58847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Elaborată în cadrul</a:t>
            </a:r>
            <a:r>
              <a:rPr lang="ro-RO" baseline="0" dirty="0" smtClean="0"/>
              <a:t> unui summit la Bruxelles</a:t>
            </a:r>
            <a:endParaRPr lang="ro-RO" dirty="0"/>
          </a:p>
        </p:txBody>
      </p:sp>
      <p:sp>
        <p:nvSpPr>
          <p:cNvPr id="4" name="Slide Number Placeholder 3"/>
          <p:cNvSpPr>
            <a:spLocks noGrp="1"/>
          </p:cNvSpPr>
          <p:nvPr>
            <p:ph type="sldNum" sz="quarter" idx="10"/>
          </p:nvPr>
        </p:nvSpPr>
        <p:spPr/>
        <p:txBody>
          <a:bodyPr/>
          <a:lstStyle/>
          <a:p>
            <a:fld id="{D06A7C01-79D1-4501-B0D8-5AC772E8F9EF}" type="slidenum">
              <a:rPr lang="ro-RO" smtClean="0"/>
              <a:t>44</a:t>
            </a:fld>
            <a:endParaRPr lang="ro-RO"/>
          </a:p>
        </p:txBody>
      </p:sp>
    </p:spTree>
    <p:extLst>
      <p:ext uri="{BB962C8B-B14F-4D97-AF65-F5344CB8AC3E}">
        <p14:creationId xmlns:p14="http://schemas.microsoft.com/office/powerpoint/2010/main" val="58847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Au participat 27 de asociatii nationale ale pacientilor</a:t>
            </a:r>
            <a:r>
              <a:rPr lang="ro-RO" baseline="0" dirty="0" smtClean="0"/>
              <a:t> cu boli hepatice din 27 de tari</a:t>
            </a:r>
            <a:endParaRPr lang="ro-RO" dirty="0"/>
          </a:p>
        </p:txBody>
      </p:sp>
      <p:sp>
        <p:nvSpPr>
          <p:cNvPr id="4" name="Slide Number Placeholder 3"/>
          <p:cNvSpPr>
            <a:spLocks noGrp="1"/>
          </p:cNvSpPr>
          <p:nvPr>
            <p:ph type="sldNum" sz="quarter" idx="10"/>
          </p:nvPr>
        </p:nvSpPr>
        <p:spPr/>
        <p:txBody>
          <a:bodyPr/>
          <a:lstStyle/>
          <a:p>
            <a:fld id="{D06A7C01-79D1-4501-B0D8-5AC772E8F9EF}" type="slidenum">
              <a:rPr lang="ro-RO" smtClean="0"/>
              <a:t>53</a:t>
            </a:fld>
            <a:endParaRPr lang="ro-RO"/>
          </a:p>
        </p:txBody>
      </p:sp>
    </p:spTree>
    <p:extLst>
      <p:ext uri="{BB962C8B-B14F-4D97-AF65-F5344CB8AC3E}">
        <p14:creationId xmlns:p14="http://schemas.microsoft.com/office/powerpoint/2010/main" val="234891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E108529A-1530-4C52-9F3C-9B4825128211}" type="datetime1">
              <a:rPr lang="ro-RO" smtClean="0"/>
              <a:t>22.05.2019</a:t>
            </a:fld>
            <a:endParaRPr lang="ro-RO"/>
          </a:p>
        </p:txBody>
      </p:sp>
      <p:sp>
        <p:nvSpPr>
          <p:cNvPr id="5" name="Footer Placeholder 4"/>
          <p:cNvSpPr>
            <a:spLocks noGrp="1"/>
          </p:cNvSpPr>
          <p:nvPr>
            <p:ph type="ftr" sz="quarter" idx="11"/>
          </p:nvPr>
        </p:nvSpPr>
        <p:spPr/>
        <p:txBody>
          <a:bodyPr/>
          <a:lstStyle/>
          <a:p>
            <a:r>
              <a:rPr lang="ro-RO" smtClean="0"/>
              <a:t>HepCare 23 Mai 2019</a:t>
            </a:r>
            <a:endParaRPr lang="ro-RO"/>
          </a:p>
        </p:txBody>
      </p:sp>
      <p:sp>
        <p:nvSpPr>
          <p:cNvPr id="6" name="Slide Number Placeholder 5"/>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198573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158B424-4559-4004-A473-3D1C467EF74E}" type="datetime1">
              <a:rPr lang="ro-RO" smtClean="0"/>
              <a:t>22.05.2019</a:t>
            </a:fld>
            <a:endParaRPr lang="ro-RO"/>
          </a:p>
        </p:txBody>
      </p:sp>
      <p:sp>
        <p:nvSpPr>
          <p:cNvPr id="5" name="Footer Placeholder 4"/>
          <p:cNvSpPr>
            <a:spLocks noGrp="1"/>
          </p:cNvSpPr>
          <p:nvPr>
            <p:ph type="ftr" sz="quarter" idx="11"/>
          </p:nvPr>
        </p:nvSpPr>
        <p:spPr/>
        <p:txBody>
          <a:bodyPr/>
          <a:lstStyle/>
          <a:p>
            <a:r>
              <a:rPr lang="ro-RO" smtClean="0"/>
              <a:t>HepCare 23 Mai 2019</a:t>
            </a:r>
            <a:endParaRPr lang="ro-RO"/>
          </a:p>
        </p:txBody>
      </p:sp>
      <p:sp>
        <p:nvSpPr>
          <p:cNvPr id="6" name="Slide Number Placeholder 5"/>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253348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14C4E45-D697-4436-8CA0-15CFF680DA32}" type="datetime1">
              <a:rPr lang="ro-RO" smtClean="0"/>
              <a:t>22.05.2019</a:t>
            </a:fld>
            <a:endParaRPr lang="ro-RO"/>
          </a:p>
        </p:txBody>
      </p:sp>
      <p:sp>
        <p:nvSpPr>
          <p:cNvPr id="5" name="Footer Placeholder 4"/>
          <p:cNvSpPr>
            <a:spLocks noGrp="1"/>
          </p:cNvSpPr>
          <p:nvPr>
            <p:ph type="ftr" sz="quarter" idx="11"/>
          </p:nvPr>
        </p:nvSpPr>
        <p:spPr/>
        <p:txBody>
          <a:bodyPr/>
          <a:lstStyle/>
          <a:p>
            <a:r>
              <a:rPr lang="ro-RO" smtClean="0"/>
              <a:t>HepCare 23 Mai 2019</a:t>
            </a:r>
            <a:endParaRPr lang="ro-RO"/>
          </a:p>
        </p:txBody>
      </p:sp>
      <p:sp>
        <p:nvSpPr>
          <p:cNvPr id="6" name="Slide Number Placeholder 5"/>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413651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66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D8C3C6AA-6514-46FB-8E88-7430D57556E2}" type="datetime1">
              <a:rPr lang="ro-RO" smtClean="0"/>
              <a:t>22.05.2019</a:t>
            </a:fld>
            <a:endParaRPr lang="ro-RO"/>
          </a:p>
        </p:txBody>
      </p:sp>
      <p:sp>
        <p:nvSpPr>
          <p:cNvPr id="5" name="Footer Placeholder 4"/>
          <p:cNvSpPr>
            <a:spLocks noGrp="1"/>
          </p:cNvSpPr>
          <p:nvPr>
            <p:ph type="ftr" sz="quarter" idx="11"/>
          </p:nvPr>
        </p:nvSpPr>
        <p:spPr/>
        <p:txBody>
          <a:bodyPr/>
          <a:lstStyle/>
          <a:p>
            <a:r>
              <a:rPr lang="ro-RO" smtClean="0"/>
              <a:t>HepCare 23 Mai 2019</a:t>
            </a:r>
            <a:endParaRPr lang="ro-RO"/>
          </a:p>
        </p:txBody>
      </p:sp>
      <p:sp>
        <p:nvSpPr>
          <p:cNvPr id="6" name="Slide Number Placeholder 5"/>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370216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FF20E-C8EA-46F3-B1D9-AC1AB507F2E0}" type="datetime1">
              <a:rPr lang="ro-RO" smtClean="0"/>
              <a:t>22.05.2019</a:t>
            </a:fld>
            <a:endParaRPr lang="ro-RO"/>
          </a:p>
        </p:txBody>
      </p:sp>
      <p:sp>
        <p:nvSpPr>
          <p:cNvPr id="5" name="Footer Placeholder 4"/>
          <p:cNvSpPr>
            <a:spLocks noGrp="1"/>
          </p:cNvSpPr>
          <p:nvPr>
            <p:ph type="ftr" sz="quarter" idx="11"/>
          </p:nvPr>
        </p:nvSpPr>
        <p:spPr/>
        <p:txBody>
          <a:bodyPr/>
          <a:lstStyle/>
          <a:p>
            <a:r>
              <a:rPr lang="ro-RO" smtClean="0"/>
              <a:t>HepCare 23 Mai 2019</a:t>
            </a:r>
            <a:endParaRPr lang="ro-RO"/>
          </a:p>
        </p:txBody>
      </p:sp>
      <p:sp>
        <p:nvSpPr>
          <p:cNvPr id="6" name="Slide Number Placeholder 5"/>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375731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BC537B30-117C-46BF-AC21-01EED857BFBA}" type="datetime1">
              <a:rPr lang="ro-RO" smtClean="0"/>
              <a:t>22.05.2019</a:t>
            </a:fld>
            <a:endParaRPr lang="ro-RO"/>
          </a:p>
        </p:txBody>
      </p:sp>
      <p:sp>
        <p:nvSpPr>
          <p:cNvPr id="6" name="Footer Placeholder 5"/>
          <p:cNvSpPr>
            <a:spLocks noGrp="1"/>
          </p:cNvSpPr>
          <p:nvPr>
            <p:ph type="ftr" sz="quarter" idx="11"/>
          </p:nvPr>
        </p:nvSpPr>
        <p:spPr/>
        <p:txBody>
          <a:bodyPr/>
          <a:lstStyle/>
          <a:p>
            <a:r>
              <a:rPr lang="ro-RO" smtClean="0"/>
              <a:t>HepCare 23 Mai 2019</a:t>
            </a:r>
            <a:endParaRPr lang="ro-RO"/>
          </a:p>
        </p:txBody>
      </p:sp>
      <p:sp>
        <p:nvSpPr>
          <p:cNvPr id="7" name="Slide Number Placeholder 6"/>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35652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CA03BECC-E942-435E-84F9-1A17109A5971}" type="datetime1">
              <a:rPr lang="ro-RO" smtClean="0"/>
              <a:t>22.05.2019</a:t>
            </a:fld>
            <a:endParaRPr lang="ro-RO"/>
          </a:p>
        </p:txBody>
      </p:sp>
      <p:sp>
        <p:nvSpPr>
          <p:cNvPr id="8" name="Footer Placeholder 7"/>
          <p:cNvSpPr>
            <a:spLocks noGrp="1"/>
          </p:cNvSpPr>
          <p:nvPr>
            <p:ph type="ftr" sz="quarter" idx="11"/>
          </p:nvPr>
        </p:nvSpPr>
        <p:spPr/>
        <p:txBody>
          <a:bodyPr/>
          <a:lstStyle/>
          <a:p>
            <a:r>
              <a:rPr lang="ro-RO" smtClean="0"/>
              <a:t>HepCare 23 Mai 2019</a:t>
            </a:r>
            <a:endParaRPr lang="ro-RO"/>
          </a:p>
        </p:txBody>
      </p:sp>
      <p:sp>
        <p:nvSpPr>
          <p:cNvPr id="9" name="Slide Number Placeholder 8"/>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211647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D4AD6F73-CF62-4E2D-B578-0BF4B6AB041C}" type="datetime1">
              <a:rPr lang="ro-RO" smtClean="0"/>
              <a:t>22.05.2019</a:t>
            </a:fld>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Slide Number Placeholder 4"/>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212475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18603-5F61-41CA-9A4C-5F8042CCDF8F}" type="datetime1">
              <a:rPr lang="ro-RO" smtClean="0"/>
              <a:t>22.05.2019</a:t>
            </a:fld>
            <a:endParaRPr lang="ro-RO"/>
          </a:p>
        </p:txBody>
      </p:sp>
      <p:sp>
        <p:nvSpPr>
          <p:cNvPr id="3" name="Footer Placeholder 2"/>
          <p:cNvSpPr>
            <a:spLocks noGrp="1"/>
          </p:cNvSpPr>
          <p:nvPr>
            <p:ph type="ftr" sz="quarter" idx="11"/>
          </p:nvPr>
        </p:nvSpPr>
        <p:spPr/>
        <p:txBody>
          <a:bodyPr/>
          <a:lstStyle/>
          <a:p>
            <a:r>
              <a:rPr lang="ro-RO" smtClean="0"/>
              <a:t>HepCare 23 Mai 2019</a:t>
            </a:r>
            <a:endParaRPr lang="ro-RO"/>
          </a:p>
        </p:txBody>
      </p:sp>
      <p:sp>
        <p:nvSpPr>
          <p:cNvPr id="4" name="Slide Number Placeholder 3"/>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384245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28A2A-D32F-41BE-948F-64ED30DFCF39}" type="datetime1">
              <a:rPr lang="ro-RO" smtClean="0"/>
              <a:t>22.05.2019</a:t>
            </a:fld>
            <a:endParaRPr lang="ro-RO"/>
          </a:p>
        </p:txBody>
      </p:sp>
      <p:sp>
        <p:nvSpPr>
          <p:cNvPr id="6" name="Footer Placeholder 5"/>
          <p:cNvSpPr>
            <a:spLocks noGrp="1"/>
          </p:cNvSpPr>
          <p:nvPr>
            <p:ph type="ftr" sz="quarter" idx="11"/>
          </p:nvPr>
        </p:nvSpPr>
        <p:spPr/>
        <p:txBody>
          <a:bodyPr/>
          <a:lstStyle/>
          <a:p>
            <a:r>
              <a:rPr lang="ro-RO" smtClean="0"/>
              <a:t>HepCare 23 Mai 2019</a:t>
            </a:r>
            <a:endParaRPr lang="ro-RO"/>
          </a:p>
        </p:txBody>
      </p:sp>
      <p:sp>
        <p:nvSpPr>
          <p:cNvPr id="7" name="Slide Number Placeholder 6"/>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310121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FF62D-AAB0-41B3-9086-698CDA3BCB15}" type="datetime1">
              <a:rPr lang="ro-RO" smtClean="0"/>
              <a:t>22.05.2019</a:t>
            </a:fld>
            <a:endParaRPr lang="ro-RO"/>
          </a:p>
        </p:txBody>
      </p:sp>
      <p:sp>
        <p:nvSpPr>
          <p:cNvPr id="6" name="Footer Placeholder 5"/>
          <p:cNvSpPr>
            <a:spLocks noGrp="1"/>
          </p:cNvSpPr>
          <p:nvPr>
            <p:ph type="ftr" sz="quarter" idx="11"/>
          </p:nvPr>
        </p:nvSpPr>
        <p:spPr/>
        <p:txBody>
          <a:bodyPr/>
          <a:lstStyle/>
          <a:p>
            <a:r>
              <a:rPr lang="ro-RO" smtClean="0"/>
              <a:t>HepCare 23 Mai 2019</a:t>
            </a:r>
            <a:endParaRPr lang="ro-RO"/>
          </a:p>
        </p:txBody>
      </p:sp>
      <p:sp>
        <p:nvSpPr>
          <p:cNvPr id="7" name="Slide Number Placeholder 6"/>
          <p:cNvSpPr>
            <a:spLocks noGrp="1"/>
          </p:cNvSpPr>
          <p:nvPr>
            <p:ph type="sldNum" sz="quarter" idx="12"/>
          </p:nvPr>
        </p:nvSpPr>
        <p:spPr/>
        <p:txBody>
          <a:bodyPr/>
          <a:lstStyle/>
          <a:p>
            <a:fld id="{61151982-0736-41D8-BBD2-2BCE27A239ED}" type="slidenum">
              <a:rPr lang="ro-RO" smtClean="0"/>
              <a:t>‹#›</a:t>
            </a:fld>
            <a:endParaRPr lang="ro-RO"/>
          </a:p>
        </p:txBody>
      </p:sp>
    </p:spTree>
    <p:extLst>
      <p:ext uri="{BB962C8B-B14F-4D97-AF65-F5344CB8AC3E}">
        <p14:creationId xmlns:p14="http://schemas.microsoft.com/office/powerpoint/2010/main" val="914905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CEC62-FAB4-4421-90B5-780B60E959E9}" type="datetime1">
              <a:rPr lang="ro-RO" smtClean="0"/>
              <a:t>22.05.2019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smtClean="0"/>
              <a:t>HepCare 23 Mai 2019</a:t>
            </a:r>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51982-0736-41D8-BBD2-2BCE27A239ED}" type="slidenum">
              <a:rPr lang="ro-RO" smtClean="0"/>
              <a:t>‹#›</a:t>
            </a:fld>
            <a:endParaRPr lang="ro-RO"/>
          </a:p>
        </p:txBody>
      </p:sp>
    </p:spTree>
    <p:extLst>
      <p:ext uri="{BB962C8B-B14F-4D97-AF65-F5344CB8AC3E}">
        <p14:creationId xmlns:p14="http://schemas.microsoft.com/office/powerpoint/2010/main" val="187900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Strategii</a:t>
            </a:r>
            <a:r>
              <a:rPr lang="en-US" dirty="0" smtClean="0"/>
              <a:t> de </a:t>
            </a:r>
            <a:r>
              <a:rPr lang="en-US" dirty="0" err="1" smtClean="0"/>
              <a:t>eliminare</a:t>
            </a:r>
            <a:r>
              <a:rPr lang="en-US" dirty="0" smtClean="0"/>
              <a:t> a HCV</a:t>
            </a:r>
            <a:endParaRPr lang="ro-RO" dirty="0"/>
          </a:p>
        </p:txBody>
      </p:sp>
      <p:sp>
        <p:nvSpPr>
          <p:cNvPr id="3" name="Subtitle 2"/>
          <p:cNvSpPr>
            <a:spLocks noGrp="1"/>
          </p:cNvSpPr>
          <p:nvPr>
            <p:ph type="subTitle" idx="1"/>
          </p:nvPr>
        </p:nvSpPr>
        <p:spPr>
          <a:xfrm>
            <a:off x="971600" y="3886200"/>
            <a:ext cx="7416824" cy="1752600"/>
          </a:xfrm>
        </p:spPr>
        <p:txBody>
          <a:bodyPr>
            <a:normAutofit/>
          </a:bodyPr>
          <a:lstStyle/>
          <a:p>
            <a:r>
              <a:rPr lang="en-US" sz="2000" dirty="0" smtClean="0"/>
              <a:t>Asist. Univ. Dr. Gherlan George Sebastian</a:t>
            </a:r>
          </a:p>
          <a:p>
            <a:r>
              <a:rPr lang="en-US" sz="2000" dirty="0" err="1" smtClean="0"/>
              <a:t>Universitatea</a:t>
            </a:r>
            <a:r>
              <a:rPr lang="en-US" sz="2000" dirty="0" smtClean="0"/>
              <a:t> de </a:t>
            </a:r>
            <a:r>
              <a:rPr lang="en-US" sz="2000" dirty="0" err="1" smtClean="0"/>
              <a:t>Medicina</a:t>
            </a:r>
            <a:r>
              <a:rPr lang="en-US" sz="2000" dirty="0" smtClean="0"/>
              <a:t> </a:t>
            </a:r>
            <a:r>
              <a:rPr lang="en-US" sz="2000" dirty="0" err="1" smtClean="0"/>
              <a:t>si</a:t>
            </a:r>
            <a:r>
              <a:rPr lang="en-US" sz="2000" dirty="0" smtClean="0"/>
              <a:t> </a:t>
            </a:r>
            <a:r>
              <a:rPr lang="en-US" sz="2000" dirty="0" err="1" smtClean="0"/>
              <a:t>Farmacie</a:t>
            </a:r>
            <a:r>
              <a:rPr lang="en-US" sz="2000" dirty="0" smtClean="0"/>
              <a:t> “Carol Davila”, </a:t>
            </a:r>
            <a:r>
              <a:rPr lang="en-US" sz="2000" dirty="0" err="1" smtClean="0"/>
              <a:t>Bucuresti</a:t>
            </a:r>
            <a:endParaRPr lang="ro-RO" sz="2000" dirty="0"/>
          </a:p>
        </p:txBody>
      </p:sp>
    </p:spTree>
    <p:extLst>
      <p:ext uri="{BB962C8B-B14F-4D97-AF65-F5344CB8AC3E}">
        <p14:creationId xmlns:p14="http://schemas.microsoft.com/office/powerpoint/2010/main" val="4050127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2123728" y="2564904"/>
            <a:ext cx="5383205" cy="1323439"/>
          </a:xfrm>
          <a:prstGeom prst="rect">
            <a:avLst/>
          </a:prstGeom>
          <a:noFill/>
        </p:spPr>
        <p:txBody>
          <a:bodyPr wrap="none" rtlCol="0">
            <a:spAutoFit/>
          </a:bodyPr>
          <a:lstStyle/>
          <a:p>
            <a:r>
              <a:rPr lang="ro-RO" sz="8000" b="1" dirty="0" smtClean="0"/>
              <a:t>2014-2016</a:t>
            </a:r>
            <a:r>
              <a:rPr lang="en-US" sz="8000" b="1" dirty="0" smtClean="0"/>
              <a:t>…</a:t>
            </a:r>
            <a:endParaRPr lang="ro-RO" sz="8000" b="1" dirty="0"/>
          </a:p>
        </p:txBody>
      </p:sp>
    </p:spTree>
    <p:extLst>
      <p:ext uri="{BB962C8B-B14F-4D97-AF65-F5344CB8AC3E}">
        <p14:creationId xmlns:p14="http://schemas.microsoft.com/office/powerpoint/2010/main" val="235341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grpSp>
        <p:nvGrpSpPr>
          <p:cNvPr id="3" name="Group 2"/>
          <p:cNvGrpSpPr/>
          <p:nvPr/>
        </p:nvGrpSpPr>
        <p:grpSpPr>
          <a:xfrm>
            <a:off x="539552" y="1195388"/>
            <a:ext cx="8009865" cy="4467225"/>
            <a:chOff x="539552" y="1195388"/>
            <a:chExt cx="8009865" cy="4467225"/>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5388"/>
              <a:ext cx="757237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421351" y="1340768"/>
              <a:ext cx="1128066" cy="369332"/>
            </a:xfrm>
            <a:prstGeom prst="rect">
              <a:avLst/>
            </a:prstGeom>
            <a:noFill/>
          </p:spPr>
          <p:txBody>
            <a:bodyPr wrap="none" rtlCol="0">
              <a:spAutoFit/>
            </a:bodyPr>
            <a:lstStyle/>
            <a:p>
              <a:r>
                <a:rPr lang="en-US" b="1" dirty="0" smtClean="0">
                  <a:solidFill>
                    <a:srgbClr val="FF0000"/>
                  </a:solidFill>
                </a:rPr>
                <a:t>&gt;95</a:t>
              </a:r>
              <a:r>
                <a:rPr lang="ro-RO" b="1" dirty="0" smtClean="0">
                  <a:solidFill>
                    <a:srgbClr val="FF0000"/>
                  </a:solidFill>
                </a:rPr>
                <a:t>% SVR</a:t>
              </a:r>
              <a:endParaRPr lang="ro-RO" b="1" dirty="0">
                <a:solidFill>
                  <a:srgbClr val="FF0000"/>
                </a:solidFill>
              </a:endParaRPr>
            </a:p>
          </p:txBody>
        </p:sp>
      </p:grpSp>
    </p:spTree>
    <p:extLst>
      <p:ext uri="{BB962C8B-B14F-4D97-AF65-F5344CB8AC3E}">
        <p14:creationId xmlns:p14="http://schemas.microsoft.com/office/powerpoint/2010/main" val="34143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Background</a:t>
            </a:r>
            <a:endParaRPr lang="ro-RO" dirty="0"/>
          </a:p>
        </p:txBody>
      </p:sp>
      <p:sp>
        <p:nvSpPr>
          <p:cNvPr id="4" name="Footer Placeholder 3"/>
          <p:cNvSpPr>
            <a:spLocks noGrp="1"/>
          </p:cNvSpPr>
          <p:nvPr>
            <p:ph type="ftr" sz="quarter" idx="11"/>
          </p:nvPr>
        </p:nvSpPr>
        <p:spPr/>
        <p:txBody>
          <a:bodyPr/>
          <a:lstStyle/>
          <a:p>
            <a:r>
              <a:rPr lang="ro-RO" dirty="0" smtClean="0"/>
              <a:t>HepCare 23 Mai 2019</a:t>
            </a:r>
            <a:endParaRPr lang="ro-RO" dirty="0"/>
          </a:p>
        </p:txBody>
      </p:sp>
      <p:grpSp>
        <p:nvGrpSpPr>
          <p:cNvPr id="11" name="Group 10"/>
          <p:cNvGrpSpPr/>
          <p:nvPr/>
        </p:nvGrpSpPr>
        <p:grpSpPr>
          <a:xfrm>
            <a:off x="1258889" y="1124744"/>
            <a:ext cx="7696250" cy="4818856"/>
            <a:chOff x="1258889" y="1124744"/>
            <a:chExt cx="7696250" cy="4818856"/>
          </a:xfrm>
        </p:grpSpPr>
        <p:grpSp>
          <p:nvGrpSpPr>
            <p:cNvPr id="8" name="Group 7"/>
            <p:cNvGrpSpPr/>
            <p:nvPr/>
          </p:nvGrpSpPr>
          <p:grpSpPr>
            <a:xfrm>
              <a:off x="1258889" y="1124744"/>
              <a:ext cx="7696250" cy="4818856"/>
              <a:chOff x="1258889" y="1124744"/>
              <a:chExt cx="7696250" cy="4818856"/>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9" y="1124744"/>
                <a:ext cx="6350439" cy="481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7422" y="5445224"/>
                <a:ext cx="3305868" cy="369332"/>
              </a:xfrm>
              <a:prstGeom prst="rect">
                <a:avLst/>
              </a:prstGeom>
              <a:solidFill>
                <a:schemeClr val="bg1"/>
              </a:solidFill>
            </p:spPr>
            <p:txBody>
              <a:bodyPr wrap="square" rtlCol="0">
                <a:spAutoFit/>
              </a:bodyPr>
              <a:lstStyle/>
              <a:p>
                <a:pPr algn="r"/>
                <a:r>
                  <a:rPr lang="en-US" dirty="0" err="1" smtClean="0"/>
                  <a:t>Adaptare</a:t>
                </a:r>
                <a:r>
                  <a:rPr lang="en-US" dirty="0" smtClean="0"/>
                  <a:t> </a:t>
                </a:r>
                <a:r>
                  <a:rPr lang="en-US" dirty="0" err="1" smtClean="0"/>
                  <a:t>dupa</a:t>
                </a:r>
                <a:r>
                  <a:rPr lang="en-US" dirty="0" smtClean="0"/>
                  <a:t>…</a:t>
                </a:r>
                <a:endParaRPr lang="ro-RO"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685" y="1714500"/>
                <a:ext cx="1011366" cy="322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74024" y="1537557"/>
                <a:ext cx="1081115" cy="353885"/>
              </a:xfrm>
              <a:prstGeom prst="rect">
                <a:avLst/>
              </a:prstGeom>
              <a:noFill/>
            </p:spPr>
            <p:txBody>
              <a:bodyPr wrap="none" rtlCol="0">
                <a:spAutoFit/>
              </a:bodyPr>
              <a:lstStyle/>
              <a:p>
                <a:r>
                  <a:rPr lang="en-US" b="1" dirty="0" smtClean="0">
                    <a:solidFill>
                      <a:srgbClr val="FF0000"/>
                    </a:solidFill>
                  </a:rPr>
                  <a:t>&gt;95</a:t>
                </a:r>
                <a:r>
                  <a:rPr lang="ro-RO" b="1" dirty="0" smtClean="0">
                    <a:solidFill>
                      <a:srgbClr val="FF0000"/>
                    </a:solidFill>
                  </a:rPr>
                  <a:t>% SVR</a:t>
                </a:r>
                <a:endParaRPr lang="ro-RO" b="1" dirty="0">
                  <a:solidFill>
                    <a:srgbClr val="FF0000"/>
                  </a:solidFill>
                </a:endParaRPr>
              </a:p>
            </p:txBody>
          </p:sp>
        </p:grpSp>
        <p:sp>
          <p:nvSpPr>
            <p:cNvPr id="9" name="TextBox 8"/>
            <p:cNvSpPr txBox="1"/>
            <p:nvPr/>
          </p:nvSpPr>
          <p:spPr>
            <a:xfrm>
              <a:off x="7547652" y="5155324"/>
              <a:ext cx="473206" cy="261610"/>
            </a:xfrm>
            <a:prstGeom prst="rect">
              <a:avLst/>
            </a:prstGeom>
            <a:noFill/>
          </p:spPr>
          <p:txBody>
            <a:bodyPr wrap="none" rtlCol="0">
              <a:spAutoFit/>
            </a:bodyPr>
            <a:lstStyle/>
            <a:p>
              <a:r>
                <a:rPr lang="en-US" sz="1100" b="1" dirty="0" smtClean="0"/>
                <a:t>2016</a:t>
              </a:r>
              <a:endParaRPr lang="ro-RO" sz="1100" b="1" dirty="0"/>
            </a:p>
          </p:txBody>
        </p:sp>
      </p:grpSp>
    </p:spTree>
    <p:extLst>
      <p:ext uri="{BB962C8B-B14F-4D97-AF65-F5344CB8AC3E}">
        <p14:creationId xmlns:p14="http://schemas.microsoft.com/office/powerpoint/2010/main" val="21297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2843808" y="2564904"/>
            <a:ext cx="2991525" cy="1323439"/>
          </a:xfrm>
          <a:prstGeom prst="rect">
            <a:avLst/>
          </a:prstGeom>
          <a:noFill/>
        </p:spPr>
        <p:txBody>
          <a:bodyPr wrap="none" rtlCol="0">
            <a:spAutoFit/>
          </a:bodyPr>
          <a:lstStyle/>
          <a:p>
            <a:r>
              <a:rPr lang="ro-RO" sz="8000" b="1" dirty="0" smtClean="0"/>
              <a:t>201</a:t>
            </a:r>
            <a:r>
              <a:rPr lang="en-US" sz="8000" b="1" dirty="0" smtClean="0"/>
              <a:t>5…</a:t>
            </a:r>
            <a:endParaRPr lang="ro-RO" sz="8000" b="1" dirty="0"/>
          </a:p>
        </p:txBody>
      </p:sp>
    </p:spTree>
    <p:extLst>
      <p:ext uri="{BB962C8B-B14F-4D97-AF65-F5344CB8AC3E}">
        <p14:creationId xmlns:p14="http://schemas.microsoft.com/office/powerpoint/2010/main" val="366493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6146" name="Picture 2" descr="Imagini pentru un 2030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6496050" cy="32480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563888" y="1052736"/>
            <a:ext cx="1728192"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TextBox 2"/>
          <p:cNvSpPr txBox="1"/>
          <p:nvPr/>
        </p:nvSpPr>
        <p:spPr>
          <a:xfrm>
            <a:off x="395536" y="5222371"/>
            <a:ext cx="8352928" cy="646331"/>
          </a:xfrm>
          <a:prstGeom prst="rect">
            <a:avLst/>
          </a:prstGeom>
          <a:noFill/>
        </p:spPr>
        <p:txBody>
          <a:bodyPr wrap="square" rtlCol="0">
            <a:spAutoFit/>
          </a:bodyPr>
          <a:lstStyle/>
          <a:p>
            <a:r>
              <a:rPr lang="en-US" dirty="0" err="1" smtClean="0"/>
              <a:t>Obiectivul</a:t>
            </a:r>
            <a:r>
              <a:rPr lang="en-US" dirty="0" smtClean="0"/>
              <a:t> 3.3 – </a:t>
            </a:r>
            <a:r>
              <a:rPr lang="en-US" dirty="0" err="1" smtClean="0"/>
              <a:t>Oprirea</a:t>
            </a:r>
            <a:r>
              <a:rPr lang="en-US" dirty="0" smtClean="0"/>
              <a:t> </a:t>
            </a:r>
            <a:r>
              <a:rPr lang="en-US" dirty="0" err="1" smtClean="0"/>
              <a:t>epidemiei</a:t>
            </a:r>
            <a:r>
              <a:rPr lang="en-US" dirty="0" smtClean="0"/>
              <a:t> HIV, </a:t>
            </a:r>
            <a:r>
              <a:rPr lang="en-US" dirty="0" err="1" smtClean="0"/>
              <a:t>tuberculozei</a:t>
            </a:r>
            <a:r>
              <a:rPr lang="en-US" dirty="0" smtClean="0"/>
              <a:t> </a:t>
            </a:r>
            <a:r>
              <a:rPr lang="ro-RO" dirty="0" smtClean="0"/>
              <a:t>și malariei și combaterea hepatitelor, a maladiilor transmise prin apa și a altor boli transmisibile</a:t>
            </a:r>
            <a:endParaRPr lang="ro-RO" dirty="0"/>
          </a:p>
        </p:txBody>
      </p:sp>
    </p:spTree>
    <p:extLst>
      <p:ext uri="{BB962C8B-B14F-4D97-AF65-F5344CB8AC3E}">
        <p14:creationId xmlns:p14="http://schemas.microsoft.com/office/powerpoint/2010/main" val="23903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2843808" y="2564904"/>
            <a:ext cx="2991525" cy="1323439"/>
          </a:xfrm>
          <a:prstGeom prst="rect">
            <a:avLst/>
          </a:prstGeom>
          <a:noFill/>
        </p:spPr>
        <p:txBody>
          <a:bodyPr wrap="none" rtlCol="0">
            <a:spAutoFit/>
          </a:bodyPr>
          <a:lstStyle/>
          <a:p>
            <a:r>
              <a:rPr lang="ro-RO" sz="8000" b="1" dirty="0" smtClean="0"/>
              <a:t>201</a:t>
            </a:r>
            <a:r>
              <a:rPr lang="ro-RO" sz="8000" b="1" dirty="0"/>
              <a:t>6</a:t>
            </a:r>
            <a:r>
              <a:rPr lang="en-US" sz="8000" b="1" dirty="0" smtClean="0"/>
              <a:t>…</a:t>
            </a:r>
            <a:endParaRPr lang="ro-RO" sz="8000" b="1" dirty="0"/>
          </a:p>
        </p:txBody>
      </p:sp>
    </p:spTree>
    <p:extLst>
      <p:ext uri="{BB962C8B-B14F-4D97-AF65-F5344CB8AC3E}">
        <p14:creationId xmlns:p14="http://schemas.microsoft.com/office/powerpoint/2010/main" val="2426681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7170" name="Picture 2" descr="presentation image of children holding signs of each of the 17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77914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2656"/>
            <a:ext cx="4267200"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4872406"/>
            <a:ext cx="3840539" cy="369332"/>
          </a:xfrm>
          <a:prstGeom prst="rect">
            <a:avLst/>
          </a:prstGeom>
          <a:noFill/>
        </p:spPr>
        <p:txBody>
          <a:bodyPr wrap="none" rtlCol="0">
            <a:spAutoFit/>
          </a:bodyPr>
          <a:lstStyle/>
          <a:p>
            <a:r>
              <a:rPr lang="ro-RO" b="1" dirty="0" smtClean="0"/>
              <a:t>WHO propune in 2016 eliminarea HCV</a:t>
            </a:r>
            <a:endParaRPr lang="ro-RO" b="1" dirty="0"/>
          </a:p>
        </p:txBody>
      </p:sp>
    </p:spTree>
    <p:extLst>
      <p:ext uri="{BB962C8B-B14F-4D97-AF65-F5344CB8AC3E}">
        <p14:creationId xmlns:p14="http://schemas.microsoft.com/office/powerpoint/2010/main" val="13184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arn(inVertical)">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WHO - 2016</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704856" cy="487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907704" y="4509120"/>
            <a:ext cx="6552728" cy="18722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671569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WHO – 2016 ținta pentru 2030</a:t>
            </a:r>
            <a:endParaRPr lang="ro-RO" dirty="0"/>
          </a:p>
        </p:txBody>
      </p:sp>
      <p:sp>
        <p:nvSpPr>
          <p:cNvPr id="3" name="Content Placeholder 2"/>
          <p:cNvSpPr>
            <a:spLocks noGrp="1"/>
          </p:cNvSpPr>
          <p:nvPr>
            <p:ph idx="1"/>
          </p:nvPr>
        </p:nvSpPr>
        <p:spPr>
          <a:xfrm>
            <a:off x="467544" y="2420888"/>
            <a:ext cx="8229600" cy="2548880"/>
          </a:xfrm>
        </p:spPr>
        <p:txBody>
          <a:bodyPr/>
          <a:lstStyle/>
          <a:p>
            <a:r>
              <a:rPr lang="ro-RO" dirty="0" smtClean="0"/>
              <a:t>Diagnostic: </a:t>
            </a:r>
            <a:r>
              <a:rPr lang="ro-RO" b="1" dirty="0" smtClean="0">
                <a:solidFill>
                  <a:srgbClr val="FF0000"/>
                </a:solidFill>
              </a:rPr>
              <a:t>90%</a:t>
            </a:r>
          </a:p>
          <a:p>
            <a:r>
              <a:rPr lang="ro-RO" dirty="0" smtClean="0"/>
              <a:t>Tratament: </a:t>
            </a:r>
            <a:r>
              <a:rPr lang="ro-RO" b="1" dirty="0" smtClean="0">
                <a:solidFill>
                  <a:srgbClr val="FF0000"/>
                </a:solidFill>
              </a:rPr>
              <a:t>80% </a:t>
            </a:r>
            <a:r>
              <a:rPr lang="ro-RO" dirty="0" smtClean="0"/>
              <a:t>dintre cei diagnosticati</a:t>
            </a:r>
          </a:p>
          <a:p>
            <a:r>
              <a:rPr lang="ro-RO" dirty="0" smtClean="0"/>
              <a:t>Reducere incidență: </a:t>
            </a:r>
            <a:r>
              <a:rPr lang="ro-RO" b="1" dirty="0" smtClean="0">
                <a:solidFill>
                  <a:srgbClr val="FF0000"/>
                </a:solidFill>
              </a:rPr>
              <a:t>90%</a:t>
            </a:r>
          </a:p>
          <a:p>
            <a:r>
              <a:rPr lang="ro-RO" dirty="0" smtClean="0"/>
              <a:t>Reducere mortalitate: </a:t>
            </a:r>
            <a:r>
              <a:rPr lang="ro-RO" b="1" dirty="0" smtClean="0">
                <a:solidFill>
                  <a:srgbClr val="FF0000"/>
                </a:solidFill>
              </a:rPr>
              <a:t>65%</a:t>
            </a:r>
          </a:p>
          <a:p>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133430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1950"/>
            <a:ext cx="8468255" cy="601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76808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14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32856"/>
            <a:ext cx="8229600" cy="1143000"/>
          </a:xfrm>
        </p:spPr>
        <p:txBody>
          <a:bodyPr>
            <a:normAutofit/>
          </a:bodyPr>
          <a:lstStyle/>
          <a:p>
            <a:pPr algn="l"/>
            <a:r>
              <a:rPr lang="ro-RO" sz="3200" dirty="0" smtClean="0"/>
              <a:t>Conflicte de interese</a:t>
            </a:r>
            <a:endParaRPr lang="ro-RO" sz="3200" dirty="0"/>
          </a:p>
        </p:txBody>
      </p:sp>
      <p:sp>
        <p:nvSpPr>
          <p:cNvPr id="3" name="Content Placeholder 2"/>
          <p:cNvSpPr>
            <a:spLocks noGrp="1"/>
          </p:cNvSpPr>
          <p:nvPr>
            <p:ph idx="1"/>
          </p:nvPr>
        </p:nvSpPr>
        <p:spPr>
          <a:xfrm>
            <a:off x="457200" y="3429000"/>
            <a:ext cx="8229600" cy="2697163"/>
          </a:xfrm>
        </p:spPr>
        <p:txBody>
          <a:bodyPr>
            <a:normAutofit/>
          </a:bodyPr>
          <a:lstStyle/>
          <a:p>
            <a:r>
              <a:rPr lang="ro-RO" sz="2000" dirty="0" smtClean="0"/>
              <a:t>Grants: Roche, Abbvie, Gilead</a:t>
            </a:r>
          </a:p>
          <a:p>
            <a:r>
              <a:rPr lang="ro-RO" sz="2000" dirty="0" smtClean="0"/>
              <a:t>Speaker fee, Internal teaching: Abbvie</a:t>
            </a:r>
            <a:endParaRPr lang="ro-RO" sz="2000"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2012092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19406" y="1628800"/>
            <a:ext cx="9144001" cy="3785652"/>
          </a:xfrm>
          <a:prstGeom prst="rect">
            <a:avLst/>
          </a:prstGeom>
          <a:noFill/>
        </p:spPr>
        <p:txBody>
          <a:bodyPr wrap="square" rtlCol="0">
            <a:spAutoFit/>
          </a:bodyPr>
          <a:lstStyle/>
          <a:p>
            <a:pPr algn="ctr"/>
            <a:r>
              <a:rPr lang="ro-RO" sz="8000" b="1" dirty="0" smtClean="0">
                <a:solidFill>
                  <a:srgbClr val="FF0000"/>
                </a:solidFill>
              </a:rPr>
              <a:t>Eradicare</a:t>
            </a:r>
          </a:p>
          <a:p>
            <a:pPr algn="ctr"/>
            <a:r>
              <a:rPr lang="ro-RO" sz="8000" b="1" dirty="0" smtClean="0"/>
              <a:t> versus </a:t>
            </a:r>
          </a:p>
          <a:p>
            <a:pPr algn="ctr"/>
            <a:r>
              <a:rPr lang="ro-RO" sz="8000" b="1" dirty="0">
                <a:solidFill>
                  <a:srgbClr val="FF0000"/>
                </a:solidFill>
              </a:rPr>
              <a:t>E</a:t>
            </a:r>
            <a:r>
              <a:rPr lang="ro-RO" sz="8000" b="1" dirty="0" smtClean="0">
                <a:solidFill>
                  <a:srgbClr val="FF0000"/>
                </a:solidFill>
              </a:rPr>
              <a:t>liminare</a:t>
            </a:r>
            <a:endParaRPr lang="ro-RO" sz="8000" b="1" dirty="0">
              <a:solidFill>
                <a:srgbClr val="FF0000"/>
              </a:solidFill>
            </a:endParaRPr>
          </a:p>
        </p:txBody>
      </p:sp>
    </p:spTree>
    <p:extLst>
      <p:ext uri="{BB962C8B-B14F-4D97-AF65-F5344CB8AC3E}">
        <p14:creationId xmlns:p14="http://schemas.microsoft.com/office/powerpoint/2010/main" val="3037368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Eradicare/Eliminare</a:t>
            </a:r>
            <a:endParaRPr lang="ro-RO" dirty="0"/>
          </a:p>
        </p:txBody>
      </p:sp>
      <p:sp>
        <p:nvSpPr>
          <p:cNvPr id="3" name="Content Placeholder 2"/>
          <p:cNvSpPr>
            <a:spLocks noGrp="1"/>
          </p:cNvSpPr>
          <p:nvPr>
            <p:ph idx="1"/>
          </p:nvPr>
        </p:nvSpPr>
        <p:spPr/>
        <p:txBody>
          <a:bodyPr>
            <a:normAutofit lnSpcReduction="10000"/>
          </a:bodyPr>
          <a:lstStyle/>
          <a:p>
            <a:pPr algn="just"/>
            <a:r>
              <a:rPr lang="ro-RO" b="1" dirty="0" smtClean="0">
                <a:solidFill>
                  <a:srgbClr val="FF0000"/>
                </a:solidFill>
              </a:rPr>
              <a:t>Eradicare: </a:t>
            </a:r>
            <a:r>
              <a:rPr lang="ro-RO" i="1" dirty="0" smtClean="0"/>
              <a:t>Absența globală </a:t>
            </a:r>
            <a:r>
              <a:rPr lang="ro-RO" dirty="0" smtClean="0"/>
              <a:t>a unei boli ca și consecință a unor eforturi deliberate ce </a:t>
            </a:r>
            <a:r>
              <a:rPr lang="ro-RO" i="1" dirty="0" smtClean="0"/>
              <a:t>nu mai necesită măsuri de control </a:t>
            </a:r>
            <a:r>
              <a:rPr lang="ro-RO" dirty="0" smtClean="0"/>
              <a:t>suplimentare.</a:t>
            </a:r>
          </a:p>
          <a:p>
            <a:pPr algn="just"/>
            <a:r>
              <a:rPr lang="ro-RO" dirty="0" smtClean="0"/>
              <a:t>Singura boala eradicată – Variola</a:t>
            </a:r>
          </a:p>
          <a:p>
            <a:pPr algn="just"/>
            <a:r>
              <a:rPr lang="ro-RO" b="1" dirty="0" smtClean="0">
                <a:solidFill>
                  <a:srgbClr val="FF0000"/>
                </a:solidFill>
              </a:rPr>
              <a:t>Eliminare: </a:t>
            </a:r>
            <a:r>
              <a:rPr lang="ro-RO" i="1" dirty="0" smtClean="0"/>
              <a:t>Absența</a:t>
            </a:r>
            <a:r>
              <a:rPr lang="ro-RO" dirty="0" smtClean="0"/>
              <a:t> unei boli </a:t>
            </a:r>
            <a:r>
              <a:rPr lang="ro-RO" i="1" dirty="0" smtClean="0"/>
              <a:t>într-o zonă geografică</a:t>
            </a:r>
            <a:r>
              <a:rPr lang="ro-RO" dirty="0" smtClean="0"/>
              <a:t> definită, ca și consecință a unor eforturi deliberate, ce </a:t>
            </a:r>
            <a:r>
              <a:rPr lang="ro-RO" i="1" dirty="0" smtClean="0"/>
              <a:t>necesită măsuri de control</a:t>
            </a:r>
            <a:r>
              <a:rPr lang="ro-RO" dirty="0" smtClean="0"/>
              <a:t> pentru prevenirea reapariției acelei boli.</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683568" y="5965248"/>
            <a:ext cx="7992888" cy="246221"/>
          </a:xfrm>
          <a:prstGeom prst="rect">
            <a:avLst/>
          </a:prstGeom>
          <a:noFill/>
        </p:spPr>
        <p:txBody>
          <a:bodyPr wrap="square" rtlCol="0">
            <a:spAutoFit/>
          </a:bodyPr>
          <a:lstStyle/>
          <a:p>
            <a:r>
              <a:rPr lang="ro-RO" sz="1000" dirty="0" smtClean="0"/>
              <a:t>Lombardi A, Mondelli MU. Hepatitis C: Is eradication possible?. Liver Int. 2019 Mar;39(3):416-426. </a:t>
            </a:r>
            <a:endParaRPr lang="ro-RO" sz="1000" dirty="0"/>
          </a:p>
        </p:txBody>
      </p:sp>
    </p:spTree>
    <p:extLst>
      <p:ext uri="{BB962C8B-B14F-4D97-AF65-F5344CB8AC3E}">
        <p14:creationId xmlns:p14="http://schemas.microsoft.com/office/powerpoint/2010/main" val="3574419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Eradicare/Eliminare</a:t>
            </a:r>
            <a:endParaRPr lang="ro-RO" dirty="0"/>
          </a:p>
        </p:txBody>
      </p:sp>
      <p:sp>
        <p:nvSpPr>
          <p:cNvPr id="3" name="Content Placeholder 2"/>
          <p:cNvSpPr>
            <a:spLocks noGrp="1"/>
          </p:cNvSpPr>
          <p:nvPr>
            <p:ph idx="1"/>
          </p:nvPr>
        </p:nvSpPr>
        <p:spPr/>
        <p:txBody>
          <a:bodyPr>
            <a:normAutofit/>
          </a:bodyPr>
          <a:lstStyle/>
          <a:p>
            <a:pPr marL="0" indent="0" algn="just">
              <a:buNone/>
            </a:pPr>
            <a:r>
              <a:rPr lang="ro-RO" dirty="0" smtClean="0"/>
              <a:t>Pentru ca o boală să fie </a:t>
            </a:r>
            <a:r>
              <a:rPr lang="ro-RO" b="1" dirty="0" smtClean="0">
                <a:solidFill>
                  <a:srgbClr val="FF0000"/>
                </a:solidFill>
              </a:rPr>
              <a:t>eradicabilă</a:t>
            </a:r>
            <a:r>
              <a:rPr lang="ro-RO" dirty="0" smtClean="0"/>
              <a:t> trebuie:</a:t>
            </a:r>
          </a:p>
          <a:p>
            <a:pPr algn="just"/>
            <a:r>
              <a:rPr lang="ro-RO" dirty="0" smtClean="0"/>
              <a:t>Să fie usor de diagnosticat</a:t>
            </a:r>
          </a:p>
          <a:p>
            <a:pPr algn="just"/>
            <a:r>
              <a:rPr lang="ro-RO" dirty="0" smtClean="0"/>
              <a:t>Să nu aibă rezervor animal</a:t>
            </a:r>
          </a:p>
          <a:p>
            <a:pPr algn="just"/>
            <a:r>
              <a:rPr lang="ro-RO" dirty="0" smtClean="0"/>
              <a:t>Să fie vindecabilă cu tratament sau prevenibilă prin vaccinare</a:t>
            </a:r>
          </a:p>
          <a:p>
            <a:pPr algn="just"/>
            <a:r>
              <a:rPr lang="ro-RO" dirty="0" smtClean="0"/>
              <a:t>Să fi fost </a:t>
            </a:r>
            <a:r>
              <a:rPr lang="ro-RO" i="1" dirty="0" smtClean="0">
                <a:solidFill>
                  <a:srgbClr val="FF0000"/>
                </a:solidFill>
              </a:rPr>
              <a:t>eliminată</a:t>
            </a:r>
            <a:r>
              <a:rPr lang="ro-RO" dirty="0" smtClean="0"/>
              <a:t> dintr-o zonă în trecut</a:t>
            </a:r>
          </a:p>
          <a:p>
            <a:pPr algn="just"/>
            <a:r>
              <a:rPr lang="ro-RO" dirty="0" smtClean="0"/>
              <a:t>Eradicarea să fie fezabilă politic și economic</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683568" y="5965248"/>
            <a:ext cx="7992888" cy="246221"/>
          </a:xfrm>
          <a:prstGeom prst="rect">
            <a:avLst/>
          </a:prstGeom>
          <a:noFill/>
        </p:spPr>
        <p:txBody>
          <a:bodyPr wrap="square" rtlCol="0">
            <a:spAutoFit/>
          </a:bodyPr>
          <a:lstStyle/>
          <a:p>
            <a:r>
              <a:rPr lang="ro-RO" sz="1000" dirty="0" smtClean="0"/>
              <a:t>Lombardi A, Mondelli MU. Hepatitis C: Is eradication possible?. Liver Int. 2019 Mar;39(3):416-426. </a:t>
            </a:r>
            <a:endParaRPr lang="ro-RO" sz="1000" dirty="0"/>
          </a:p>
        </p:txBody>
      </p:sp>
    </p:spTree>
    <p:extLst>
      <p:ext uri="{BB962C8B-B14F-4D97-AF65-F5344CB8AC3E}">
        <p14:creationId xmlns:p14="http://schemas.microsoft.com/office/powerpoint/2010/main" val="230075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Eradicare/Eliminare</a:t>
            </a:r>
            <a:endParaRPr lang="ro-RO" dirty="0"/>
          </a:p>
        </p:txBody>
      </p:sp>
      <p:sp>
        <p:nvSpPr>
          <p:cNvPr id="3" name="Content Placeholder 2"/>
          <p:cNvSpPr>
            <a:spLocks noGrp="1"/>
          </p:cNvSpPr>
          <p:nvPr>
            <p:ph idx="1"/>
          </p:nvPr>
        </p:nvSpPr>
        <p:spPr/>
        <p:txBody>
          <a:bodyPr>
            <a:normAutofit/>
          </a:bodyPr>
          <a:lstStyle/>
          <a:p>
            <a:pPr algn="just"/>
            <a:r>
              <a:rPr lang="ro-RO" dirty="0" smtClean="0"/>
              <a:t>În afară de variolă, OMS a incercat eradicarea dracunculozei și poliomielitei. În 2017 au fost raportate 24 cazuri de dracunculoză și 21 cazuri de poliomielită.</a:t>
            </a:r>
          </a:p>
          <a:p>
            <a:pPr algn="just"/>
            <a:r>
              <a:rPr lang="ro-RO" dirty="0" smtClean="0"/>
              <a:t>Hepatita cu VHC îndeplinește criteriile pentru a fi o boală eradicabilă</a:t>
            </a:r>
          </a:p>
          <a:p>
            <a:pPr algn="just"/>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683568" y="5965248"/>
            <a:ext cx="7992888" cy="246221"/>
          </a:xfrm>
          <a:prstGeom prst="rect">
            <a:avLst/>
          </a:prstGeom>
          <a:noFill/>
        </p:spPr>
        <p:txBody>
          <a:bodyPr wrap="square" rtlCol="0">
            <a:spAutoFit/>
          </a:bodyPr>
          <a:lstStyle/>
          <a:p>
            <a:r>
              <a:rPr lang="ro-RO" sz="1000" dirty="0" smtClean="0"/>
              <a:t>Lombardi A, Mondelli MU. Hepatitis C: Is eradication possible?. Liver Int. 2019 Mar;39(3):416-426. </a:t>
            </a:r>
            <a:endParaRPr lang="ro-RO" sz="1000" dirty="0"/>
          </a:p>
        </p:txBody>
      </p:sp>
    </p:spTree>
    <p:extLst>
      <p:ext uri="{BB962C8B-B14F-4D97-AF65-F5344CB8AC3E}">
        <p14:creationId xmlns:p14="http://schemas.microsoft.com/office/powerpoint/2010/main" val="2300751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19406" y="1628800"/>
            <a:ext cx="9144001" cy="2554545"/>
          </a:xfrm>
          <a:prstGeom prst="rect">
            <a:avLst/>
          </a:prstGeom>
          <a:noFill/>
        </p:spPr>
        <p:txBody>
          <a:bodyPr wrap="square" rtlCol="0">
            <a:spAutoFit/>
          </a:bodyPr>
          <a:lstStyle/>
          <a:p>
            <a:pPr algn="ctr"/>
            <a:r>
              <a:rPr lang="ro-RO" sz="8000" b="1" dirty="0" smtClean="0">
                <a:solidFill>
                  <a:srgbClr val="FF0000"/>
                </a:solidFill>
              </a:rPr>
              <a:t>Strategii de eliminare a VHC</a:t>
            </a:r>
            <a:endParaRPr lang="ro-RO" sz="8000" b="1" dirty="0">
              <a:solidFill>
                <a:srgbClr val="FF0000"/>
              </a:solidFill>
            </a:endParaRPr>
          </a:p>
        </p:txBody>
      </p:sp>
    </p:spTree>
    <p:extLst>
      <p:ext uri="{BB962C8B-B14F-4D97-AF65-F5344CB8AC3E}">
        <p14:creationId xmlns:p14="http://schemas.microsoft.com/office/powerpoint/2010/main" val="2226840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Strategii de eliminare</a:t>
            </a:r>
            <a:endParaRPr lang="ro-RO" dirty="0"/>
          </a:p>
        </p:txBody>
      </p:sp>
      <p:sp>
        <p:nvSpPr>
          <p:cNvPr id="3" name="Content Placeholder 2"/>
          <p:cNvSpPr>
            <a:spLocks noGrp="1"/>
          </p:cNvSpPr>
          <p:nvPr>
            <p:ph idx="1"/>
          </p:nvPr>
        </p:nvSpPr>
        <p:spPr>
          <a:xfrm>
            <a:off x="467544" y="1772816"/>
            <a:ext cx="1810544" cy="1108719"/>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ctr">
              <a:buNone/>
            </a:pPr>
            <a:r>
              <a:rPr lang="ro-RO" dirty="0" smtClean="0"/>
              <a:t>Strategie globală</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6" name="Right Arrow 5"/>
          <p:cNvSpPr/>
          <p:nvPr/>
        </p:nvSpPr>
        <p:spPr>
          <a:xfrm>
            <a:off x="1907704" y="2996952"/>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Content Placeholder 2"/>
          <p:cNvSpPr txBox="1">
            <a:spLocks/>
          </p:cNvSpPr>
          <p:nvPr/>
        </p:nvSpPr>
        <p:spPr>
          <a:xfrm>
            <a:off x="2963821" y="3290054"/>
            <a:ext cx="1810544" cy="1108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ro-RO" dirty="0" smtClean="0"/>
              <a:t>Strategie regională</a:t>
            </a:r>
            <a:endParaRPr lang="ro-RO" dirty="0"/>
          </a:p>
        </p:txBody>
      </p:sp>
      <p:sp>
        <p:nvSpPr>
          <p:cNvPr id="8" name="Right Arrow 7"/>
          <p:cNvSpPr/>
          <p:nvPr/>
        </p:nvSpPr>
        <p:spPr>
          <a:xfrm>
            <a:off x="4572000" y="4398773"/>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Content Placeholder 2"/>
          <p:cNvSpPr txBox="1">
            <a:spLocks/>
          </p:cNvSpPr>
          <p:nvPr/>
        </p:nvSpPr>
        <p:spPr>
          <a:xfrm>
            <a:off x="5580112" y="4825750"/>
            <a:ext cx="1810544" cy="1108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ro-RO" dirty="0" smtClean="0"/>
              <a:t>Strategie națională</a:t>
            </a:r>
            <a:endParaRPr lang="ro-RO" dirty="0"/>
          </a:p>
        </p:txBody>
      </p:sp>
    </p:spTree>
    <p:extLst>
      <p:ext uri="{BB962C8B-B14F-4D97-AF65-F5344CB8AC3E}">
        <p14:creationId xmlns:p14="http://schemas.microsoft.com/office/powerpoint/2010/main" val="30091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Necesitatea unui plan global</a:t>
            </a:r>
            <a:endParaRPr lang="ro-RO" dirty="0"/>
          </a:p>
        </p:txBody>
      </p:sp>
      <p:sp>
        <p:nvSpPr>
          <p:cNvPr id="3" name="Content Placeholder 2"/>
          <p:cNvSpPr>
            <a:spLocks noGrp="1"/>
          </p:cNvSpPr>
          <p:nvPr>
            <p:ph idx="1"/>
          </p:nvPr>
        </p:nvSpPr>
        <p:spPr/>
        <p:txBody>
          <a:bodyPr/>
          <a:lstStyle/>
          <a:p>
            <a:r>
              <a:rPr lang="ro-RO" dirty="0" smtClean="0"/>
              <a:t>Peste 71 milioane persoane infectate</a:t>
            </a:r>
          </a:p>
          <a:p>
            <a:r>
              <a:rPr lang="ro-RO" dirty="0" smtClean="0"/>
              <a:t>Importantă cauză de ciroză și HCC</a:t>
            </a:r>
          </a:p>
          <a:p>
            <a:r>
              <a:rPr lang="ro-RO" dirty="0" smtClean="0"/>
              <a:t>Se estimează că anual mor 399.000 persoane din cauza VHC, majoritatea cu ciroză sau HCC</a:t>
            </a:r>
          </a:p>
          <a:p>
            <a:r>
              <a:rPr lang="ro-RO" dirty="0" smtClean="0"/>
              <a:t>Medicația existentă poate vindeca peste 95% dintre pacienți după prima cură</a:t>
            </a:r>
          </a:p>
          <a:p>
            <a:r>
              <a:rPr lang="ro-RO" dirty="0" smtClean="0"/>
              <a:t>Nu există vaccin anti VHC</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683568" y="5965248"/>
            <a:ext cx="7992888" cy="246221"/>
          </a:xfrm>
          <a:prstGeom prst="rect">
            <a:avLst/>
          </a:prstGeom>
          <a:noFill/>
        </p:spPr>
        <p:txBody>
          <a:bodyPr wrap="square" rtlCol="0">
            <a:spAutoFit/>
          </a:bodyPr>
          <a:lstStyle/>
          <a:p>
            <a:r>
              <a:rPr lang="ro-RO" sz="1000" dirty="0"/>
              <a:t>http://www.who.int/mediacentre/factsheets/fs164/en/</a:t>
            </a:r>
          </a:p>
        </p:txBody>
      </p:sp>
    </p:spTree>
    <p:extLst>
      <p:ext uri="{BB962C8B-B14F-4D97-AF65-F5344CB8AC3E}">
        <p14:creationId xmlns:p14="http://schemas.microsoft.com/office/powerpoint/2010/main" val="70806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608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04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12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0"/>
            <a:ext cx="8541878"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14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332656"/>
            <a:ext cx="8258175"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49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3419872" y="2780928"/>
            <a:ext cx="3084499" cy="1323439"/>
          </a:xfrm>
          <a:prstGeom prst="rect">
            <a:avLst/>
          </a:prstGeom>
          <a:noFill/>
        </p:spPr>
        <p:txBody>
          <a:bodyPr wrap="none" rtlCol="0">
            <a:spAutoFit/>
          </a:bodyPr>
          <a:lstStyle/>
          <a:p>
            <a:r>
              <a:rPr lang="en-US" sz="8000" b="1" dirty="0" smtClean="0"/>
              <a:t>1989…</a:t>
            </a:r>
            <a:endParaRPr lang="ro-RO" sz="8000" b="1" dirty="0"/>
          </a:p>
        </p:txBody>
      </p:sp>
    </p:spTree>
    <p:extLst>
      <p:ext uri="{BB962C8B-B14F-4D97-AF65-F5344CB8AC3E}">
        <p14:creationId xmlns:p14="http://schemas.microsoft.com/office/powerpoint/2010/main" val="2658384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67" y="548680"/>
            <a:ext cx="86489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311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4248472" cy="624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847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88640"/>
            <a:ext cx="88296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441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Strategia WHO</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86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768752" cy="510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790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Directii strategice OMS</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192688" cy="505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00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Direcții strategice OMS</a:t>
            </a:r>
            <a:endParaRPr lang="ro-RO" dirty="0"/>
          </a:p>
        </p:txBody>
      </p:sp>
      <p:sp>
        <p:nvSpPr>
          <p:cNvPr id="3" name="Content Placeholder 2"/>
          <p:cNvSpPr>
            <a:spLocks noGrp="1"/>
          </p:cNvSpPr>
          <p:nvPr>
            <p:ph idx="1"/>
          </p:nvPr>
        </p:nvSpPr>
        <p:spPr>
          <a:xfrm>
            <a:off x="467544" y="1340768"/>
            <a:ext cx="8229600" cy="4525963"/>
          </a:xfrm>
        </p:spPr>
        <p:txBody>
          <a:bodyPr>
            <a:normAutofit fontScale="92500"/>
          </a:bodyPr>
          <a:lstStyle/>
          <a:p>
            <a:pPr algn="just"/>
            <a:r>
              <a:rPr lang="ro-RO" dirty="0" smtClean="0">
                <a:solidFill>
                  <a:srgbClr val="FF0000"/>
                </a:solidFill>
              </a:rPr>
              <a:t>Directia 1:</a:t>
            </a:r>
            <a:r>
              <a:rPr lang="ro-RO" dirty="0" smtClean="0"/>
              <a:t> </a:t>
            </a:r>
            <a:r>
              <a:rPr lang="ro-RO" i="1" dirty="0" smtClean="0"/>
              <a:t>”Care este situația?” </a:t>
            </a:r>
            <a:r>
              <a:rPr lang="ro-RO" dirty="0" smtClean="0"/>
              <a:t>Înțelegerea mai bună a dimensionilor problemei (epidemiologic), ca bază pentru argumentare (advocacy), implicarea politică și stabilirea planurilor naționale</a:t>
            </a:r>
          </a:p>
          <a:p>
            <a:pPr lvl="1" algn="just"/>
            <a:r>
              <a:rPr lang="ro-RO" dirty="0" smtClean="0"/>
              <a:t>Înțelegerea dimensiunii fenomenului</a:t>
            </a:r>
          </a:p>
          <a:p>
            <a:pPr lvl="1" algn="just"/>
            <a:r>
              <a:rPr lang="ro-RO" dirty="0" smtClean="0"/>
              <a:t>Identificarea zonelor fierbinți și a căilor de transmitere</a:t>
            </a:r>
          </a:p>
          <a:p>
            <a:pPr lvl="1" algn="just"/>
            <a:r>
              <a:rPr lang="ro-RO" dirty="0" smtClean="0"/>
              <a:t>Identificarea grupurilor populaționale la risc</a:t>
            </a:r>
          </a:p>
          <a:p>
            <a:pPr lvl="1" algn="just"/>
            <a:r>
              <a:rPr lang="ro-RO" dirty="0" smtClean="0"/>
              <a:t>Implementarea unui sistem informațional funcțional</a:t>
            </a:r>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257828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Direcții strategice OMS</a:t>
            </a:r>
            <a:endParaRPr lang="ro-RO" dirty="0"/>
          </a:p>
        </p:txBody>
      </p:sp>
      <p:sp>
        <p:nvSpPr>
          <p:cNvPr id="3" name="Content Placeholder 2"/>
          <p:cNvSpPr>
            <a:spLocks noGrp="1"/>
          </p:cNvSpPr>
          <p:nvPr>
            <p:ph idx="1"/>
          </p:nvPr>
        </p:nvSpPr>
        <p:spPr/>
        <p:txBody>
          <a:bodyPr>
            <a:normAutofit lnSpcReduction="10000"/>
          </a:bodyPr>
          <a:lstStyle/>
          <a:p>
            <a:pPr algn="just"/>
            <a:r>
              <a:rPr lang="ro-RO" dirty="0" smtClean="0">
                <a:solidFill>
                  <a:srgbClr val="FF0000"/>
                </a:solidFill>
              </a:rPr>
              <a:t>Direcția 2</a:t>
            </a:r>
            <a:r>
              <a:rPr lang="ro-RO" i="1" dirty="0" smtClean="0">
                <a:solidFill>
                  <a:srgbClr val="FF0000"/>
                </a:solidFill>
              </a:rPr>
              <a:t>:</a:t>
            </a:r>
            <a:r>
              <a:rPr lang="ro-RO" i="1" dirty="0" smtClean="0"/>
              <a:t> ”Ce servicii sunt necesare?” </a:t>
            </a:r>
            <a:r>
              <a:rPr lang="ro-RO" dirty="0" smtClean="0"/>
              <a:t>Descrie pachetele de servicii și intervenții de mare impact necesare pentru atingerea obiectivelor propuse </a:t>
            </a:r>
          </a:p>
          <a:p>
            <a:pPr lvl="1" algn="just"/>
            <a:r>
              <a:rPr lang="ro-RO" dirty="0" smtClean="0"/>
              <a:t>Stabilirea serviciilor asigurate</a:t>
            </a:r>
          </a:p>
          <a:p>
            <a:pPr lvl="1" algn="just"/>
            <a:r>
              <a:rPr lang="ro-RO" b="1" u="sng" dirty="0" smtClean="0"/>
              <a:t>Prevenirea transmitrerii</a:t>
            </a:r>
            <a:r>
              <a:rPr lang="ro-RO" dirty="0" smtClean="0"/>
              <a:t> (controlul transfuziilor, programe de </a:t>
            </a:r>
            <a:r>
              <a:rPr lang="ro-RO" i="1" dirty="0" smtClean="0"/>
              <a:t>harm reduction, </a:t>
            </a:r>
            <a:r>
              <a:rPr lang="ro-RO" dirty="0" smtClean="0"/>
              <a:t>promovarea sexului protejat, etc)</a:t>
            </a:r>
          </a:p>
          <a:p>
            <a:pPr lvl="1" algn="just"/>
            <a:r>
              <a:rPr lang="ro-RO" dirty="0" smtClean="0"/>
              <a:t>Îmbunătățirea diagnosticului</a:t>
            </a:r>
          </a:p>
          <a:p>
            <a:pPr lvl="1" algn="just"/>
            <a:r>
              <a:rPr lang="ro-RO" dirty="0" smtClean="0"/>
              <a:t>Accesul la terapia cu DAA – stabilirea priorităților</a:t>
            </a:r>
          </a:p>
          <a:p>
            <a:pPr lvl="1" algn="just"/>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555413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Direcții strategice OMS</a:t>
            </a:r>
            <a:endParaRPr lang="ro-RO" dirty="0"/>
          </a:p>
        </p:txBody>
      </p:sp>
      <p:sp>
        <p:nvSpPr>
          <p:cNvPr id="3" name="Content Placeholder 2"/>
          <p:cNvSpPr>
            <a:spLocks noGrp="1"/>
          </p:cNvSpPr>
          <p:nvPr>
            <p:ph idx="1"/>
          </p:nvPr>
        </p:nvSpPr>
        <p:spPr/>
        <p:txBody>
          <a:bodyPr>
            <a:normAutofit lnSpcReduction="10000"/>
          </a:bodyPr>
          <a:lstStyle/>
          <a:p>
            <a:pPr algn="just"/>
            <a:r>
              <a:rPr lang="ro-RO" dirty="0" smtClean="0">
                <a:solidFill>
                  <a:srgbClr val="FF0000"/>
                </a:solidFill>
              </a:rPr>
              <a:t>Directia 3: </a:t>
            </a:r>
            <a:r>
              <a:rPr lang="ro-RO" i="1" dirty="0" smtClean="0"/>
              <a:t>”Cum pot fi asigurate serviciile?” </a:t>
            </a:r>
            <a:r>
              <a:rPr lang="ro-RO" dirty="0" smtClean="0"/>
              <a:t>Identificarea celor mai bune metode pentru asigurarea serviciilor pentru asigurarea echității și maximizarea impactului</a:t>
            </a:r>
          </a:p>
          <a:p>
            <a:pPr lvl="1" algn="just"/>
            <a:r>
              <a:rPr lang="ro-RO" dirty="0" smtClean="0"/>
              <a:t>Asigurarea echității accesului la servicii</a:t>
            </a:r>
          </a:p>
          <a:p>
            <a:pPr lvl="1" algn="just"/>
            <a:r>
              <a:rPr lang="ro-RO" dirty="0" smtClean="0"/>
              <a:t>Adaptarea serviciilor la grupuri populaționale</a:t>
            </a:r>
          </a:p>
          <a:p>
            <a:pPr lvl="1" algn="just"/>
            <a:r>
              <a:rPr lang="ro-RO" dirty="0" smtClean="0"/>
              <a:t>Integrarea cu alte servicii de sănătate</a:t>
            </a:r>
          </a:p>
          <a:p>
            <a:pPr lvl="1" algn="just"/>
            <a:r>
              <a:rPr lang="ro-RO" dirty="0" smtClean="0"/>
              <a:t>Implicarea comunității și a pacienților</a:t>
            </a:r>
          </a:p>
          <a:p>
            <a:pPr lvl="1" algn="just"/>
            <a:r>
              <a:rPr lang="ro-RO" dirty="0" smtClean="0"/>
              <a:t>Asigurarea unui număr adecvat de prescriptori</a:t>
            </a:r>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211880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e" descr="figure.img"/>
          <p:cNvPicPr>
            <a:picLocks noChangeAspect="1"/>
          </p:cNvPicPr>
          <p:nvPr/>
        </p:nvPicPr>
        <p:blipFill>
          <a:blip r:embed="rId3" cstate="print"/>
          <a:stretch>
            <a:fillRect/>
          </a:stretch>
        </p:blipFill>
        <p:spPr>
          <a:xfrm>
            <a:off x="314467" y="738664"/>
            <a:ext cx="8515066" cy="5441127"/>
          </a:xfrm>
          <a:prstGeom prst="rect">
            <a:avLst/>
          </a:prstGeom>
        </p:spPr>
      </p:pic>
      <p:pic>
        <p:nvPicPr>
          <p:cNvPr id="5" name="F1000Research" descr="F1000Research.png"/>
          <p:cNvPicPr>
            <a:picLocks noChangeAspect="1"/>
          </p:cNvPicPr>
          <p:nvPr/>
        </p:nvPicPr>
        <p:blipFill>
          <a:blip r:embed="rId4" cstate="print"/>
          <a:stretch>
            <a:fillRect/>
          </a:stretch>
        </p:blipFill>
        <p:spPr>
          <a:xfrm>
            <a:off x="7167748" y="6347445"/>
            <a:ext cx="1519051" cy="167654"/>
          </a:xfrm>
          <a:prstGeom prst="rect">
            <a:avLst/>
          </a:prstGeom>
        </p:spPr>
      </p:pic>
      <p:sp>
        <p:nvSpPr>
          <p:cNvPr id="3" name="TextBox 3"/>
          <p:cNvSpPr txBox="1"/>
          <p:nvPr/>
        </p:nvSpPr>
        <p:spPr>
          <a:xfrm>
            <a:off x="457200" y="6179791"/>
            <a:ext cx="5144000" cy="369332"/>
          </a:xfrm>
          <a:prstGeom prst="rect">
            <a:avLst/>
          </a:prstGeom>
          <a:noFill/>
        </p:spPr>
        <p:txBody>
          <a:bodyPr wrap="square" rtlCol="0">
            <a:spAutoFit/>
          </a:bodyPr>
          <a:lstStyle/>
          <a:p>
            <a:r>
              <a:rPr sz="1000"/>
              <a:t>Terrault NA. Hepatitis C elimination: challenges with under-diagnosis and under-treatment [version 1]. F1000Research 2019, 8:54 (doi: 10.12688/f1000research.15892.1)</a:t>
            </a:r>
            <a:endParaRPr/>
          </a:p>
        </p:txBody>
      </p:sp>
    </p:spTree>
    <p:extLst>
      <p:ext uri="{BB962C8B-B14F-4D97-AF65-F5344CB8AC3E}">
        <p14:creationId xmlns:p14="http://schemas.microsoft.com/office/powerpoint/2010/main" val="1884209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85750"/>
            <a:ext cx="874395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23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628800"/>
            <a:ext cx="585665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292080" y="4005064"/>
            <a:ext cx="1728192"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Title 1"/>
          <p:cNvSpPr>
            <a:spLocks noGrp="1"/>
          </p:cNvSpPr>
          <p:nvPr>
            <p:ph type="title"/>
          </p:nvPr>
        </p:nvSpPr>
        <p:spPr>
          <a:xfrm>
            <a:off x="457200" y="274638"/>
            <a:ext cx="8229600" cy="1143000"/>
          </a:xfrm>
        </p:spPr>
        <p:txBody>
          <a:bodyPr/>
          <a:lstStyle/>
          <a:p>
            <a:r>
              <a:rPr lang="en-US" dirty="0" smtClean="0"/>
              <a:t>In </a:t>
            </a:r>
            <a:r>
              <a:rPr lang="en-US" dirty="0" err="1" smtClean="0"/>
              <a:t>curtea</a:t>
            </a:r>
            <a:r>
              <a:rPr lang="en-US" dirty="0" smtClean="0"/>
              <a:t> </a:t>
            </a:r>
            <a:r>
              <a:rPr lang="ro-RO" dirty="0" err="1"/>
              <a:t>ș</a:t>
            </a:r>
            <a:r>
              <a:rPr lang="en-US" dirty="0" err="1" smtClean="0"/>
              <a:t>colii</a:t>
            </a:r>
            <a:r>
              <a:rPr lang="en-US" dirty="0" smtClean="0"/>
              <a:t> – </a:t>
            </a:r>
            <a:r>
              <a:rPr lang="en-US" dirty="0" err="1" smtClean="0"/>
              <a:t>Baraolt</a:t>
            </a:r>
            <a:r>
              <a:rPr lang="en-US" dirty="0" smtClean="0"/>
              <a:t>, CV</a:t>
            </a:r>
            <a:endParaRPr lang="ro-RO" dirty="0"/>
          </a:p>
        </p:txBody>
      </p:sp>
    </p:spTree>
    <p:extLst>
      <p:ext uri="{BB962C8B-B14F-4D97-AF65-F5344CB8AC3E}">
        <p14:creationId xmlns:p14="http://schemas.microsoft.com/office/powerpoint/2010/main" val="14810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Direcții strategice OMS</a:t>
            </a:r>
            <a:endParaRPr lang="ro-RO" dirty="0"/>
          </a:p>
        </p:txBody>
      </p:sp>
      <p:sp>
        <p:nvSpPr>
          <p:cNvPr id="3" name="Content Placeholder 2"/>
          <p:cNvSpPr>
            <a:spLocks noGrp="1"/>
          </p:cNvSpPr>
          <p:nvPr>
            <p:ph idx="1"/>
          </p:nvPr>
        </p:nvSpPr>
        <p:spPr/>
        <p:txBody>
          <a:bodyPr>
            <a:normAutofit/>
          </a:bodyPr>
          <a:lstStyle/>
          <a:p>
            <a:pPr algn="just"/>
            <a:r>
              <a:rPr lang="ro-RO" dirty="0" smtClean="0">
                <a:solidFill>
                  <a:srgbClr val="FF0000"/>
                </a:solidFill>
              </a:rPr>
              <a:t>Direcția 4:</a:t>
            </a:r>
            <a:r>
              <a:rPr lang="ro-RO" dirty="0" smtClean="0"/>
              <a:t> </a:t>
            </a:r>
            <a:r>
              <a:rPr lang="ro-RO" i="1" dirty="0" smtClean="0"/>
              <a:t>”Cum pot fi asigurate costurile?” </a:t>
            </a:r>
            <a:r>
              <a:rPr lang="ro-RO" dirty="0" smtClean="0"/>
              <a:t>Identificarea unor modele de finanțare viabile pentru reducerea costurilor  </a:t>
            </a:r>
          </a:p>
          <a:p>
            <a:pPr lvl="1" algn="just"/>
            <a:r>
              <a:rPr lang="ro-RO" dirty="0" smtClean="0"/>
              <a:t>Îmbunătățirea finanțării</a:t>
            </a:r>
          </a:p>
          <a:p>
            <a:pPr lvl="1" algn="just"/>
            <a:r>
              <a:rPr lang="ro-RO" dirty="0" smtClean="0"/>
              <a:t>Reducerea coplăților</a:t>
            </a:r>
          </a:p>
          <a:p>
            <a:pPr lvl="1" algn="just"/>
            <a:r>
              <a:rPr lang="ro-RO" dirty="0" smtClean="0"/>
              <a:t>Reducerea prețurilor și costurilor</a:t>
            </a:r>
          </a:p>
          <a:p>
            <a:pPr lvl="1" algn="just"/>
            <a:r>
              <a:rPr lang="ro-RO" dirty="0" smtClean="0"/>
              <a:t>Identificarea de surse de finanțare</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1261992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38914" name="Picture 2" descr="Imagini pentru worldwide hcv treatment pr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48937"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94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Direcții strategice OMS</a:t>
            </a:r>
            <a:endParaRPr lang="ro-RO" dirty="0"/>
          </a:p>
        </p:txBody>
      </p:sp>
      <p:sp>
        <p:nvSpPr>
          <p:cNvPr id="3" name="Content Placeholder 2"/>
          <p:cNvSpPr>
            <a:spLocks noGrp="1"/>
          </p:cNvSpPr>
          <p:nvPr>
            <p:ph idx="1"/>
          </p:nvPr>
        </p:nvSpPr>
        <p:spPr/>
        <p:txBody>
          <a:bodyPr>
            <a:normAutofit/>
          </a:bodyPr>
          <a:lstStyle/>
          <a:p>
            <a:pPr algn="just"/>
            <a:r>
              <a:rPr lang="ro-RO" dirty="0" smtClean="0">
                <a:solidFill>
                  <a:srgbClr val="FF0000"/>
                </a:solidFill>
              </a:rPr>
              <a:t>Directia </a:t>
            </a:r>
            <a:r>
              <a:rPr lang="ro-RO" dirty="0">
                <a:solidFill>
                  <a:srgbClr val="FF0000"/>
                </a:solidFill>
              </a:rPr>
              <a:t>5</a:t>
            </a:r>
            <a:r>
              <a:rPr lang="ro-RO" dirty="0" smtClean="0">
                <a:solidFill>
                  <a:srgbClr val="FF0000"/>
                </a:solidFill>
              </a:rPr>
              <a:t>: </a:t>
            </a:r>
            <a:r>
              <a:rPr lang="ro-RO" i="1" dirty="0" smtClean="0"/>
              <a:t>”Cum poate fi influențat răspunsul” </a:t>
            </a:r>
            <a:r>
              <a:rPr lang="ro-RO" dirty="0" smtClean="0"/>
              <a:t>Identificarea deficiențelor din program care pot fi compensate prin metode inovative pentru îmbunătățirea rezultatelor</a:t>
            </a:r>
          </a:p>
          <a:p>
            <a:pPr lvl="1" algn="just"/>
            <a:r>
              <a:rPr lang="ro-RO" dirty="0" smtClean="0"/>
              <a:t>Investiții în cercetare</a:t>
            </a:r>
          </a:p>
          <a:p>
            <a:pPr lvl="1" algn="just"/>
            <a:r>
              <a:rPr lang="ro-RO" dirty="0" smtClean="0"/>
              <a:t>Vaccin VHC</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3946010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Strategia europeană</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34751"/>
            <a:ext cx="7128792" cy="493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79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Strategia europeană</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24744"/>
            <a:ext cx="4637707" cy="501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914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59632" y="5013176"/>
            <a:ext cx="3168352" cy="1440160"/>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189564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44819" y="2564904"/>
            <a:ext cx="3168352" cy="1080120"/>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27984" y="3595464"/>
            <a:ext cx="3168352" cy="841648"/>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65239" y="4437112"/>
            <a:ext cx="3168352" cy="792088"/>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27984" y="5157192"/>
            <a:ext cx="3168352" cy="576064"/>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In același timp, in California...</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395536" y="5445224"/>
            <a:ext cx="8352928" cy="646331"/>
          </a:xfrm>
          <a:prstGeom prst="rect">
            <a:avLst/>
          </a:prstGeom>
          <a:noFill/>
        </p:spPr>
        <p:txBody>
          <a:bodyPr wrap="square" rtlCol="0">
            <a:spAutoFit/>
          </a:bodyPr>
          <a:lstStyle/>
          <a:p>
            <a:r>
              <a:rPr lang="en-US" dirty="0" err="1" smtClean="0"/>
              <a:t>Kuo</a:t>
            </a:r>
            <a:r>
              <a:rPr lang="en-US" dirty="0" smtClean="0"/>
              <a:t> G, Choo QL, Alter HJ, et al. An assay for circulating antibodies to a major etiologic virus of human non-A, non-B hepatitis. Science. 1989 Apr 21;244(4902):362–4.</a:t>
            </a:r>
            <a:endParaRPr lang="ro-RO" dirty="0"/>
          </a:p>
        </p:txBody>
      </p:sp>
      <p:grpSp>
        <p:nvGrpSpPr>
          <p:cNvPr id="7" name="Group 6"/>
          <p:cNvGrpSpPr/>
          <p:nvPr/>
        </p:nvGrpSpPr>
        <p:grpSpPr>
          <a:xfrm>
            <a:off x="2339752" y="1343025"/>
            <a:ext cx="4392488" cy="4171950"/>
            <a:chOff x="2339752" y="1343025"/>
            <a:chExt cx="4392488" cy="41719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1343025"/>
              <a:ext cx="397192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39752" y="4869160"/>
              <a:ext cx="4392488" cy="64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Tree>
    <p:extLst>
      <p:ext uri="{BB962C8B-B14F-4D97-AF65-F5344CB8AC3E}">
        <p14:creationId xmlns:p14="http://schemas.microsoft.com/office/powerpoint/2010/main" val="2790793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32243" y="5661248"/>
            <a:ext cx="3168352" cy="648072"/>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38" y="116632"/>
            <a:ext cx="6459190" cy="664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33055" y="6237312"/>
            <a:ext cx="3168352" cy="620688"/>
          </a:xfrm>
          <a:prstGeom prst="rect">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331127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60648"/>
            <a:ext cx="8810625"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9127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52400"/>
            <a:ext cx="877252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455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90500"/>
            <a:ext cx="8858250" cy="619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366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6689"/>
            <a:ext cx="8915400" cy="621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07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5263"/>
            <a:ext cx="8839200" cy="618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510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83920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433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1925"/>
            <a:ext cx="8858250" cy="629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157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1925"/>
            <a:ext cx="8858250" cy="614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197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3419872" y="2780928"/>
            <a:ext cx="2991525" cy="1323439"/>
          </a:xfrm>
          <a:prstGeom prst="rect">
            <a:avLst/>
          </a:prstGeom>
          <a:noFill/>
        </p:spPr>
        <p:txBody>
          <a:bodyPr wrap="none" rtlCol="0">
            <a:spAutoFit/>
          </a:bodyPr>
          <a:lstStyle/>
          <a:p>
            <a:r>
              <a:rPr lang="en-US" sz="8000" b="1" dirty="0" smtClean="0"/>
              <a:t>19</a:t>
            </a:r>
            <a:r>
              <a:rPr lang="ro-RO" sz="8000" b="1" dirty="0" smtClean="0"/>
              <a:t>91</a:t>
            </a:r>
            <a:r>
              <a:rPr lang="en-US" sz="8000" b="1" dirty="0" smtClean="0"/>
              <a:t>…</a:t>
            </a:r>
            <a:endParaRPr lang="ro-RO" sz="8000" b="1" dirty="0"/>
          </a:p>
        </p:txBody>
      </p:sp>
    </p:spTree>
    <p:extLst>
      <p:ext uri="{BB962C8B-B14F-4D97-AF65-F5344CB8AC3E}">
        <p14:creationId xmlns:p14="http://schemas.microsoft.com/office/powerpoint/2010/main" val="30119096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1925"/>
            <a:ext cx="8858250" cy="614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556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776864" cy="583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498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România</a:t>
            </a:r>
            <a:endParaRPr lang="ro-RO" dirty="0"/>
          </a:p>
        </p:txBody>
      </p:sp>
      <p:sp>
        <p:nvSpPr>
          <p:cNvPr id="3" name="Content Placeholder 2"/>
          <p:cNvSpPr>
            <a:spLocks noGrp="1"/>
          </p:cNvSpPr>
          <p:nvPr>
            <p:ph idx="1"/>
          </p:nvPr>
        </p:nvSpPr>
        <p:spPr/>
        <p:txBody>
          <a:bodyPr>
            <a:normAutofit fontScale="92500" lnSpcReduction="10000"/>
          </a:bodyPr>
          <a:lstStyle/>
          <a:p>
            <a:r>
              <a:rPr lang="ro-RO" dirty="0" smtClean="0"/>
              <a:t>Prevalența in </a:t>
            </a:r>
            <a:r>
              <a:rPr lang="ro-RO" dirty="0"/>
              <a:t>jur de 3%</a:t>
            </a:r>
          </a:p>
          <a:p>
            <a:r>
              <a:rPr lang="ro-RO" dirty="0" smtClean="0"/>
              <a:t>Populația </a:t>
            </a:r>
            <a:r>
              <a:rPr lang="ro-RO" dirty="0"/>
              <a:t>in jur de 19.000.000</a:t>
            </a:r>
          </a:p>
          <a:p>
            <a:r>
              <a:rPr lang="ro-RO" dirty="0"/>
              <a:t>Total = 570.000 </a:t>
            </a:r>
            <a:r>
              <a:rPr lang="ro-RO" dirty="0" smtClean="0"/>
              <a:t>pacienți</a:t>
            </a:r>
          </a:p>
          <a:p>
            <a:r>
              <a:rPr lang="ro-RO" dirty="0" smtClean="0"/>
              <a:t>10000 pacienți/an</a:t>
            </a:r>
          </a:p>
          <a:p>
            <a:r>
              <a:rPr lang="ro-RO" dirty="0" smtClean="0"/>
              <a:t>Fibroza minim F1</a:t>
            </a:r>
          </a:p>
          <a:p>
            <a:r>
              <a:rPr lang="ro-RO" dirty="0" smtClean="0"/>
              <a:t>Ținta 2030 (OMS) – de diagnosticat 90% = 513000, de tratat 80% = 410400</a:t>
            </a:r>
          </a:p>
          <a:p>
            <a:r>
              <a:rPr lang="ro-RO" dirty="0" smtClean="0"/>
              <a:t>In ritmul actual va dura </a:t>
            </a:r>
            <a:r>
              <a:rPr lang="ro-RO" dirty="0"/>
              <a:t>41 de ani (...2060) </a:t>
            </a:r>
            <a:r>
              <a:rPr lang="ro-RO" dirty="0" smtClean="0"/>
              <a:t>fără a mai adauga  cazuri noi</a:t>
            </a:r>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29004269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55485" cy="525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43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9" y="908720"/>
            <a:ext cx="898227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3550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19406" y="1628800"/>
            <a:ext cx="9144001" cy="1323439"/>
          </a:xfrm>
          <a:prstGeom prst="rect">
            <a:avLst/>
          </a:prstGeom>
          <a:noFill/>
        </p:spPr>
        <p:txBody>
          <a:bodyPr wrap="square" rtlCol="0">
            <a:spAutoFit/>
          </a:bodyPr>
          <a:lstStyle/>
          <a:p>
            <a:pPr algn="ctr"/>
            <a:r>
              <a:rPr lang="ro-RO" sz="8000" b="1" dirty="0" smtClean="0">
                <a:solidFill>
                  <a:srgbClr val="FF0000"/>
                </a:solidFill>
              </a:rPr>
              <a:t>Micro-eliminarea</a:t>
            </a:r>
            <a:endParaRPr lang="ro-RO" sz="8000" b="1" dirty="0">
              <a:solidFill>
                <a:srgbClr val="FF0000"/>
              </a:solidFill>
            </a:endParaRPr>
          </a:p>
        </p:txBody>
      </p:sp>
    </p:spTree>
    <p:extLst>
      <p:ext uri="{BB962C8B-B14F-4D97-AF65-F5344CB8AC3E}">
        <p14:creationId xmlns:p14="http://schemas.microsoft.com/office/powerpoint/2010/main" val="26665492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Micro-eliminarea</a:t>
            </a:r>
            <a:endParaRPr lang="ro-RO" dirty="0"/>
          </a:p>
        </p:txBody>
      </p:sp>
      <p:sp>
        <p:nvSpPr>
          <p:cNvPr id="3" name="Content Placeholder 2"/>
          <p:cNvSpPr>
            <a:spLocks noGrp="1"/>
          </p:cNvSpPr>
          <p:nvPr>
            <p:ph idx="1"/>
          </p:nvPr>
        </p:nvSpPr>
        <p:spPr/>
        <p:txBody>
          <a:bodyPr/>
          <a:lstStyle/>
          <a:p>
            <a:pPr algn="just"/>
            <a:r>
              <a:rPr lang="ro-RO" dirty="0" smtClean="0"/>
              <a:t>Termen sugerat de EASL în 2017: ”Subdivizarea obiectivelor naționale în obiective mai mici, pentru segmente individualizate din populație, pentru a putea implementa mai ușor și în mod specific măsurile de prevenție și tratament”</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467544" y="6010071"/>
            <a:ext cx="8208912" cy="215444"/>
          </a:xfrm>
          <a:prstGeom prst="rect">
            <a:avLst/>
          </a:prstGeom>
          <a:noFill/>
        </p:spPr>
        <p:txBody>
          <a:bodyPr wrap="square" rtlCol="0">
            <a:spAutoFit/>
          </a:bodyPr>
          <a:lstStyle/>
          <a:p>
            <a:r>
              <a:rPr lang="ro-RO" sz="800" dirty="0">
                <a:latin typeface="AdvTT31ea7dbe"/>
              </a:rPr>
              <a:t>Lazarus JV, Wiktor S, Colombo M, Thursz M; EASL </a:t>
            </a:r>
            <a:r>
              <a:rPr lang="ro-RO" sz="800" dirty="0" smtClean="0">
                <a:latin typeface="AdvTT31ea7dbe"/>
              </a:rPr>
              <a:t>International </a:t>
            </a:r>
            <a:r>
              <a:rPr lang="en-US" sz="800" dirty="0" smtClean="0">
                <a:latin typeface="AdvTT31ea7dbe"/>
              </a:rPr>
              <a:t>Liver </a:t>
            </a:r>
            <a:r>
              <a:rPr lang="en-US" sz="800" dirty="0">
                <a:latin typeface="AdvTT31ea7dbe"/>
              </a:rPr>
              <a:t>Foundation. Micro-elimination - a path to global </a:t>
            </a:r>
            <a:r>
              <a:rPr lang="en-US" sz="800" dirty="0" smtClean="0">
                <a:latin typeface="AdvTT31ea7dbe"/>
              </a:rPr>
              <a:t>elimination</a:t>
            </a:r>
            <a:r>
              <a:rPr lang="ro-RO" sz="800" dirty="0">
                <a:latin typeface="AdvTT31ea7dbe"/>
              </a:rPr>
              <a:t> </a:t>
            </a:r>
            <a:r>
              <a:rPr lang="en-US" sz="800" dirty="0" smtClean="0">
                <a:latin typeface="AdvTT31ea7dbe"/>
              </a:rPr>
              <a:t>of </a:t>
            </a:r>
            <a:r>
              <a:rPr lang="en-US" sz="800" dirty="0">
                <a:latin typeface="AdvTT31ea7dbe"/>
              </a:rPr>
              <a:t>hepatitis C. J </a:t>
            </a:r>
            <a:r>
              <a:rPr lang="en-US" sz="800" dirty="0" err="1">
                <a:latin typeface="AdvTT31ea7dbe"/>
              </a:rPr>
              <a:t>Hepatol</a:t>
            </a:r>
            <a:r>
              <a:rPr lang="en-US" sz="800" dirty="0">
                <a:latin typeface="AdvTT31ea7dbe"/>
              </a:rPr>
              <a:t> 2017;67(04):665</a:t>
            </a:r>
            <a:r>
              <a:rPr lang="en-US" sz="800" dirty="0">
                <a:latin typeface="AdvTT31ea7dbe+20"/>
              </a:rPr>
              <a:t>–</a:t>
            </a:r>
            <a:r>
              <a:rPr lang="en-US" sz="800" dirty="0">
                <a:latin typeface="AdvTT31ea7dbe"/>
              </a:rPr>
              <a:t>666</a:t>
            </a:r>
            <a:endParaRPr lang="ro-RO" dirty="0"/>
          </a:p>
        </p:txBody>
      </p:sp>
    </p:spTree>
    <p:extLst>
      <p:ext uri="{BB962C8B-B14F-4D97-AF65-F5344CB8AC3E}">
        <p14:creationId xmlns:p14="http://schemas.microsoft.com/office/powerpoint/2010/main" val="32313712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Micro-eliminarea</a:t>
            </a:r>
            <a:endParaRPr lang="ro-RO" dirty="0"/>
          </a:p>
        </p:txBody>
      </p:sp>
      <p:sp>
        <p:nvSpPr>
          <p:cNvPr id="3" name="Content Placeholder 2"/>
          <p:cNvSpPr>
            <a:spLocks noGrp="1"/>
          </p:cNvSpPr>
          <p:nvPr>
            <p:ph idx="1"/>
          </p:nvPr>
        </p:nvSpPr>
        <p:spPr/>
        <p:txBody>
          <a:bodyPr/>
          <a:lstStyle/>
          <a:p>
            <a:pPr algn="just"/>
            <a:r>
              <a:rPr lang="ro-RO" dirty="0" smtClean="0"/>
              <a:t>Există un plan de gestiune a resurselor menit să depășească barierele cunoscute și să conducă la un diagnostic și un tratament eficient al infecției VHC într-o populație definită și într-un interval de timp.</a:t>
            </a:r>
          </a:p>
          <a:p>
            <a:pPr algn="just"/>
            <a:r>
              <a:rPr lang="ro-RO" dirty="0" smtClean="0"/>
              <a:t>Acest plan trasează ținte clare anuale, bazat pe modele matematice</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467544" y="6010071"/>
            <a:ext cx="8208912" cy="215444"/>
          </a:xfrm>
          <a:prstGeom prst="rect">
            <a:avLst/>
          </a:prstGeom>
          <a:noFill/>
        </p:spPr>
        <p:txBody>
          <a:bodyPr wrap="square" rtlCol="0">
            <a:spAutoFit/>
          </a:bodyPr>
          <a:lstStyle/>
          <a:p>
            <a:r>
              <a:rPr lang="ro-RO" sz="800" dirty="0">
                <a:latin typeface="AdvTT31ea7dbe"/>
              </a:rPr>
              <a:t>Lazarus JV, Wiktor S, Colombo M, Thursz M; EASL </a:t>
            </a:r>
            <a:r>
              <a:rPr lang="ro-RO" sz="800" dirty="0" smtClean="0">
                <a:latin typeface="AdvTT31ea7dbe"/>
              </a:rPr>
              <a:t>International </a:t>
            </a:r>
            <a:r>
              <a:rPr lang="en-US" sz="800" dirty="0" smtClean="0">
                <a:latin typeface="AdvTT31ea7dbe"/>
              </a:rPr>
              <a:t>Liver </a:t>
            </a:r>
            <a:r>
              <a:rPr lang="en-US" sz="800" dirty="0">
                <a:latin typeface="AdvTT31ea7dbe"/>
              </a:rPr>
              <a:t>Foundation. Micro-elimination - a path to global </a:t>
            </a:r>
            <a:r>
              <a:rPr lang="en-US" sz="800" dirty="0" smtClean="0">
                <a:latin typeface="AdvTT31ea7dbe"/>
              </a:rPr>
              <a:t>elimination</a:t>
            </a:r>
            <a:r>
              <a:rPr lang="ro-RO" sz="800" dirty="0">
                <a:latin typeface="AdvTT31ea7dbe"/>
              </a:rPr>
              <a:t> </a:t>
            </a:r>
            <a:r>
              <a:rPr lang="en-US" sz="800" dirty="0" smtClean="0">
                <a:latin typeface="AdvTT31ea7dbe"/>
              </a:rPr>
              <a:t>of </a:t>
            </a:r>
            <a:r>
              <a:rPr lang="en-US" sz="800" dirty="0">
                <a:latin typeface="AdvTT31ea7dbe"/>
              </a:rPr>
              <a:t>hepatitis C. J </a:t>
            </a:r>
            <a:r>
              <a:rPr lang="en-US" sz="800" dirty="0" err="1">
                <a:latin typeface="AdvTT31ea7dbe"/>
              </a:rPr>
              <a:t>Hepatol</a:t>
            </a:r>
            <a:r>
              <a:rPr lang="en-US" sz="800" dirty="0">
                <a:latin typeface="AdvTT31ea7dbe"/>
              </a:rPr>
              <a:t> 2017;67(04):665</a:t>
            </a:r>
            <a:r>
              <a:rPr lang="en-US" sz="800" dirty="0">
                <a:latin typeface="AdvTT31ea7dbe+20"/>
              </a:rPr>
              <a:t>–</a:t>
            </a:r>
            <a:r>
              <a:rPr lang="en-US" sz="800" dirty="0">
                <a:latin typeface="AdvTT31ea7dbe"/>
              </a:rPr>
              <a:t>666</a:t>
            </a:r>
            <a:endParaRPr lang="ro-RO" dirty="0"/>
          </a:p>
        </p:txBody>
      </p:sp>
    </p:spTree>
    <p:extLst>
      <p:ext uri="{BB962C8B-B14F-4D97-AF65-F5344CB8AC3E}">
        <p14:creationId xmlns:p14="http://schemas.microsoft.com/office/powerpoint/2010/main" val="1841921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Micro-eliminarea</a:t>
            </a:r>
            <a:endParaRPr lang="ro-RO" dirty="0"/>
          </a:p>
        </p:txBody>
      </p:sp>
      <p:sp>
        <p:nvSpPr>
          <p:cNvPr id="3" name="Content Placeholder 2"/>
          <p:cNvSpPr>
            <a:spLocks noGrp="1"/>
          </p:cNvSpPr>
          <p:nvPr>
            <p:ph idx="1"/>
          </p:nvPr>
        </p:nvSpPr>
        <p:spPr/>
        <p:txBody>
          <a:bodyPr/>
          <a:lstStyle/>
          <a:p>
            <a:pPr algn="just"/>
            <a:r>
              <a:rPr lang="ro-RO" dirty="0" smtClean="0"/>
              <a:t>Planul este pus în aplicare de organisme ce includ: organizații guvernamentale, componente ale sistemului de sănătate, reprezentanți ai societății civile</a:t>
            </a:r>
          </a:p>
          <a:p>
            <a:pPr algn="just"/>
            <a:r>
              <a:rPr lang="ro-RO" dirty="0" smtClean="0"/>
              <a:t>Rezultatele acțiunilor sunt monitorizate și raportate public</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467544" y="6010071"/>
            <a:ext cx="8208912" cy="215444"/>
          </a:xfrm>
          <a:prstGeom prst="rect">
            <a:avLst/>
          </a:prstGeom>
          <a:noFill/>
        </p:spPr>
        <p:txBody>
          <a:bodyPr wrap="square" rtlCol="0">
            <a:spAutoFit/>
          </a:bodyPr>
          <a:lstStyle/>
          <a:p>
            <a:r>
              <a:rPr lang="ro-RO" sz="800" dirty="0">
                <a:latin typeface="AdvTT31ea7dbe"/>
              </a:rPr>
              <a:t>Lazarus JV, Wiktor S, Colombo M, Thursz M; EASL </a:t>
            </a:r>
            <a:r>
              <a:rPr lang="ro-RO" sz="800" dirty="0" smtClean="0">
                <a:latin typeface="AdvTT31ea7dbe"/>
              </a:rPr>
              <a:t>International </a:t>
            </a:r>
            <a:r>
              <a:rPr lang="en-US" sz="800" dirty="0" smtClean="0">
                <a:latin typeface="AdvTT31ea7dbe"/>
              </a:rPr>
              <a:t>Liver </a:t>
            </a:r>
            <a:r>
              <a:rPr lang="en-US" sz="800" dirty="0">
                <a:latin typeface="AdvTT31ea7dbe"/>
              </a:rPr>
              <a:t>Foundation. Micro-elimination - a path to global </a:t>
            </a:r>
            <a:r>
              <a:rPr lang="en-US" sz="800" dirty="0" smtClean="0">
                <a:latin typeface="AdvTT31ea7dbe"/>
              </a:rPr>
              <a:t>elimination</a:t>
            </a:r>
            <a:r>
              <a:rPr lang="ro-RO" sz="800" dirty="0">
                <a:latin typeface="AdvTT31ea7dbe"/>
              </a:rPr>
              <a:t> </a:t>
            </a:r>
            <a:r>
              <a:rPr lang="en-US" sz="800" dirty="0" smtClean="0">
                <a:latin typeface="AdvTT31ea7dbe"/>
              </a:rPr>
              <a:t>of </a:t>
            </a:r>
            <a:r>
              <a:rPr lang="en-US" sz="800" dirty="0">
                <a:latin typeface="AdvTT31ea7dbe"/>
              </a:rPr>
              <a:t>hepatitis C. J </a:t>
            </a:r>
            <a:r>
              <a:rPr lang="en-US" sz="800" dirty="0" err="1">
                <a:latin typeface="AdvTT31ea7dbe"/>
              </a:rPr>
              <a:t>Hepatol</a:t>
            </a:r>
            <a:r>
              <a:rPr lang="en-US" sz="800" dirty="0">
                <a:latin typeface="AdvTT31ea7dbe"/>
              </a:rPr>
              <a:t> 2017;67(04):665</a:t>
            </a:r>
            <a:r>
              <a:rPr lang="en-US" sz="800" dirty="0">
                <a:latin typeface="AdvTT31ea7dbe+20"/>
              </a:rPr>
              <a:t>–</a:t>
            </a:r>
            <a:r>
              <a:rPr lang="en-US" sz="800" dirty="0">
                <a:latin typeface="AdvTT31ea7dbe"/>
              </a:rPr>
              <a:t>666</a:t>
            </a:r>
            <a:endParaRPr lang="ro-RO" dirty="0"/>
          </a:p>
        </p:txBody>
      </p:sp>
    </p:spTree>
    <p:extLst>
      <p:ext uri="{BB962C8B-B14F-4D97-AF65-F5344CB8AC3E}">
        <p14:creationId xmlns:p14="http://schemas.microsoft.com/office/powerpoint/2010/main" val="33630233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Micro-eliminarea – populații</a:t>
            </a:r>
            <a:endParaRPr lang="ro-RO" dirty="0"/>
          </a:p>
        </p:txBody>
      </p:sp>
      <p:sp>
        <p:nvSpPr>
          <p:cNvPr id="3" name="Content Placeholder 2"/>
          <p:cNvSpPr>
            <a:spLocks noGrp="1"/>
          </p:cNvSpPr>
          <p:nvPr>
            <p:ph idx="1"/>
          </p:nvPr>
        </p:nvSpPr>
        <p:spPr>
          <a:xfrm>
            <a:off x="446856" y="1461482"/>
            <a:ext cx="8229600" cy="4525963"/>
          </a:xfrm>
        </p:spPr>
        <p:txBody>
          <a:bodyPr>
            <a:normAutofit fontScale="92500" lnSpcReduction="20000"/>
          </a:bodyPr>
          <a:lstStyle/>
          <a:p>
            <a:pPr algn="just"/>
            <a:r>
              <a:rPr lang="ro-RO" dirty="0" smtClean="0"/>
              <a:t>Cohorte de persoane născute în anumite perioade</a:t>
            </a:r>
          </a:p>
          <a:p>
            <a:pPr algn="just"/>
            <a:r>
              <a:rPr lang="ro-RO" dirty="0" smtClean="0"/>
              <a:t>Pacienți în hemodializă</a:t>
            </a:r>
          </a:p>
          <a:p>
            <a:pPr algn="just"/>
            <a:r>
              <a:rPr lang="ro-RO" dirty="0" smtClean="0"/>
              <a:t>Copii din mame infectate VHC</a:t>
            </a:r>
          </a:p>
          <a:p>
            <a:pPr algn="just"/>
            <a:r>
              <a:rPr lang="ro-RO" dirty="0" smtClean="0"/>
              <a:t>Pacienți coinfectați HIV/VHC</a:t>
            </a:r>
          </a:p>
          <a:p>
            <a:pPr algn="just"/>
            <a:r>
              <a:rPr lang="ro-RO" dirty="0" smtClean="0"/>
              <a:t>Migranți din țări cu prevalența crescută</a:t>
            </a:r>
          </a:p>
          <a:p>
            <a:pPr algn="just"/>
            <a:r>
              <a:rPr lang="ro-RO" dirty="0" smtClean="0"/>
              <a:t>PWID</a:t>
            </a:r>
          </a:p>
          <a:p>
            <a:pPr algn="just"/>
            <a:r>
              <a:rPr lang="ro-RO" dirty="0" smtClean="0"/>
              <a:t>Pacienții cu hemofilie</a:t>
            </a:r>
          </a:p>
          <a:p>
            <a:pPr algn="just"/>
            <a:r>
              <a:rPr lang="ro-RO" dirty="0" smtClean="0"/>
              <a:t>Persoane instituționalizate (1. prizonierii)</a:t>
            </a:r>
          </a:p>
          <a:p>
            <a:pPr algn="just"/>
            <a:r>
              <a:rPr lang="ro-RO" dirty="0" smtClean="0"/>
              <a:t>Recipienții de transplant</a:t>
            </a:r>
          </a:p>
          <a:p>
            <a:pPr algn="just"/>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467544" y="6010071"/>
            <a:ext cx="8208912" cy="215444"/>
          </a:xfrm>
          <a:prstGeom prst="rect">
            <a:avLst/>
          </a:prstGeom>
          <a:noFill/>
        </p:spPr>
        <p:txBody>
          <a:bodyPr wrap="square" rtlCol="0">
            <a:spAutoFit/>
          </a:bodyPr>
          <a:lstStyle/>
          <a:p>
            <a:r>
              <a:rPr lang="ro-RO" sz="800" dirty="0">
                <a:latin typeface="AdvTT31ea7dbe"/>
              </a:rPr>
              <a:t>Lazarus JV, Wiktor S, Colombo M, Thursz M; EASL </a:t>
            </a:r>
            <a:r>
              <a:rPr lang="ro-RO" sz="800" dirty="0" smtClean="0">
                <a:latin typeface="AdvTT31ea7dbe"/>
              </a:rPr>
              <a:t>International </a:t>
            </a:r>
            <a:r>
              <a:rPr lang="en-US" sz="800" dirty="0" smtClean="0">
                <a:latin typeface="AdvTT31ea7dbe"/>
              </a:rPr>
              <a:t>Liver </a:t>
            </a:r>
            <a:r>
              <a:rPr lang="en-US" sz="800" dirty="0">
                <a:latin typeface="AdvTT31ea7dbe"/>
              </a:rPr>
              <a:t>Foundation. Micro-elimination - a path to global </a:t>
            </a:r>
            <a:r>
              <a:rPr lang="en-US" sz="800" dirty="0" smtClean="0">
                <a:latin typeface="AdvTT31ea7dbe"/>
              </a:rPr>
              <a:t>elimination</a:t>
            </a:r>
            <a:r>
              <a:rPr lang="ro-RO" sz="800" dirty="0">
                <a:latin typeface="AdvTT31ea7dbe"/>
              </a:rPr>
              <a:t> </a:t>
            </a:r>
            <a:r>
              <a:rPr lang="en-US" sz="800" dirty="0" smtClean="0">
                <a:latin typeface="AdvTT31ea7dbe"/>
              </a:rPr>
              <a:t>of </a:t>
            </a:r>
            <a:r>
              <a:rPr lang="en-US" sz="800" dirty="0">
                <a:latin typeface="AdvTT31ea7dbe"/>
              </a:rPr>
              <a:t>hepatitis C. J </a:t>
            </a:r>
            <a:r>
              <a:rPr lang="en-US" sz="800" dirty="0" err="1">
                <a:latin typeface="AdvTT31ea7dbe"/>
              </a:rPr>
              <a:t>Hepatol</a:t>
            </a:r>
            <a:r>
              <a:rPr lang="en-US" sz="800" dirty="0">
                <a:latin typeface="AdvTT31ea7dbe"/>
              </a:rPr>
              <a:t> 2017;67(04):665</a:t>
            </a:r>
            <a:r>
              <a:rPr lang="en-US" sz="800" dirty="0">
                <a:latin typeface="AdvTT31ea7dbe+20"/>
              </a:rPr>
              <a:t>–</a:t>
            </a:r>
            <a:r>
              <a:rPr lang="en-US" sz="800" dirty="0">
                <a:latin typeface="AdvTT31ea7dbe"/>
              </a:rPr>
              <a:t>666</a:t>
            </a:r>
            <a:endParaRPr lang="ro-RO" dirty="0"/>
          </a:p>
        </p:txBody>
      </p:sp>
    </p:spTree>
    <p:extLst>
      <p:ext uri="{BB962C8B-B14F-4D97-AF65-F5344CB8AC3E}">
        <p14:creationId xmlns:p14="http://schemas.microsoft.com/office/powerpoint/2010/main" val="908648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251520" y="2420888"/>
            <a:ext cx="8496944" cy="1323439"/>
          </a:xfrm>
          <a:prstGeom prst="rect">
            <a:avLst/>
          </a:prstGeom>
          <a:noFill/>
        </p:spPr>
        <p:txBody>
          <a:bodyPr wrap="square" rtlCol="0">
            <a:spAutoFit/>
          </a:bodyPr>
          <a:lstStyle/>
          <a:p>
            <a:pPr algn="ctr"/>
            <a:r>
              <a:rPr lang="ro-RO" sz="4000" b="1" dirty="0" smtClean="0"/>
              <a:t>Prima utilizare a interferonului alfa pentru tratamentul infecției cu</a:t>
            </a:r>
            <a:r>
              <a:rPr lang="en-US" sz="4000" b="1" dirty="0" smtClean="0"/>
              <a:t> </a:t>
            </a:r>
            <a:r>
              <a:rPr lang="ro-RO" sz="4000" b="1" dirty="0" smtClean="0"/>
              <a:t>VHC </a:t>
            </a:r>
            <a:endParaRPr lang="ro-RO" sz="4000" b="1" dirty="0"/>
          </a:p>
        </p:txBody>
      </p:sp>
    </p:spTree>
    <p:extLst>
      <p:ext uri="{BB962C8B-B14F-4D97-AF65-F5344CB8AC3E}">
        <p14:creationId xmlns:p14="http://schemas.microsoft.com/office/powerpoint/2010/main" val="30119096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Concluzii</a:t>
            </a:r>
            <a:endParaRPr lang="ro-RO" dirty="0"/>
          </a:p>
        </p:txBody>
      </p:sp>
      <p:sp>
        <p:nvSpPr>
          <p:cNvPr id="3" name="Content Placeholder 2"/>
          <p:cNvSpPr>
            <a:spLocks noGrp="1"/>
          </p:cNvSpPr>
          <p:nvPr>
            <p:ph idx="1"/>
          </p:nvPr>
        </p:nvSpPr>
        <p:spPr/>
        <p:txBody>
          <a:bodyPr/>
          <a:lstStyle/>
          <a:p>
            <a:pPr algn="just"/>
            <a:r>
              <a:rPr lang="ro-RO" dirty="0" smtClean="0"/>
              <a:t>Eliminarea HCV este posibilă</a:t>
            </a:r>
          </a:p>
          <a:p>
            <a:pPr algn="just"/>
            <a:r>
              <a:rPr lang="ro-RO" dirty="0" smtClean="0"/>
              <a:t>Dacă se va reuși eliminarea în anumite zone, acest fapt constituie premisa pentru eradicare</a:t>
            </a:r>
          </a:p>
          <a:p>
            <a:pPr algn="just"/>
            <a:r>
              <a:rPr lang="ro-RO" dirty="0" smtClean="0"/>
              <a:t>Există o variabilitate mare între țări chiar în cadrul aceleiași regiuni (Europa) în ceea ce privește restricțiile de acces la tratament (fibroza, populații la risc, etc.)</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30577789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Concluzii</a:t>
            </a:r>
            <a:endParaRPr lang="ro-RO" dirty="0"/>
          </a:p>
        </p:txBody>
      </p:sp>
      <p:sp>
        <p:nvSpPr>
          <p:cNvPr id="3" name="Content Placeholder 2"/>
          <p:cNvSpPr>
            <a:spLocks noGrp="1"/>
          </p:cNvSpPr>
          <p:nvPr>
            <p:ph idx="1"/>
          </p:nvPr>
        </p:nvSpPr>
        <p:spPr/>
        <p:txBody>
          <a:bodyPr>
            <a:normAutofit fontScale="92500" lnSpcReduction="10000"/>
          </a:bodyPr>
          <a:lstStyle/>
          <a:p>
            <a:pPr algn="just"/>
            <a:r>
              <a:rPr lang="ro-RO" dirty="0" smtClean="0"/>
              <a:t>Este necesară urmarea unor pași logici – cele 5 direcții stabilite de OMS</a:t>
            </a:r>
          </a:p>
          <a:p>
            <a:pPr algn="just"/>
            <a:r>
              <a:rPr lang="ro-RO" dirty="0" smtClean="0"/>
              <a:t>Doar 12 țări sunt în acest moment pe cale de a realiza planul stabilit de OMS</a:t>
            </a:r>
          </a:p>
          <a:p>
            <a:pPr algn="just"/>
            <a:r>
              <a:rPr lang="ro-RO" dirty="0" smtClean="0"/>
              <a:t>Pentru realizarea obiectivelor OMS este nevoie de planuri naționale adaptate la situația socio-economică și politică a fiecărei țări</a:t>
            </a:r>
          </a:p>
          <a:p>
            <a:pPr algn="just"/>
            <a:r>
              <a:rPr lang="ro-RO" dirty="0" smtClean="0"/>
              <a:t>E necesară colaborarea dintre stat (politic), organizații de pacienți, furnizorii de servicii de sănătate și industria farma</a:t>
            </a:r>
          </a:p>
          <a:p>
            <a:pPr algn="just"/>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Tree>
    <p:extLst>
      <p:ext uri="{BB962C8B-B14F-4D97-AF65-F5344CB8AC3E}">
        <p14:creationId xmlns:p14="http://schemas.microsoft.com/office/powerpoint/2010/main" val="176389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sp>
        <p:nvSpPr>
          <p:cNvPr id="5" name="TextBox 4"/>
          <p:cNvSpPr txBox="1"/>
          <p:nvPr/>
        </p:nvSpPr>
        <p:spPr>
          <a:xfrm>
            <a:off x="3419872" y="2780928"/>
            <a:ext cx="2991525" cy="1323439"/>
          </a:xfrm>
          <a:prstGeom prst="rect">
            <a:avLst/>
          </a:prstGeom>
          <a:noFill/>
        </p:spPr>
        <p:txBody>
          <a:bodyPr wrap="none" rtlCol="0">
            <a:spAutoFit/>
          </a:bodyPr>
          <a:lstStyle/>
          <a:p>
            <a:r>
              <a:rPr lang="ro-RO" sz="8000" b="1" dirty="0" smtClean="0"/>
              <a:t>2001</a:t>
            </a:r>
            <a:r>
              <a:rPr lang="en-US" sz="8000" b="1" dirty="0" smtClean="0"/>
              <a:t>…</a:t>
            </a:r>
            <a:endParaRPr lang="ro-RO" sz="8000" b="1" dirty="0"/>
          </a:p>
        </p:txBody>
      </p:sp>
    </p:spTree>
    <p:extLst>
      <p:ext uri="{BB962C8B-B14F-4D97-AF65-F5344CB8AC3E}">
        <p14:creationId xmlns:p14="http://schemas.microsoft.com/office/powerpoint/2010/main" val="495884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Background</a:t>
            </a:r>
            <a:endParaRPr lang="ro-RO" dirty="0"/>
          </a:p>
        </p:txBody>
      </p:sp>
      <p:sp>
        <p:nvSpPr>
          <p:cNvPr id="4" name="Footer Placeholder 3"/>
          <p:cNvSpPr>
            <a:spLocks noGrp="1"/>
          </p:cNvSpPr>
          <p:nvPr>
            <p:ph type="ftr" sz="quarter" idx="11"/>
          </p:nvPr>
        </p:nvSpPr>
        <p:spPr/>
        <p:txBody>
          <a:bodyPr/>
          <a:lstStyle/>
          <a:p>
            <a:r>
              <a:rPr lang="ro-RO" smtClean="0"/>
              <a:t>HepCare 23 Mai 2019</a:t>
            </a:r>
            <a:endParaRPr lang="ro-RO"/>
          </a:p>
        </p:txBody>
      </p:sp>
      <p:pic>
        <p:nvPicPr>
          <p:cNvPr id="3074" name="Picture 2" descr="IDSA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624736" cy="5030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60232" y="3413891"/>
            <a:ext cx="1012650" cy="369332"/>
          </a:xfrm>
          <a:prstGeom prst="rect">
            <a:avLst/>
          </a:prstGeom>
          <a:noFill/>
        </p:spPr>
        <p:txBody>
          <a:bodyPr wrap="none" rtlCol="0">
            <a:spAutoFit/>
          </a:bodyPr>
          <a:lstStyle/>
          <a:p>
            <a:r>
              <a:rPr lang="ro-RO" b="1" dirty="0" smtClean="0">
                <a:solidFill>
                  <a:srgbClr val="FF0000"/>
                </a:solidFill>
              </a:rPr>
              <a:t>50% SVR</a:t>
            </a:r>
            <a:endParaRPr lang="ro-RO" b="1" dirty="0">
              <a:solidFill>
                <a:srgbClr val="FF0000"/>
              </a:solidFill>
            </a:endParaRPr>
          </a:p>
        </p:txBody>
      </p:sp>
    </p:spTree>
    <p:extLst>
      <p:ext uri="{BB962C8B-B14F-4D97-AF65-F5344CB8AC3E}">
        <p14:creationId xmlns:p14="http://schemas.microsoft.com/office/powerpoint/2010/main" val="602203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1538</Words>
  <Application>Microsoft Macintosh PowerPoint</Application>
  <PresentationFormat>On-screen Show (4:3)</PresentationFormat>
  <Paragraphs>226</Paragraphs>
  <Slides>71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AdvTT31ea7dbe</vt:lpstr>
      <vt:lpstr>AdvTT31ea7dbe+20</vt:lpstr>
      <vt:lpstr>Arial</vt:lpstr>
      <vt:lpstr>Calibri</vt:lpstr>
      <vt:lpstr>Office Theme</vt:lpstr>
      <vt:lpstr>Strategii de eliminare a HCV</vt:lpstr>
      <vt:lpstr>Conflicte de interese</vt:lpstr>
      <vt:lpstr>Background</vt:lpstr>
      <vt:lpstr>In curtea școlii – Baraolt, CV</vt:lpstr>
      <vt:lpstr>In același timp, in California...</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WHO - 2016</vt:lpstr>
      <vt:lpstr>WHO – 2016 ținta pentru 2030</vt:lpstr>
      <vt:lpstr>PowerPoint Presentation</vt:lpstr>
      <vt:lpstr>PowerPoint Presentation</vt:lpstr>
      <vt:lpstr>Eradicare/Eliminare</vt:lpstr>
      <vt:lpstr>Eradicare/Eliminare</vt:lpstr>
      <vt:lpstr>Eradicare/Eliminare</vt:lpstr>
      <vt:lpstr>PowerPoint Presentation</vt:lpstr>
      <vt:lpstr>Strategii de eliminare</vt:lpstr>
      <vt:lpstr>Necesitatea unui plan global</vt:lpstr>
      <vt:lpstr>PowerPoint Presentation</vt:lpstr>
      <vt:lpstr>PowerPoint Presentation</vt:lpstr>
      <vt:lpstr>PowerPoint Presentation</vt:lpstr>
      <vt:lpstr>PowerPoint Presentation</vt:lpstr>
      <vt:lpstr>PowerPoint Presentation</vt:lpstr>
      <vt:lpstr>PowerPoint Presentation</vt:lpstr>
      <vt:lpstr>Strategia WHO</vt:lpstr>
      <vt:lpstr>Directii strategice OMS</vt:lpstr>
      <vt:lpstr>Direcții strategice OMS</vt:lpstr>
      <vt:lpstr>Direcții strategice OMS</vt:lpstr>
      <vt:lpstr>Direcții strategice OMS</vt:lpstr>
      <vt:lpstr>PowerPoint Presentation</vt:lpstr>
      <vt:lpstr>PowerPoint Presentation</vt:lpstr>
      <vt:lpstr>Direcții strategice OMS</vt:lpstr>
      <vt:lpstr>PowerPoint Presentation</vt:lpstr>
      <vt:lpstr>Direcții strategice OMS</vt:lpstr>
      <vt:lpstr>Strategia europeană</vt:lpstr>
      <vt:lpstr>Strategia europeană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România</vt:lpstr>
      <vt:lpstr>PowerPoint Presentation</vt:lpstr>
      <vt:lpstr>PowerPoint Presentation</vt:lpstr>
      <vt:lpstr>PowerPoint Presentation</vt:lpstr>
      <vt:lpstr>Micro-eliminarea</vt:lpstr>
      <vt:lpstr>Micro-eliminarea</vt:lpstr>
      <vt:lpstr>Micro-eliminarea</vt:lpstr>
      <vt:lpstr>Micro-eliminarea – populații</vt:lpstr>
      <vt:lpstr>Concluzii</vt:lpstr>
      <vt:lpstr>Concluzii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GHERLAN GEORGE</dc:creator>
  <cp:lastModifiedBy>Microsoft Office User</cp:lastModifiedBy>
  <cp:revision>86</cp:revision>
  <dcterms:created xsi:type="dcterms:W3CDTF">2019-05-04T05:18:50Z</dcterms:created>
  <dcterms:modified xsi:type="dcterms:W3CDTF">2019-05-23T02:24:18Z</dcterms:modified>
</cp:coreProperties>
</file>