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309" r:id="rId4"/>
    <p:sldId id="260" r:id="rId5"/>
    <p:sldId id="261" r:id="rId6"/>
    <p:sldId id="285" r:id="rId7"/>
    <p:sldId id="286" r:id="rId8"/>
    <p:sldId id="284" r:id="rId9"/>
    <p:sldId id="290" r:id="rId10"/>
    <p:sldId id="292" r:id="rId11"/>
    <p:sldId id="282" r:id="rId12"/>
    <p:sldId id="283" r:id="rId13"/>
    <p:sldId id="294" r:id="rId14"/>
    <p:sldId id="268" r:id="rId15"/>
    <p:sldId id="296" r:id="rId16"/>
    <p:sldId id="262" r:id="rId17"/>
    <p:sldId id="271" r:id="rId18"/>
    <p:sldId id="308" r:id="rId19"/>
    <p:sldId id="263" r:id="rId20"/>
    <p:sldId id="264" r:id="rId21"/>
    <p:sldId id="273" r:id="rId22"/>
    <p:sldId id="276" r:id="rId23"/>
    <p:sldId id="278" r:id="rId24"/>
    <p:sldId id="279" r:id="rId25"/>
    <p:sldId id="288" r:id="rId26"/>
    <p:sldId id="280" r:id="rId27"/>
    <p:sldId id="281" r:id="rId28"/>
    <p:sldId id="300" r:id="rId29"/>
    <p:sldId id="301" r:id="rId30"/>
    <p:sldId id="302" r:id="rId31"/>
    <p:sldId id="303" r:id="rId32"/>
    <p:sldId id="305" r:id="rId33"/>
    <p:sldId id="311" r:id="rId34"/>
  </p:sldIdLst>
  <p:sldSz cx="9144000" cy="5143500" type="screen16x9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8513D-26F1-4230-9FD0-31BB670F830D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64E0C-112B-44BF-A70A-B66EBF98D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824F4-AB02-4AAE-996C-FC258C03F2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65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824F4-AB02-4AAE-996C-FC258C03F2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5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20F7-AA7F-494B-A8E0-57754FD0854D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F3CF-EBCD-4F6C-AA59-E8A8E8DA8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2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20F7-AA7F-494B-A8E0-57754FD0854D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F3CF-EBCD-4F6C-AA59-E8A8E8DA8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20F7-AA7F-494B-A8E0-57754FD0854D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F3CF-EBCD-4F6C-AA59-E8A8E8DA8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1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20F7-AA7F-494B-A8E0-57754FD0854D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F3CF-EBCD-4F6C-AA59-E8A8E8DA8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0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20F7-AA7F-494B-A8E0-57754FD0854D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F3CF-EBCD-4F6C-AA59-E8A8E8DA8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3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20F7-AA7F-494B-A8E0-57754FD0854D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F3CF-EBCD-4F6C-AA59-E8A8E8DA8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1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20F7-AA7F-494B-A8E0-57754FD0854D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F3CF-EBCD-4F6C-AA59-E8A8E8DA8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4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20F7-AA7F-494B-A8E0-57754FD0854D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F3CF-EBCD-4F6C-AA59-E8A8E8DA8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1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20F7-AA7F-494B-A8E0-57754FD0854D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F3CF-EBCD-4F6C-AA59-E8A8E8DA8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6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20F7-AA7F-494B-A8E0-57754FD0854D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F3CF-EBCD-4F6C-AA59-E8A8E8DA8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9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20F7-AA7F-494B-A8E0-57754FD0854D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F3CF-EBCD-4F6C-AA59-E8A8E8DA8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320F7-AA7F-494B-A8E0-57754FD0854D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BF3CF-EBCD-4F6C-AA59-E8A8E8DA8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8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medicine.medscape.com/article/1562368-overview#a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hcvguidelines.org/unique-populations/pregnanc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jog.org/article/S0002-9378(17)30930-4/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cvguidelines.org/evaluate/testing-and-linkag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jog.org/article/S0002-9378(17)30930-4/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cvguidelines.org/evaluate/testing-and-linkag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hcvguidelines.org/unique-populations/pregnanc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who.int/news-room/fact-sheets/detail/hepatitis-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jog.org/article/S0002-9378(17)30930-4/pdf" TargetMode="External"/><Relationship Id="rId2" Type="http://schemas.openxmlformats.org/officeDocument/2006/relationships/hyperlink" Target="https://www.hcvguidelines.org/evaluate/testing-and-linkage#testing-initia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medicine.medscape.com/article/1562368-overview#a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hcvguidelines.org/unique-populations/pregnancy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cvguidelines.org/unique-populations/pregnanc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asldpubs.onlinelibrary.wiley.com/doi/pdf/10.1002/cld.36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cvguidelines.org/unique-populations/pregnanc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ho.int/news-room/fact-sheets/detail/hepatitis-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news-room/fact-sheets/detail/hepatitis-c" TargetMode="External"/><Relationship Id="rId2" Type="http://schemas.openxmlformats.org/officeDocument/2006/relationships/hyperlink" Target="https://www.hcvguidelines.org/unique-populations/pregnanc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hcvguidelines.org/unique-populations/pregnanc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news-room/fact-sheets/detail/hepatitis-c" TargetMode="External"/><Relationship Id="rId2" Type="http://schemas.openxmlformats.org/officeDocument/2006/relationships/hyperlink" Target="https://www.hcvguidelines.org/unique-populations/pregnanc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828800"/>
            <a:ext cx="9067800" cy="1271588"/>
          </a:xfrm>
        </p:spPr>
        <p:txBody>
          <a:bodyPr>
            <a:noAutofit/>
          </a:bodyPr>
          <a:lstStyle/>
          <a:p>
            <a:r>
              <a:rPr lang="en-US" sz="3600" b="1" dirty="0" err="1"/>
              <a:t>Hepatita</a:t>
            </a:r>
            <a:r>
              <a:rPr lang="en-US" sz="3600" b="1" dirty="0"/>
              <a:t> </a:t>
            </a:r>
            <a:r>
              <a:rPr lang="en-US" sz="3600" b="1" dirty="0" err="1"/>
              <a:t>cronică</a:t>
            </a:r>
            <a:r>
              <a:rPr lang="en-US" sz="3600" b="1" dirty="0"/>
              <a:t> cu virus C la </a:t>
            </a:r>
            <a:r>
              <a:rPr lang="en-US" sz="3600" b="1" dirty="0" err="1"/>
              <a:t>femeia</a:t>
            </a:r>
            <a:r>
              <a:rPr lang="en-US" sz="3600" b="1" dirty="0"/>
              <a:t> </a:t>
            </a:r>
            <a:r>
              <a:rPr lang="en-US" sz="3600" b="1" dirty="0" err="1"/>
              <a:t>utilizatoare</a:t>
            </a:r>
            <a:r>
              <a:rPr lang="en-US" sz="3600" b="1" dirty="0"/>
              <a:t> de </a:t>
            </a:r>
            <a:r>
              <a:rPr lang="en-US" sz="3600" b="1" dirty="0" err="1"/>
              <a:t>droguri</a:t>
            </a:r>
            <a:r>
              <a:rPr lang="en-US" sz="3600" b="1" dirty="0"/>
              <a:t> </a:t>
            </a:r>
            <a:r>
              <a:rPr lang="en-US" sz="3600" b="1" dirty="0" err="1"/>
              <a:t>injectabile</a:t>
            </a:r>
            <a:r>
              <a:rPr lang="en-US" sz="3600" b="1" dirty="0"/>
              <a:t>. </a:t>
            </a:r>
            <a:r>
              <a:rPr lang="en-US" sz="3600" b="1" dirty="0" err="1"/>
              <a:t>Particularități</a:t>
            </a:r>
            <a:r>
              <a:rPr lang="en-US" sz="3600" b="1" dirty="0"/>
              <a:t> </a:t>
            </a:r>
            <a:r>
              <a:rPr lang="en-US" sz="3600" b="1" dirty="0" err="1"/>
              <a:t>ȋn</a:t>
            </a:r>
            <a:r>
              <a:rPr lang="en-US" sz="3600" b="1" dirty="0"/>
              <a:t> </a:t>
            </a:r>
            <a:r>
              <a:rPr lang="en-US" sz="3600" b="1" dirty="0" err="1"/>
              <a:t>sarcină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14750"/>
            <a:ext cx="8534400" cy="13144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Prof. Dr. </a:t>
            </a:r>
            <a:r>
              <a:rPr lang="en-US" dirty="0" err="1" smtClean="0">
                <a:solidFill>
                  <a:schemeClr val="tx1"/>
                </a:solidFill>
              </a:rPr>
              <a:t>Emanoil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Ceaușu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Spitalul</a:t>
            </a:r>
            <a:r>
              <a:rPr lang="en-US" dirty="0" smtClean="0">
                <a:solidFill>
                  <a:schemeClr val="tx1"/>
                </a:solidFill>
              </a:rPr>
              <a:t> Clinic de </a:t>
            </a:r>
            <a:r>
              <a:rPr lang="en-US" dirty="0" err="1" smtClean="0">
                <a:solidFill>
                  <a:schemeClr val="tx1"/>
                </a:solidFill>
              </a:rPr>
              <a:t>Boli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Infec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ț</a:t>
            </a:r>
            <a:r>
              <a:rPr lang="en-US" dirty="0" err="1" smtClean="0">
                <a:solidFill>
                  <a:schemeClr val="tx1"/>
                </a:solidFill>
              </a:rPr>
              <a:t>ioase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Tropicale</a:t>
            </a:r>
            <a:r>
              <a:rPr lang="en-US" dirty="0" smtClean="0">
                <a:solidFill>
                  <a:schemeClr val="tx1"/>
                </a:solidFill>
              </a:rPr>
              <a:t> “Dr. Victor </a:t>
            </a:r>
            <a:r>
              <a:rPr lang="en-US" dirty="0" err="1" smtClean="0">
                <a:solidFill>
                  <a:schemeClr val="tx1"/>
                </a:solidFill>
              </a:rPr>
              <a:t>Babeș</a:t>
            </a:r>
            <a:r>
              <a:rPr lang="en-US" dirty="0" smtClean="0">
                <a:solidFill>
                  <a:schemeClr val="tx1"/>
                </a:solidFill>
              </a:rPr>
              <a:t>” </a:t>
            </a:r>
            <a:r>
              <a:rPr lang="en-US" dirty="0" err="1" smtClean="0">
                <a:solidFill>
                  <a:schemeClr val="tx1"/>
                </a:solidFill>
              </a:rPr>
              <a:t>București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600" dirty="0" err="1" smtClean="0">
                <a:solidFill>
                  <a:schemeClr val="tx1"/>
                </a:solidFill>
              </a:rPr>
              <a:t>HepCare</a:t>
            </a:r>
            <a:r>
              <a:rPr lang="en-US" sz="2600" dirty="0" smtClean="0">
                <a:solidFill>
                  <a:schemeClr val="tx1"/>
                </a:solidFill>
              </a:rPr>
              <a:t> Europe 23 </a:t>
            </a:r>
            <a:r>
              <a:rPr lang="en-US" sz="2600" dirty="0" err="1" smtClean="0">
                <a:solidFill>
                  <a:schemeClr val="tx1"/>
                </a:solidFill>
              </a:rPr>
              <a:t>mai</a:t>
            </a:r>
            <a:r>
              <a:rPr lang="en-US" sz="2600" dirty="0" smtClean="0">
                <a:solidFill>
                  <a:schemeClr val="tx1"/>
                </a:solidFill>
              </a:rPr>
              <a:t> 2019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3702"/>
            <a:ext cx="1478800" cy="1077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1" y="346310"/>
            <a:ext cx="1642407" cy="1026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6310"/>
            <a:ext cx="1219200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" t="-1474" r="48532" b="531"/>
          <a:stretch/>
        </p:blipFill>
        <p:spPr>
          <a:xfrm>
            <a:off x="2667001" y="223702"/>
            <a:ext cx="1561171" cy="11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3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b="1" dirty="0" smtClean="0"/>
              <a:t>Boala hepatică în sarcină</a:t>
            </a:r>
            <a:endParaRPr lang="en-US" sz="3600" b="1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0" y="1289447"/>
            <a:ext cx="9126682" cy="376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/>
              <a:t>e</a:t>
            </a:r>
            <a:r>
              <a:rPr lang="en-US" sz="1800" dirty="0" err="1" smtClean="0"/>
              <a:t>ste</a:t>
            </a:r>
            <a:r>
              <a:rPr lang="en-US" sz="1800" dirty="0" smtClean="0"/>
              <a:t> o </a:t>
            </a:r>
            <a:r>
              <a:rPr lang="en-US" sz="1800" dirty="0" err="1" smtClean="0"/>
              <a:t>complica</a:t>
            </a:r>
            <a:r>
              <a:rPr lang="ro-RO" sz="1800" dirty="0" smtClean="0"/>
              <a:t>ție rară în sarcină</a:t>
            </a:r>
            <a:r>
              <a:rPr lang="en-US" sz="1800" dirty="0" smtClean="0"/>
              <a:t>,</a:t>
            </a:r>
            <a:r>
              <a:rPr lang="ro-RO" sz="1800" dirty="0" smtClean="0"/>
              <a:t> dar poate</a:t>
            </a:r>
            <a:r>
              <a:rPr lang="en-US" sz="1800" dirty="0" smtClean="0"/>
              <a:t> </a:t>
            </a:r>
            <a:r>
              <a:rPr lang="ro-RO" sz="1800" dirty="0" smtClean="0"/>
              <a:t>influența uneori în mod dramatic atât mama cât și copilul.</a:t>
            </a:r>
            <a:endParaRPr lang="en-US" sz="1800" dirty="0" smtClean="0"/>
          </a:p>
          <a:p>
            <a:pPr algn="just"/>
            <a:endParaRPr lang="ro-RO" sz="1800" dirty="0" smtClean="0"/>
          </a:p>
          <a:p>
            <a:pPr algn="just"/>
            <a:r>
              <a:rPr lang="en-US" sz="1800" dirty="0"/>
              <a:t>b</a:t>
            </a:r>
            <a:r>
              <a:rPr lang="ro-RO" sz="1800" dirty="0" smtClean="0"/>
              <a:t>oli ca steatoza acută hepatică de sarcină (AFLP)</a:t>
            </a:r>
            <a:r>
              <a:rPr lang="en-US" sz="1800" dirty="0" smtClean="0"/>
              <a:t> </a:t>
            </a:r>
            <a:r>
              <a:rPr lang="ro-RO" sz="1800" dirty="0" smtClean="0"/>
              <a:t>pot debuta cu simptomatologie moderat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ro-RO" sz="1800" dirty="0" smtClean="0"/>
              <a:t>, </a:t>
            </a:r>
            <a:r>
              <a:rPr lang="en-US" sz="1800" dirty="0" smtClean="0"/>
              <a:t> </a:t>
            </a:r>
            <a:r>
              <a:rPr lang="ro-RO" sz="1800" dirty="0" smtClean="0"/>
              <a:t>creșteri ușoare ale transaminazelor dar pot evolua</a:t>
            </a:r>
            <a:r>
              <a:rPr lang="en-US" sz="1800" dirty="0" smtClean="0"/>
              <a:t> </a:t>
            </a:r>
            <a:r>
              <a:rPr lang="ro-RO" sz="1800" dirty="0" smtClean="0"/>
              <a:t>spre icter, insuficiență hepatică și deces.</a:t>
            </a:r>
            <a:endParaRPr lang="en-US" sz="1800" dirty="0" smtClean="0"/>
          </a:p>
          <a:p>
            <a:pPr algn="just"/>
            <a:endParaRPr lang="en-US" sz="1800" dirty="0"/>
          </a:p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oli</a:t>
            </a:r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 hepatice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a majoritatea femeilor nu se constată înrăutățirea </a:t>
            </a:r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simptomatologiei 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sarcină fiziologică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vi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aportări de cazuri de exacerbări hepatice/insuficiențe hepatice fulminante</a:t>
            </a:r>
          </a:p>
          <a:p>
            <a:pPr algn="just"/>
            <a:endParaRPr lang="ro-RO" sz="1800" dirty="0" smtClean="0"/>
          </a:p>
          <a:p>
            <a:pPr marL="0" indent="0">
              <a:buNone/>
            </a:pPr>
            <a:endParaRPr lang="ro-RO" sz="2800" dirty="0" smtClean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959" y="4629150"/>
            <a:ext cx="1194597" cy="19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9550"/>
            <a:ext cx="1219200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83482" y="478955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Terrault </a:t>
            </a:r>
            <a:r>
              <a:rPr lang="vi-VN" sz="1000" dirty="0">
                <a:latin typeface="Calibri" panose="020F0502020204030204" pitchFamily="34" charset="0"/>
                <a:cs typeface="Calibri" panose="020F0502020204030204" pitchFamily="34" charset="0"/>
              </a:rPr>
              <a:t>NA, et al, </a:t>
            </a:r>
            <a:r>
              <a:rPr lang="vi-VN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2007</a:t>
            </a:r>
            <a:endParaRPr lang="en-US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vi-VN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Mahtab </a:t>
            </a:r>
            <a:r>
              <a:rPr lang="vi-VN" sz="1000" dirty="0">
                <a:latin typeface="Calibri" panose="020F0502020204030204" pitchFamily="34" charset="0"/>
                <a:cs typeface="Calibri" panose="020F0502020204030204" pitchFamily="34" charset="0"/>
              </a:rPr>
              <a:t>MA, et al, </a:t>
            </a:r>
            <a:r>
              <a:rPr lang="vi-VN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2008</a:t>
            </a:r>
            <a:endParaRPr lang="vi-VN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vi-VN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7366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altLang="ro-RO" sz="4000" b="1" dirty="0" smtClean="0"/>
              <a:t>Icterul la femeia gravid</a:t>
            </a:r>
            <a:r>
              <a:rPr lang="ro-RO" altLang="ro-RO" sz="4000" b="1" dirty="0" smtClean="0"/>
              <a:t>ă</a:t>
            </a:r>
            <a:r>
              <a:rPr lang="en-US" altLang="ro-RO" sz="2800" dirty="0" smtClean="0"/>
              <a:t/>
            </a:r>
            <a:br>
              <a:rPr lang="en-US" altLang="ro-RO" sz="2800" dirty="0" smtClean="0"/>
            </a:br>
            <a:endParaRPr lang="en-US" altLang="ro-RO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  <a:defRPr/>
            </a:pPr>
            <a:r>
              <a:rPr lang="pt-BR" sz="1900" b="1" dirty="0" smtClean="0"/>
              <a:t>Exist</a:t>
            </a:r>
            <a:r>
              <a:rPr lang="ro-RO" sz="1900" b="1" dirty="0" smtClean="0"/>
              <a:t>ă</a:t>
            </a:r>
            <a:r>
              <a:rPr lang="pt-BR" sz="1900" b="1" dirty="0" smtClean="0"/>
              <a:t> dou</a:t>
            </a:r>
            <a:r>
              <a:rPr lang="ro-RO" sz="1900" b="1" dirty="0" smtClean="0"/>
              <a:t>ă</a:t>
            </a:r>
            <a:r>
              <a:rPr lang="pt-BR" sz="1900" b="1" dirty="0" smtClean="0"/>
              <a:t> mari categorii de icter la femeia gravid</a:t>
            </a:r>
            <a:r>
              <a:rPr lang="ro-RO" sz="1900" b="1" dirty="0" smtClean="0"/>
              <a:t>ă</a:t>
            </a:r>
            <a:r>
              <a:rPr lang="pt-BR" sz="1900" b="1" dirty="0" smtClean="0"/>
              <a:t>: </a:t>
            </a:r>
            <a:endParaRPr lang="en-US" sz="1900" b="1" dirty="0" smtClean="0"/>
          </a:p>
          <a:p>
            <a:pPr lvl="1" algn="just">
              <a:defRPr/>
            </a:pPr>
            <a:r>
              <a:rPr lang="pt-BR" sz="1900" dirty="0" smtClean="0"/>
              <a:t>Icterul cauzat de staza biliar</a:t>
            </a:r>
            <a:r>
              <a:rPr lang="ro-RO" sz="1900" dirty="0" smtClean="0"/>
              <a:t>ă</a:t>
            </a:r>
            <a:r>
              <a:rPr lang="pt-BR" sz="1900" dirty="0" smtClean="0"/>
              <a:t> favorizat</a:t>
            </a:r>
            <a:r>
              <a:rPr lang="ro-RO" sz="1900" dirty="0" smtClean="0"/>
              <a:t>ă</a:t>
            </a:r>
            <a:r>
              <a:rPr lang="pt-BR" sz="1900" dirty="0" smtClean="0"/>
              <a:t> de sarcin</a:t>
            </a:r>
            <a:r>
              <a:rPr lang="ro-RO" sz="1900" dirty="0" smtClean="0"/>
              <a:t>ă</a:t>
            </a:r>
            <a:r>
              <a:rPr lang="pt-BR" sz="1900" dirty="0" smtClean="0"/>
              <a:t> </a:t>
            </a:r>
            <a:r>
              <a:rPr lang="ro-RO" sz="1900" dirty="0" smtClean="0"/>
              <a:t>ș</a:t>
            </a:r>
            <a:r>
              <a:rPr lang="pt-BR" sz="1900" dirty="0" smtClean="0"/>
              <a:t>i </a:t>
            </a:r>
            <a:endParaRPr lang="en-US" sz="1900" dirty="0" smtClean="0"/>
          </a:p>
          <a:p>
            <a:pPr lvl="1" algn="just">
              <a:defRPr/>
            </a:pPr>
            <a:r>
              <a:rPr lang="pt-BR" sz="1900" dirty="0" smtClean="0"/>
              <a:t>Icterul cauzat de afec</a:t>
            </a:r>
            <a:r>
              <a:rPr lang="ro-RO" sz="1900" dirty="0" smtClean="0"/>
              <a:t>ț</a:t>
            </a:r>
            <a:r>
              <a:rPr lang="pt-BR" sz="1900" dirty="0" smtClean="0"/>
              <a:t>iuni preexistente </a:t>
            </a:r>
            <a:r>
              <a:rPr lang="ro-RO" sz="1900" dirty="0" smtClean="0"/>
              <a:t>ș</a:t>
            </a:r>
            <a:r>
              <a:rPr lang="pt-BR" sz="1900" dirty="0" smtClean="0"/>
              <a:t>i agravat de starea de graviditate, categorie </a:t>
            </a:r>
            <a:r>
              <a:rPr lang="ro-RO" sz="1900" dirty="0" smtClean="0"/>
              <a:t>î</a:t>
            </a:r>
            <a:r>
              <a:rPr lang="pt-BR" sz="1900" dirty="0" smtClean="0"/>
              <a:t>n care pe primul loc ca </a:t>
            </a:r>
            <a:r>
              <a:rPr lang="ro-RO" sz="1900" dirty="0"/>
              <a:t>ș</a:t>
            </a:r>
            <a:r>
              <a:rPr lang="pt-BR" sz="1900" dirty="0" smtClean="0"/>
              <a:t>i cauz</a:t>
            </a:r>
            <a:r>
              <a:rPr lang="ro-RO" sz="1900" dirty="0" smtClean="0"/>
              <a:t>ă</a:t>
            </a:r>
            <a:r>
              <a:rPr lang="pt-BR" sz="1900" dirty="0" smtClean="0"/>
              <a:t> se reg</a:t>
            </a:r>
            <a:r>
              <a:rPr lang="ro-RO" sz="1900" dirty="0" smtClean="0"/>
              <a:t>ă</a:t>
            </a:r>
            <a:r>
              <a:rPr lang="pt-BR" sz="1900" dirty="0" smtClean="0"/>
              <a:t>sesc infec</a:t>
            </a:r>
            <a:r>
              <a:rPr lang="ro-RO" sz="1900" dirty="0" smtClean="0"/>
              <a:t>ț</a:t>
            </a:r>
            <a:r>
              <a:rPr lang="pt-BR" sz="1900" dirty="0" smtClean="0"/>
              <a:t>iile virale cronice VHB/ VHC.</a:t>
            </a:r>
            <a:endParaRPr lang="en-US" sz="1900" dirty="0" smtClean="0"/>
          </a:p>
          <a:p>
            <a:pPr marL="0" indent="0" algn="just">
              <a:buNone/>
              <a:defRPr/>
            </a:pPr>
            <a:r>
              <a:rPr lang="pt-BR" sz="1900" dirty="0"/>
              <a:t>Ȋ</a:t>
            </a:r>
            <a:r>
              <a:rPr lang="pt-BR" sz="1900" dirty="0" smtClean="0"/>
              <a:t>n cazul femeii gravide este foarte important diagnosticul diferen</a:t>
            </a:r>
            <a:r>
              <a:rPr lang="ro-RO" sz="1900" dirty="0"/>
              <a:t>ț</a:t>
            </a:r>
            <a:r>
              <a:rPr lang="pt-BR" sz="1900" dirty="0" smtClean="0"/>
              <a:t>ial </a:t>
            </a:r>
            <a:r>
              <a:rPr lang="ro-RO" sz="1900" dirty="0"/>
              <a:t>î</a:t>
            </a:r>
            <a:r>
              <a:rPr lang="pt-BR" sz="1900" dirty="0" smtClean="0"/>
              <a:t>n caz de icter datorat infec</a:t>
            </a:r>
            <a:r>
              <a:rPr lang="pt-BR" sz="1900" dirty="0" smtClean="0">
                <a:latin typeface="Calibri"/>
                <a:cs typeface="Calibri"/>
              </a:rPr>
              <a:t>ț</a:t>
            </a:r>
            <a:r>
              <a:rPr lang="pt-BR" sz="1900" dirty="0" smtClean="0"/>
              <a:t>iei cu VHB/ VHC</a:t>
            </a:r>
            <a:endParaRPr lang="en-US" sz="1900" dirty="0" smtClean="0"/>
          </a:p>
          <a:p>
            <a:pPr lvl="1" algn="just">
              <a:defRPr/>
            </a:pPr>
            <a:r>
              <a:rPr lang="ro-RO" sz="1900" dirty="0"/>
              <a:t>î</a:t>
            </a:r>
            <a:r>
              <a:rPr lang="pt-BR" sz="1900" dirty="0" smtClean="0"/>
              <a:t>n situa</a:t>
            </a:r>
            <a:r>
              <a:rPr lang="ro-RO" sz="1900" dirty="0" smtClean="0"/>
              <a:t>ț</a:t>
            </a:r>
            <a:r>
              <a:rPr lang="pt-BR" sz="1900" dirty="0" smtClean="0"/>
              <a:t>ia </a:t>
            </a:r>
            <a:r>
              <a:rPr lang="ro-RO" sz="1900" dirty="0"/>
              <a:t>î</a:t>
            </a:r>
            <a:r>
              <a:rPr lang="pt-BR" sz="1900" dirty="0" smtClean="0"/>
              <a:t>n care hepatita este cronic</a:t>
            </a:r>
            <a:r>
              <a:rPr lang="ro-RO" sz="1900" dirty="0"/>
              <a:t>ă</a:t>
            </a:r>
            <a:r>
              <a:rPr lang="pt-BR" sz="1900" dirty="0" smtClean="0"/>
              <a:t> </a:t>
            </a:r>
            <a:r>
              <a:rPr lang="ro-RO" sz="1900" dirty="0"/>
              <a:t>ș</a:t>
            </a:r>
            <a:r>
              <a:rPr lang="pt-BR" sz="1900" dirty="0" smtClean="0"/>
              <a:t>i cunoscut</a:t>
            </a:r>
            <a:r>
              <a:rPr lang="ro-RO" sz="1900" dirty="0" smtClean="0"/>
              <a:t>ă</a:t>
            </a:r>
            <a:r>
              <a:rPr lang="pt-BR" sz="1900" dirty="0" smtClean="0"/>
              <a:t> pacienta va fi monitorizat</a:t>
            </a:r>
            <a:r>
              <a:rPr lang="ro-RO" sz="1900" dirty="0" smtClean="0"/>
              <a:t>ă</a:t>
            </a:r>
            <a:r>
              <a:rPr lang="pt-BR" sz="1900" dirty="0" smtClean="0"/>
              <a:t> dup</a:t>
            </a:r>
            <a:r>
              <a:rPr lang="ro-RO" sz="1900" dirty="0" smtClean="0"/>
              <a:t>ă</a:t>
            </a:r>
            <a:r>
              <a:rPr lang="pt-BR" sz="1900" dirty="0" smtClean="0"/>
              <a:t> anumite protocoale acceptate</a:t>
            </a:r>
            <a:endParaRPr lang="en-US" sz="1900" dirty="0" smtClean="0"/>
          </a:p>
          <a:p>
            <a:pPr lvl="1" algn="just">
              <a:defRPr/>
            </a:pPr>
            <a:r>
              <a:rPr lang="ro-RO" sz="1900" dirty="0"/>
              <a:t>î</a:t>
            </a:r>
            <a:r>
              <a:rPr lang="pt-BR" sz="1900" dirty="0" smtClean="0"/>
              <a:t>n situa</a:t>
            </a:r>
            <a:r>
              <a:rPr lang="pt-BR" sz="1900" dirty="0" smtClean="0">
                <a:latin typeface="Calibri"/>
                <a:cs typeface="Calibri"/>
              </a:rPr>
              <a:t>ț</a:t>
            </a:r>
            <a:r>
              <a:rPr lang="pt-BR" sz="1900" dirty="0" smtClean="0"/>
              <a:t>ia </a:t>
            </a:r>
            <a:r>
              <a:rPr lang="ro-RO" sz="1900" dirty="0" smtClean="0"/>
              <a:t>î</a:t>
            </a:r>
            <a:r>
              <a:rPr lang="pt-BR" sz="1900" dirty="0" smtClean="0"/>
              <a:t>n care pacienta nu-</a:t>
            </a:r>
            <a:r>
              <a:rPr lang="ro-RO" sz="1900" dirty="0"/>
              <a:t>ș</a:t>
            </a:r>
            <a:r>
              <a:rPr lang="pt-BR" sz="1900" dirty="0" smtClean="0"/>
              <a:t>i cunoa</a:t>
            </a:r>
            <a:r>
              <a:rPr lang="ro-RO" sz="1900" dirty="0" smtClean="0"/>
              <a:t>ș</a:t>
            </a:r>
            <a:r>
              <a:rPr lang="pt-BR" sz="1900" dirty="0" smtClean="0"/>
              <a:t>te statusul hepatic poate fi diagnosticat</a:t>
            </a:r>
            <a:r>
              <a:rPr lang="ro-RO" sz="1900" dirty="0" smtClean="0"/>
              <a:t>ă</a:t>
            </a:r>
            <a:r>
              <a:rPr lang="pt-BR" sz="1900" dirty="0" smtClean="0"/>
              <a:t> cu hepatit</a:t>
            </a:r>
            <a:r>
              <a:rPr lang="ro-RO" sz="1900" dirty="0" smtClean="0"/>
              <a:t>ă</a:t>
            </a:r>
            <a:r>
              <a:rPr lang="pt-BR" sz="1900" dirty="0" smtClean="0"/>
              <a:t> cronic</a:t>
            </a:r>
            <a:r>
              <a:rPr lang="ro-RO" sz="1900" dirty="0" smtClean="0"/>
              <a:t>ă</a:t>
            </a:r>
            <a:r>
              <a:rPr lang="pt-BR" sz="1900" dirty="0" smtClean="0"/>
              <a:t> sau poate avea o infec</a:t>
            </a:r>
            <a:r>
              <a:rPr lang="ro-RO" sz="1900" dirty="0" smtClean="0"/>
              <a:t>ț</a:t>
            </a:r>
            <a:r>
              <a:rPr lang="pt-BR" sz="1900" dirty="0" smtClean="0"/>
              <a:t>ie acut</a:t>
            </a:r>
            <a:r>
              <a:rPr lang="ro-RO" sz="1900" dirty="0" smtClean="0"/>
              <a:t>ă</a:t>
            </a:r>
            <a:r>
              <a:rPr lang="pt-BR" sz="1900" dirty="0" smtClean="0"/>
              <a:t> cu VHB sau VHC.</a:t>
            </a:r>
          </a:p>
          <a:p>
            <a:pPr>
              <a:defRPr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33350"/>
            <a:ext cx="1219200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6512" y="4589502"/>
            <a:ext cx="701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altLang="en-US" sz="1000" dirty="0"/>
              <a:t>Rawal BK, Parida S, Watkins RP, Ghosh P, Smith H. Symptomatic reactivation of hepatitis B in pregnancy. Lancet 1991; </a:t>
            </a:r>
            <a:r>
              <a:rPr lang="ro-RO" altLang="en-US" sz="1000" dirty="0" smtClean="0"/>
              <a:t>337:364</a:t>
            </a:r>
            <a:endParaRPr lang="en-US" altLang="en-US" sz="1000" dirty="0" smtClean="0"/>
          </a:p>
          <a:p>
            <a:pPr algn="r"/>
            <a:r>
              <a:rPr lang="en-US" altLang="ro-RO" sz="1000" dirty="0"/>
              <a:t>Jonas MM. Hepatitis B and pregnancy: an underestimated issue. Liver </a:t>
            </a:r>
            <a:r>
              <a:rPr lang="en-US" altLang="ro-RO" sz="1000" dirty="0" err="1" smtClean="0"/>
              <a:t>Int</a:t>
            </a:r>
            <a:r>
              <a:rPr lang="en-US" altLang="ro-RO" sz="1000" dirty="0" smtClean="0"/>
              <a:t> 2009</a:t>
            </a:r>
            <a:r>
              <a:rPr lang="en-US" altLang="ro-RO" sz="1000" dirty="0"/>
              <a:t>; 29(</a:t>
            </a:r>
            <a:r>
              <a:rPr lang="en-US" altLang="ro-RO" sz="1000" dirty="0" err="1"/>
              <a:t>suppl</a:t>
            </a:r>
            <a:r>
              <a:rPr lang="en-US" altLang="ro-RO" sz="1000" dirty="0"/>
              <a:t> 1):</a:t>
            </a:r>
            <a:r>
              <a:rPr lang="en-US" altLang="ro-RO" sz="1000" dirty="0" smtClean="0"/>
              <a:t>133–139</a:t>
            </a:r>
          </a:p>
          <a:p>
            <a:pPr algn="r"/>
            <a:r>
              <a:rPr lang="ro-RO" altLang="ro-RO" sz="1000" dirty="0"/>
              <a:t>Rawal BK, Parida S, Watkins RP, Ghosh P, Smith H. Symptomatic </a:t>
            </a:r>
            <a:r>
              <a:rPr lang="ro-RO" altLang="ro-RO" sz="1000" dirty="0" smtClean="0"/>
              <a:t>reactivationof </a:t>
            </a:r>
            <a:r>
              <a:rPr lang="ro-RO" altLang="ro-RO" sz="1000" dirty="0"/>
              <a:t>hepatitis B in pregnancy. Lancet 1991; </a:t>
            </a:r>
            <a:r>
              <a:rPr lang="ro-RO" altLang="ro-RO" sz="1000" dirty="0" smtClean="0"/>
              <a:t>337:364</a:t>
            </a:r>
            <a:endParaRPr lang="en-US" altLang="ro-RO" sz="1000" dirty="0"/>
          </a:p>
        </p:txBody>
      </p:sp>
    </p:spTree>
    <p:extLst>
      <p:ext uri="{BB962C8B-B14F-4D97-AF65-F5344CB8AC3E}">
        <p14:creationId xmlns:p14="http://schemas.microsoft.com/office/powerpoint/2010/main" val="28201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39750" y="250032"/>
            <a:ext cx="7543800" cy="697706"/>
          </a:xfrm>
        </p:spPr>
        <p:txBody>
          <a:bodyPr>
            <a:normAutofit fontScale="90000"/>
          </a:bodyPr>
          <a:lstStyle/>
          <a:p>
            <a:r>
              <a:rPr lang="pt-BR" altLang="ro-RO" sz="2800" b="0" u="sng" dirty="0" smtClean="0"/>
              <a:t/>
            </a:r>
            <a:br>
              <a:rPr lang="pt-BR" altLang="ro-RO" sz="2800" b="0" u="sng" dirty="0" smtClean="0"/>
            </a:br>
            <a:r>
              <a:rPr lang="ro-RO" sz="4000" b="1" dirty="0"/>
              <a:t>Ciroza hepatică</a:t>
            </a:r>
            <a:r>
              <a:rPr lang="en-US" sz="4000" b="1" dirty="0"/>
              <a:t> </a:t>
            </a:r>
            <a:r>
              <a:rPr lang="ro-RO" sz="4000" b="1" dirty="0"/>
              <a:t>în sarcină</a:t>
            </a:r>
            <a:r>
              <a:rPr lang="fr-FR" altLang="ro-RO" dirty="0" smtClean="0"/>
              <a:t> </a:t>
            </a:r>
            <a:endParaRPr lang="en-US" altLang="ro-RO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458200" cy="312419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altLang="ro-RO" sz="1900" dirty="0" smtClean="0"/>
              <a:t>Sarcina la femeia cu ciroz</a:t>
            </a:r>
            <a:r>
              <a:rPr lang="vi-VN" altLang="ro-RO" sz="1900" dirty="0" smtClean="0">
                <a:latin typeface="Calibri"/>
                <a:cs typeface="Calibri"/>
              </a:rPr>
              <a:t>ă</a:t>
            </a:r>
            <a:r>
              <a:rPr lang="pt-BR" altLang="ro-RO" sz="1900" dirty="0" smtClean="0"/>
              <a:t> apare mai rar datorit</a:t>
            </a:r>
            <a:r>
              <a:rPr lang="vi-VN" altLang="ro-RO" sz="1900" dirty="0" smtClean="0">
                <a:latin typeface="Calibri"/>
                <a:cs typeface="Calibri"/>
              </a:rPr>
              <a:t>ă</a:t>
            </a:r>
            <a:r>
              <a:rPr lang="pt-BR" altLang="ro-RO" sz="1900" dirty="0" smtClean="0"/>
              <a:t> istal</a:t>
            </a:r>
            <a:r>
              <a:rPr lang="vi-VN" altLang="ro-RO" sz="1900" dirty="0" smtClean="0">
                <a:latin typeface="Calibri"/>
                <a:cs typeface="Calibri"/>
              </a:rPr>
              <a:t>ă</a:t>
            </a:r>
            <a:r>
              <a:rPr lang="pt-BR" altLang="ro-RO" sz="1900" dirty="0" smtClean="0"/>
              <a:t>rii statusulului anovulator ȋn acest stadiu de boal</a:t>
            </a:r>
            <a:r>
              <a:rPr lang="vi-VN" altLang="ro-RO" sz="1900" dirty="0" smtClean="0">
                <a:latin typeface="Calibri"/>
                <a:cs typeface="Calibri"/>
              </a:rPr>
              <a:t>ă</a:t>
            </a:r>
            <a:endParaRPr lang="pt-BR" altLang="ro-RO" sz="1900" dirty="0" smtClean="0"/>
          </a:p>
          <a:p>
            <a:pPr algn="just"/>
            <a:r>
              <a:rPr lang="pt-BR" altLang="ro-RO" sz="1900" dirty="0" smtClean="0"/>
              <a:t>Managementul cirozei la femeia gravidă nu diferă de cel al pacientelor care nu sunt gravide. </a:t>
            </a:r>
          </a:p>
          <a:p>
            <a:pPr algn="just"/>
            <a:r>
              <a:rPr lang="pt-BR" altLang="ro-RO" sz="1900" dirty="0" smtClean="0"/>
              <a:t>Screening</a:t>
            </a:r>
            <a:r>
              <a:rPr lang="ro-RO" altLang="ro-RO" sz="1900" dirty="0" smtClean="0"/>
              <a:t>-</a:t>
            </a:r>
            <a:r>
              <a:rPr lang="pt-BR" altLang="ro-RO" sz="1900" dirty="0" smtClean="0"/>
              <a:t>ul variceal cu endoscopie este recomandat și este sigur în timpul sarcinii.  </a:t>
            </a:r>
          </a:p>
          <a:p>
            <a:pPr algn="just"/>
            <a:r>
              <a:rPr lang="pt-BR" altLang="ro-RO" sz="1900" dirty="0" smtClean="0"/>
              <a:t>Indica</a:t>
            </a:r>
            <a:r>
              <a:rPr lang="pt-BR" altLang="ro-RO" sz="1900" dirty="0" smtClean="0">
                <a:latin typeface="Calibri"/>
                <a:cs typeface="Calibri"/>
              </a:rPr>
              <a:t>ț</a:t>
            </a:r>
            <a:r>
              <a:rPr lang="pt-BR" altLang="ro-RO" sz="1900" dirty="0" smtClean="0"/>
              <a:t>iile pentru administrarea profilactică a beta-blocantelor sunt acelea</a:t>
            </a:r>
            <a:r>
              <a:rPr lang="ro-RO" altLang="ro-RO" sz="1900" dirty="0" smtClean="0"/>
              <a:t>ș</a:t>
            </a:r>
            <a:r>
              <a:rPr lang="pt-BR" altLang="ro-RO" sz="1900" dirty="0" smtClean="0"/>
              <a:t>i ca la femeile fără sarcină, dar utilizarea lor poate fi asociată cu riscul de </a:t>
            </a:r>
          </a:p>
          <a:p>
            <a:pPr lvl="1" algn="just"/>
            <a:r>
              <a:rPr lang="ro-RO" altLang="ro-RO" sz="1900" dirty="0" smtClean="0"/>
              <a:t>r</a:t>
            </a:r>
            <a:r>
              <a:rPr lang="pt-BR" altLang="ro-RO" sz="1900" dirty="0" smtClean="0"/>
              <a:t>estric</a:t>
            </a:r>
            <a:r>
              <a:rPr lang="ro-RO" altLang="ro-RO" sz="1900" dirty="0" smtClean="0"/>
              <a:t>ț</a:t>
            </a:r>
            <a:r>
              <a:rPr lang="pt-BR" altLang="ro-RO" sz="1900" dirty="0" smtClean="0"/>
              <a:t>ie a creșterii intrauterine</a:t>
            </a:r>
          </a:p>
          <a:p>
            <a:pPr lvl="1" algn="just"/>
            <a:r>
              <a:rPr lang="pt-BR" altLang="ro-RO" sz="1900" dirty="0" smtClean="0"/>
              <a:t>bradicardie fetal</a:t>
            </a:r>
            <a:r>
              <a:rPr lang="ro-RO" altLang="ro-RO" sz="1900" dirty="0" smtClean="0"/>
              <a:t>ă</a:t>
            </a:r>
            <a:r>
              <a:rPr lang="pt-BR" altLang="ro-RO" sz="1900" dirty="0" smtClean="0"/>
              <a:t>/neonatal</a:t>
            </a:r>
            <a:r>
              <a:rPr lang="ro-RO" altLang="ro-RO" sz="1900" dirty="0" smtClean="0"/>
              <a:t>ă</a:t>
            </a:r>
            <a:endParaRPr lang="pt-BR" altLang="ro-RO" sz="1900" dirty="0" smtClean="0"/>
          </a:p>
          <a:p>
            <a:pPr lvl="1" algn="just"/>
            <a:r>
              <a:rPr lang="pt-BR" altLang="ro-RO" sz="1900" dirty="0" smtClean="0"/>
              <a:t>hipoglicemie neonatal</a:t>
            </a:r>
            <a:r>
              <a:rPr lang="ro-RO" altLang="ro-RO" sz="1900" dirty="0" smtClean="0"/>
              <a:t>ă</a:t>
            </a:r>
            <a:r>
              <a:rPr lang="pt-BR" altLang="ro-RO" sz="1900" dirty="0" smtClean="0"/>
              <a:t> </a:t>
            </a:r>
          </a:p>
          <a:p>
            <a:pPr lvl="1" algn="just"/>
            <a:r>
              <a:rPr lang="pt-BR" altLang="ro-RO" sz="1900" dirty="0" smtClean="0"/>
              <a:t>depresie respiratorie neonatală.</a:t>
            </a:r>
          </a:p>
          <a:p>
            <a:pPr lvl="1">
              <a:buFont typeface="Wingdings" pitchFamily="2" charset="2"/>
              <a:buNone/>
            </a:pPr>
            <a:endParaRPr lang="en-US" altLang="ro-RO" sz="1400" dirty="0" smtClean="0"/>
          </a:p>
          <a:p>
            <a:pPr>
              <a:buFont typeface="Wingdings" pitchFamily="2" charset="2"/>
              <a:buNone/>
            </a:pPr>
            <a:endParaRPr lang="en-US" altLang="ro-RO" sz="2000" dirty="0" smtClean="0"/>
          </a:p>
          <a:p>
            <a:endParaRPr lang="en-US" altLang="ro-RO" sz="2000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3350"/>
            <a:ext cx="1219200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8945" y="474339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000" dirty="0" err="1" smtClean="0"/>
              <a:t>Sookoian</a:t>
            </a:r>
            <a:r>
              <a:rPr lang="en-US" altLang="en-US" sz="1000" dirty="0" smtClean="0"/>
              <a:t> </a:t>
            </a:r>
            <a:r>
              <a:rPr lang="en-US" altLang="en-US" sz="1000" dirty="0"/>
              <a:t>S, Liver disease during pregnancy: acute viral hepatitis, </a:t>
            </a:r>
            <a:r>
              <a:rPr lang="nb-NO" altLang="en-US" sz="1000" dirty="0"/>
              <a:t>Ann Hepatol. 2006 Jul-Sep;5(3):</a:t>
            </a:r>
            <a:r>
              <a:rPr lang="nb-NO" altLang="en-US" sz="1000" dirty="0" smtClean="0"/>
              <a:t>231-6</a:t>
            </a:r>
          </a:p>
          <a:p>
            <a:pPr algn="r"/>
            <a:r>
              <a:rPr lang="en-US" altLang="ro-RO" sz="1000" dirty="0"/>
              <a:t>Update of viral hepatitis in pregnancy, Cleveland Clinic Journal of </a:t>
            </a:r>
            <a:r>
              <a:rPr lang="en-US" altLang="ro-RO" sz="1000" dirty="0" err="1"/>
              <a:t>Meidicine</a:t>
            </a:r>
            <a:r>
              <a:rPr lang="en-US" altLang="ro-RO" sz="1000" dirty="0"/>
              <a:t>, Mar </a:t>
            </a:r>
            <a:r>
              <a:rPr lang="en-US" altLang="ro-RO" sz="1000" dirty="0" smtClean="0"/>
              <a:t>2017</a:t>
            </a:r>
            <a:endParaRPr lang="en-US" altLang="ro-RO" sz="1000" dirty="0"/>
          </a:p>
        </p:txBody>
      </p:sp>
    </p:spTree>
    <p:extLst>
      <p:ext uri="{BB962C8B-B14F-4D97-AF65-F5344CB8AC3E}">
        <p14:creationId xmlns:p14="http://schemas.microsoft.com/office/powerpoint/2010/main" val="254319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b="1" dirty="0" smtClean="0"/>
              <a:t>Ciroza hepatică</a:t>
            </a:r>
            <a:r>
              <a:rPr lang="en-US" sz="3600" b="1" dirty="0" smtClean="0"/>
              <a:t> </a:t>
            </a:r>
            <a:r>
              <a:rPr lang="ro-RO" sz="3600" b="1" dirty="0" smtClean="0"/>
              <a:t>în sarcină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65" y="1179359"/>
            <a:ext cx="8229600" cy="3749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Risc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semnificativ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complica</a:t>
            </a:r>
            <a:r>
              <a:rPr lang="en-US" sz="1800" dirty="0" err="1" smtClean="0">
                <a:latin typeface="Calibri"/>
                <a:cs typeface="Calibri"/>
              </a:rPr>
              <a:t>ții</a:t>
            </a:r>
            <a:r>
              <a:rPr lang="en-US" sz="1800" dirty="0" smtClean="0">
                <a:latin typeface="Calibri"/>
                <a:cs typeface="Calibri"/>
              </a:rPr>
              <a:t>: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erinatale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creștere intrauterină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diminuată</a:t>
            </a:r>
          </a:p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infecți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intrauterin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  <a:p>
            <a:pPr marL="0" indent="0">
              <a:buNone/>
            </a:pPr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avort/naștere prematură sau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decesul fetal intrauterin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o-RO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mamă: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hipertensiune gestatională</a:t>
            </a:r>
            <a:endParaRPr lang="ro-RO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abrupție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placentară</a:t>
            </a:r>
            <a:endParaRPr lang="ro-RO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hemoragi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peripartum</a:t>
            </a:r>
            <a:endParaRPr lang="ro-RO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decompensare hepatic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ă (15%)</a:t>
            </a:r>
          </a:p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 sângerare variceală (trim III)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53876" y="4743390"/>
            <a:ext cx="1390124" cy="400110"/>
          </a:xfrm>
          <a:prstGeom prst="rect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err="1"/>
              <a:t>Shaheen</a:t>
            </a:r>
            <a:r>
              <a:rPr lang="en-US" sz="1000" dirty="0"/>
              <a:t> AA, Myers RP </a:t>
            </a:r>
          </a:p>
          <a:p>
            <a:pPr algn="r"/>
            <a:r>
              <a:rPr lang="en-US" sz="1000" dirty="0"/>
              <a:t>Liver Int. 2010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164" y="133350"/>
            <a:ext cx="1219200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23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 err="1" smtClean="0"/>
              <a:t>Hepatitele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virale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/>
              <a:t>ș</a:t>
            </a:r>
            <a:r>
              <a:rPr lang="en-US" altLang="en-US" sz="3600" b="1" dirty="0" err="1" smtClean="0"/>
              <a:t>i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sarcina</a:t>
            </a:r>
            <a:endParaRPr lang="ro-RO" altLang="en-US" sz="3600" b="1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01651" y="1275160"/>
            <a:ext cx="8208963" cy="2970609"/>
          </a:xfrm>
        </p:spPr>
        <p:txBody>
          <a:bodyPr>
            <a:normAutofit/>
          </a:bodyPr>
          <a:lstStyle/>
          <a:p>
            <a:pPr algn="just">
              <a:buClr>
                <a:srgbClr val="330066"/>
              </a:buClr>
            </a:pPr>
            <a:r>
              <a:rPr lang="pt-BR" altLang="ro-RO" sz="1800" dirty="0" smtClean="0">
                <a:solidFill>
                  <a:srgbClr val="000000"/>
                </a:solidFill>
              </a:rPr>
              <a:t>Managementul hepatitei virale în timpul sarcinii rămâne o provocare și implică numeroase aspecte de îngrijir</a:t>
            </a:r>
            <a:r>
              <a:rPr lang="en-US" altLang="ro-RO" sz="1800" dirty="0" smtClean="0">
                <a:solidFill>
                  <a:srgbClr val="000000"/>
                </a:solidFill>
              </a:rPr>
              <a:t>e</a:t>
            </a:r>
            <a:r>
              <a:rPr lang="pt-BR" altLang="ro-RO" sz="1800" dirty="0" smtClean="0">
                <a:solidFill>
                  <a:srgbClr val="000000"/>
                </a:solidFill>
              </a:rPr>
              <a:t> materno-fetala.</a:t>
            </a:r>
          </a:p>
          <a:p>
            <a:pPr algn="just">
              <a:buClr>
                <a:srgbClr val="330066"/>
              </a:buClr>
              <a:buFont typeface="Wingdings" pitchFamily="2" charset="2"/>
              <a:buNone/>
            </a:pPr>
            <a:endParaRPr lang="pt-BR" altLang="ro-RO" sz="1800" dirty="0" smtClean="0">
              <a:solidFill>
                <a:srgbClr val="000000"/>
              </a:solidFill>
            </a:endParaRPr>
          </a:p>
          <a:p>
            <a:pPr algn="just">
              <a:buClr>
                <a:srgbClr val="330066"/>
              </a:buClr>
            </a:pPr>
            <a:r>
              <a:rPr lang="pt-BR" altLang="ro-RO" sz="1800" dirty="0" smtClean="0"/>
              <a:t>Infec</a:t>
            </a:r>
            <a:r>
              <a:rPr lang="pt-BR" altLang="ro-RO" sz="1800" dirty="0" smtClean="0">
                <a:latin typeface="Calibri"/>
                <a:cs typeface="Calibri"/>
              </a:rPr>
              <a:t>ț</a:t>
            </a:r>
            <a:r>
              <a:rPr lang="pt-BR" altLang="ro-RO" sz="1800" dirty="0" smtClean="0"/>
              <a:t>ia cronic</a:t>
            </a:r>
            <a:r>
              <a:rPr lang="vi-VN" altLang="ro-RO" sz="1800" dirty="0" smtClean="0">
                <a:latin typeface="Calibri"/>
                <a:cs typeface="Calibri"/>
              </a:rPr>
              <a:t>ă</a:t>
            </a:r>
            <a:r>
              <a:rPr lang="pt-BR" altLang="ro-RO" sz="1800" dirty="0" smtClean="0"/>
              <a:t> cu virusul hepatitic C poate determina un anumit grad de infertilitate, mai ales daca se asociaz</a:t>
            </a:r>
            <a:r>
              <a:rPr lang="ro-RO" altLang="ro-RO" sz="1800" dirty="0" smtClean="0"/>
              <a:t>ă</a:t>
            </a:r>
            <a:r>
              <a:rPr lang="pt-BR" altLang="ro-RO" sz="1800" dirty="0" smtClean="0"/>
              <a:t> cu alte particularit</a:t>
            </a:r>
            <a:r>
              <a:rPr lang="ro-RO" altLang="ro-RO" sz="1800" dirty="0" smtClean="0"/>
              <a:t>ăț</a:t>
            </a:r>
            <a:r>
              <a:rPr lang="pt-BR" altLang="ro-RO" sz="1800" dirty="0" smtClean="0"/>
              <a:t>i fizio - patologice ale femeii </a:t>
            </a:r>
          </a:p>
          <a:p>
            <a:pPr>
              <a:buClr>
                <a:srgbClr val="330066"/>
              </a:buClr>
              <a:buFont typeface="Wingdings" pitchFamily="2" charset="2"/>
              <a:buNone/>
            </a:pPr>
            <a:endParaRPr lang="en-US" altLang="ro-RO" sz="1400" dirty="0" smtClean="0"/>
          </a:p>
          <a:p>
            <a:pPr>
              <a:buClr>
                <a:srgbClr val="330066"/>
              </a:buClr>
              <a:buFont typeface="Wingdings" pitchFamily="2" charset="2"/>
              <a:buNone/>
            </a:pPr>
            <a:endParaRPr lang="pt-BR" altLang="ro-RO" sz="2000" dirty="0" smtClean="0"/>
          </a:p>
          <a:p>
            <a:pPr>
              <a:buClr>
                <a:srgbClr val="330066"/>
              </a:buClr>
            </a:pPr>
            <a:endParaRPr lang="pt-BR" altLang="ro-RO" sz="2000" dirty="0" smtClean="0">
              <a:solidFill>
                <a:srgbClr val="000000"/>
              </a:solidFill>
            </a:endParaRPr>
          </a:p>
          <a:p>
            <a:pPr>
              <a:buClr>
                <a:srgbClr val="330066"/>
              </a:buClr>
              <a:buFont typeface="Wingdings" pitchFamily="2" charset="2"/>
              <a:buNone/>
            </a:pPr>
            <a:endParaRPr lang="pt-BR" altLang="ro-RO" sz="2000" dirty="0" smtClean="0">
              <a:solidFill>
                <a:srgbClr val="000000"/>
              </a:solidFill>
            </a:endParaRPr>
          </a:p>
          <a:p>
            <a:pPr>
              <a:buClr>
                <a:srgbClr val="330066"/>
              </a:buClr>
              <a:buFont typeface="Wingdings" pitchFamily="2" charset="2"/>
              <a:buNone/>
            </a:pPr>
            <a:endParaRPr lang="en-US" altLang="ro-RO" sz="2000" dirty="0" smtClean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3350"/>
            <a:ext cx="1219200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7647" y="4589502"/>
            <a:ext cx="81996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en-US" sz="1000" dirty="0" err="1" smtClean="0"/>
              <a:t>Sookoian</a:t>
            </a:r>
            <a:r>
              <a:rPr lang="en-US" altLang="en-US" sz="1000" dirty="0" smtClean="0"/>
              <a:t> </a:t>
            </a:r>
            <a:r>
              <a:rPr lang="en-US" altLang="en-US" sz="1000" dirty="0"/>
              <a:t>S, Liver disease during pregnancy: acute viral hepatitis, </a:t>
            </a:r>
            <a:r>
              <a:rPr lang="nb-NO" altLang="en-US" sz="1000" dirty="0"/>
              <a:t>Ann Hepatol. 2006 Jul-Sep;5(3):231-6, </a:t>
            </a:r>
            <a:r>
              <a:rPr lang="en-US" altLang="en-US" sz="1000" dirty="0"/>
              <a:t>https://www.ncbi.nlm.nih.gov/pubmed/17060891</a:t>
            </a:r>
          </a:p>
          <a:p>
            <a:pPr algn="r"/>
            <a:r>
              <a:rPr lang="en-US" altLang="en-US" sz="1000" dirty="0" smtClean="0"/>
              <a:t> Stephen </a:t>
            </a:r>
            <a:r>
              <a:rPr lang="en-US" altLang="en-US" sz="1000" dirty="0"/>
              <a:t>A </a:t>
            </a:r>
            <a:r>
              <a:rPr lang="en-US" altLang="en-US" sz="1000" dirty="0" err="1"/>
              <a:t>Contag</a:t>
            </a:r>
            <a:r>
              <a:rPr lang="en-US" altLang="en-US" sz="1000" dirty="0"/>
              <a:t>, MD; Chief Editor: Christine Isaacs et </a:t>
            </a:r>
            <a:r>
              <a:rPr lang="en-US" altLang="en-US" sz="1000" dirty="0" smtClean="0"/>
              <a:t>al; 2016  </a:t>
            </a:r>
            <a:r>
              <a:rPr lang="en-US" altLang="en-US" sz="1000" dirty="0" smtClean="0">
                <a:hlinkClick r:id="rId3"/>
              </a:rPr>
              <a:t>https</a:t>
            </a:r>
            <a:r>
              <a:rPr lang="en-US" altLang="en-US" sz="1000" dirty="0">
                <a:hlinkClick r:id="rId3"/>
              </a:rPr>
              <a:t>://emedicine.medscape.com/article/1562368-overview#a3</a:t>
            </a:r>
            <a:endParaRPr lang="en-US" altLang="en-US" sz="1000" dirty="0"/>
          </a:p>
          <a:p>
            <a:pPr algn="r"/>
            <a:r>
              <a:rPr lang="en-US" altLang="ro-RO" sz="1000" dirty="0" err="1" smtClean="0"/>
              <a:t>Karampatou</a:t>
            </a:r>
            <a:r>
              <a:rPr lang="en-US" altLang="ro-RO" sz="1000" dirty="0" smtClean="0"/>
              <a:t> </a:t>
            </a:r>
            <a:r>
              <a:rPr lang="en-US" altLang="ro-RO" sz="1000" dirty="0"/>
              <a:t>A et al, Journal of Hepatology </a:t>
            </a:r>
            <a:r>
              <a:rPr lang="en-US" altLang="ro-RO" sz="1000" dirty="0" err="1"/>
              <a:t>vol</a:t>
            </a:r>
            <a:r>
              <a:rPr lang="en-US" altLang="ro-RO" sz="1000" dirty="0"/>
              <a:t> 68/ </a:t>
            </a:r>
            <a:r>
              <a:rPr lang="en-US" altLang="ro-RO" sz="1000" dirty="0" smtClean="0"/>
              <a:t>2018</a:t>
            </a:r>
            <a:endParaRPr lang="en-US" altLang="ro-RO" sz="1000" dirty="0"/>
          </a:p>
        </p:txBody>
      </p:sp>
    </p:spTree>
    <p:extLst>
      <p:ext uri="{BB962C8B-B14F-4D97-AF65-F5344CB8AC3E}">
        <p14:creationId xmlns:p14="http://schemas.microsoft.com/office/powerpoint/2010/main" val="33108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b="1" dirty="0" smtClean="0"/>
              <a:t>Hepatita cronică cu virus C (VHC)</a:t>
            </a:r>
            <a:br>
              <a:rPr lang="it-IT" sz="3600" b="1" dirty="0" smtClean="0"/>
            </a:br>
            <a:r>
              <a:rPr lang="it-IT" sz="3600" b="1" dirty="0" smtClean="0"/>
              <a:t> și sarcina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1800" dirty="0" smtClean="0"/>
              <a:t>Unele studii au ar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ro-RO" sz="1800" dirty="0" smtClean="0"/>
              <a:t>tat ameliorarea valorilor ALT la gravide pe perioada sarcinii cu revenire la 6 luni dupa naștere (imunotoleranță?)</a:t>
            </a:r>
            <a:endParaRPr lang="ro-RO" sz="1800" baseline="30000" dirty="0" smtClean="0"/>
          </a:p>
          <a:p>
            <a:r>
              <a:rPr lang="ro-RO" sz="1800" dirty="0" smtClean="0"/>
              <a:t>Evoluția fibrozei hepatice în sarcin</a:t>
            </a:r>
            <a:r>
              <a:rPr lang="ro-RO" sz="1800" dirty="0"/>
              <a:t>ă</a:t>
            </a:r>
            <a:r>
              <a:rPr lang="ro-RO" sz="1800" dirty="0" smtClean="0"/>
              <a:t>: date contradictorii:</a:t>
            </a:r>
          </a:p>
          <a:p>
            <a:pPr lvl="1">
              <a:buFontTx/>
              <a:buChar char="-"/>
            </a:pPr>
            <a:r>
              <a:rPr lang="ro-RO" sz="1800" dirty="0" smtClean="0"/>
              <a:t>agravare</a:t>
            </a:r>
            <a:endParaRPr lang="ro-RO" sz="1800" baseline="30000" dirty="0" smtClean="0"/>
          </a:p>
          <a:p>
            <a:pPr lvl="1">
              <a:buFontTx/>
              <a:buChar char="-"/>
            </a:pP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îmbunătățire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o-RO" sz="1800" dirty="0" smtClean="0"/>
              <a:t>efectul estrogenilor)</a:t>
            </a:r>
            <a:endParaRPr lang="en-US" sz="18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6314379" y="4589502"/>
            <a:ext cx="2829621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err="1" smtClean="0"/>
              <a:t>Wegmann</a:t>
            </a:r>
            <a:r>
              <a:rPr lang="en-US" sz="1000" dirty="0" smtClean="0"/>
              <a:t> </a:t>
            </a:r>
            <a:r>
              <a:rPr lang="en-US" sz="1000" dirty="0"/>
              <a:t>TG, Lin </a:t>
            </a:r>
            <a:r>
              <a:rPr lang="en-US" sz="1000" dirty="0" smtClean="0"/>
              <a:t>H</a:t>
            </a:r>
            <a:r>
              <a:rPr lang="ro-RO" sz="1000" dirty="0" smtClean="0"/>
              <a:t>. et al. </a:t>
            </a:r>
            <a:r>
              <a:rPr lang="en-US" sz="1000" dirty="0" err="1" smtClean="0"/>
              <a:t>Immunol</a:t>
            </a:r>
            <a:r>
              <a:rPr lang="en-US" sz="1000" dirty="0" smtClean="0"/>
              <a:t> </a:t>
            </a:r>
            <a:r>
              <a:rPr lang="en-US" sz="1000" dirty="0"/>
              <a:t>Today. 1993</a:t>
            </a:r>
            <a:r>
              <a:rPr lang="en-US" sz="1000" dirty="0" smtClean="0"/>
              <a:t>;</a:t>
            </a:r>
            <a:endParaRPr lang="ro-RO" sz="1000" dirty="0" smtClean="0"/>
          </a:p>
          <a:p>
            <a:pPr algn="r"/>
            <a:r>
              <a:rPr lang="en-US" sz="1000" dirty="0" smtClean="0"/>
              <a:t>Fontaine </a:t>
            </a:r>
            <a:r>
              <a:rPr lang="en-US" sz="1000" dirty="0"/>
              <a:t>H, </a:t>
            </a:r>
            <a:r>
              <a:rPr lang="en-US" sz="1000" dirty="0" err="1"/>
              <a:t>Nalpas</a:t>
            </a:r>
            <a:r>
              <a:rPr lang="en-US" sz="1000" dirty="0"/>
              <a:t> B</a:t>
            </a:r>
            <a:r>
              <a:rPr lang="en-US" sz="1000" dirty="0" smtClean="0"/>
              <a:t>,</a:t>
            </a:r>
            <a:r>
              <a:rPr lang="ro-RO" sz="1000" dirty="0" smtClean="0"/>
              <a:t> et al. </a:t>
            </a:r>
            <a:r>
              <a:rPr lang="en-US" sz="1000" dirty="0" smtClean="0"/>
              <a:t> Lancet</a:t>
            </a:r>
            <a:r>
              <a:rPr lang="en-US" sz="1000" dirty="0"/>
              <a:t>. 2000</a:t>
            </a:r>
            <a:r>
              <a:rPr lang="en-US" sz="1000" dirty="0" smtClean="0"/>
              <a:t>;</a:t>
            </a:r>
            <a:endParaRPr lang="ro-RO" sz="1000" dirty="0" smtClean="0"/>
          </a:p>
          <a:p>
            <a:pPr algn="r"/>
            <a:r>
              <a:rPr lang="ro-RO" sz="1000" dirty="0" smtClean="0"/>
              <a:t>Di </a:t>
            </a:r>
            <a:r>
              <a:rPr lang="ro-RO" sz="1000" dirty="0"/>
              <a:t>Martino V, Lebray P, </a:t>
            </a:r>
            <a:r>
              <a:rPr lang="ro-RO" sz="1000" dirty="0" smtClean="0"/>
              <a:t>et al. Hepatology</a:t>
            </a:r>
            <a:r>
              <a:rPr lang="ro-RO" sz="1000" dirty="0"/>
              <a:t>. 2004</a:t>
            </a:r>
            <a:endParaRPr lang="en-US" sz="1000" dirty="0" smtClean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133350"/>
            <a:ext cx="1219200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5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 smtClean="0"/>
              <a:t>VHC – </a:t>
            </a:r>
            <a:r>
              <a:rPr lang="en-US" altLang="en-US" sz="3600" b="1" dirty="0" err="1" smtClean="0"/>
              <a:t>complica</a:t>
            </a:r>
            <a:r>
              <a:rPr lang="en-US" altLang="en-US" sz="3600" b="1" dirty="0" err="1" smtClean="0">
                <a:latin typeface="Calibri"/>
                <a:cs typeface="Calibri"/>
              </a:rPr>
              <a:t>ț</a:t>
            </a:r>
            <a:r>
              <a:rPr lang="en-US" altLang="en-US" sz="3600" b="1" dirty="0" err="1" smtClean="0"/>
              <a:t>ii</a:t>
            </a:r>
            <a:r>
              <a:rPr lang="en-US" altLang="en-US" sz="3600" b="1" dirty="0" smtClean="0"/>
              <a:t> ale </a:t>
            </a:r>
            <a:r>
              <a:rPr lang="en-US" altLang="en-US" sz="3600" b="1" dirty="0" err="1" smtClean="0"/>
              <a:t>sarcinii</a:t>
            </a:r>
            <a:endParaRPr lang="en-US" altLang="en-US" sz="36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47751"/>
            <a:ext cx="8291514" cy="35504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dirty="0" err="1" smtClean="0"/>
              <a:t>Risc</a:t>
            </a:r>
            <a:r>
              <a:rPr lang="en-US" sz="1800" dirty="0" smtClean="0"/>
              <a:t> de </a:t>
            </a:r>
            <a:r>
              <a:rPr lang="en-US" sz="1800" dirty="0" err="1" smtClean="0"/>
              <a:t>complica</a:t>
            </a:r>
            <a:r>
              <a:rPr lang="en-US" sz="1800" dirty="0" err="1" smtClean="0">
                <a:latin typeface="Calibri"/>
                <a:cs typeface="Calibri"/>
              </a:rPr>
              <a:t>ți</a:t>
            </a:r>
            <a:r>
              <a:rPr lang="en-US" sz="1800" dirty="0" err="1" smtClean="0"/>
              <a:t>i</a:t>
            </a:r>
            <a:r>
              <a:rPr lang="en-US" sz="1800" dirty="0" smtClean="0"/>
              <a:t>/</a:t>
            </a:r>
            <a:r>
              <a:rPr lang="en-US" sz="1800" dirty="0" err="1" smtClean="0"/>
              <a:t>reac</a:t>
            </a:r>
            <a:r>
              <a:rPr lang="en-US" sz="1800" dirty="0" err="1" smtClean="0">
                <a:latin typeface="Calibri"/>
                <a:cs typeface="Calibri"/>
              </a:rPr>
              <a:t>ț</a:t>
            </a:r>
            <a:r>
              <a:rPr lang="en-US" sz="1800" dirty="0" err="1" smtClean="0"/>
              <a:t>ii</a:t>
            </a:r>
            <a:r>
              <a:rPr lang="en-US" sz="1800" dirty="0" smtClean="0"/>
              <a:t> adverse ale </a:t>
            </a:r>
            <a:r>
              <a:rPr lang="en-US" sz="1800" dirty="0" err="1" smtClean="0"/>
              <a:t>sarcinii</a:t>
            </a:r>
            <a:r>
              <a:rPr lang="en-US" sz="1800" dirty="0" smtClean="0"/>
              <a:t>/</a:t>
            </a:r>
            <a:r>
              <a:rPr lang="en-US" sz="1800" dirty="0" err="1" smtClean="0"/>
              <a:t>nașterii</a:t>
            </a:r>
            <a:r>
              <a:rPr lang="en-US" sz="1800" dirty="0" smtClean="0"/>
              <a:t>, </a:t>
            </a:r>
            <a:r>
              <a:rPr lang="en-US" sz="1800" dirty="0" err="1" smtClean="0"/>
              <a:t>mai</a:t>
            </a:r>
            <a:r>
              <a:rPr lang="en-US" sz="1800" dirty="0" smtClean="0"/>
              <a:t> ales </a:t>
            </a:r>
            <a:r>
              <a:rPr lang="en-US" sz="1800" dirty="0" err="1" smtClean="0"/>
              <a:t>ȋn</a:t>
            </a:r>
            <a:r>
              <a:rPr lang="en-US" sz="1800" dirty="0" smtClean="0"/>
              <a:t> </a:t>
            </a:r>
            <a:r>
              <a:rPr lang="en-US" sz="1800" dirty="0" err="1" smtClean="0"/>
              <a:t>caz</a:t>
            </a:r>
            <a:r>
              <a:rPr lang="en-US" sz="1800" dirty="0" smtClean="0"/>
              <a:t> de </a:t>
            </a:r>
            <a:r>
              <a:rPr lang="en-US" sz="1800" dirty="0" err="1" smtClean="0"/>
              <a:t>comorbidit</a:t>
            </a:r>
            <a:r>
              <a:rPr lang="vi-VN" sz="1800" dirty="0" smtClean="0">
                <a:latin typeface="Calibri"/>
                <a:cs typeface="Calibri"/>
              </a:rPr>
              <a:t>ăț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asociate</a:t>
            </a:r>
            <a:r>
              <a:rPr lang="en-US" sz="1800" dirty="0" smtClean="0"/>
              <a:t> (</a:t>
            </a:r>
            <a:r>
              <a:rPr lang="en-US" sz="1800" dirty="0" err="1" smtClean="0"/>
              <a:t>consum</a:t>
            </a:r>
            <a:r>
              <a:rPr lang="en-US" sz="1800" dirty="0" smtClean="0"/>
              <a:t> </a:t>
            </a:r>
            <a:r>
              <a:rPr lang="en-US" sz="1800" dirty="0" err="1" smtClean="0"/>
              <a:t>droguri</a:t>
            </a:r>
            <a:r>
              <a:rPr lang="en-US" sz="1800" dirty="0" smtClean="0"/>
              <a:t>):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 smtClean="0"/>
              <a:t>         - </a:t>
            </a:r>
            <a:r>
              <a:rPr lang="en-US" sz="1800" dirty="0" err="1" smtClean="0"/>
              <a:t>naștere</a:t>
            </a:r>
            <a:r>
              <a:rPr lang="en-US" sz="1800" dirty="0" smtClean="0"/>
              <a:t> </a:t>
            </a:r>
            <a:r>
              <a:rPr lang="en-US" sz="1800" dirty="0" err="1" smtClean="0"/>
              <a:t>prematur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endParaRPr lang="en-US" sz="1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 smtClean="0"/>
              <a:t>         - </a:t>
            </a:r>
            <a:r>
              <a:rPr lang="en-US" sz="1800" dirty="0" err="1" smtClean="0"/>
              <a:t>greutate</a:t>
            </a:r>
            <a:r>
              <a:rPr lang="en-US" sz="1800" dirty="0" smtClean="0"/>
              <a:t> mic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en-US" sz="1800" dirty="0" smtClean="0"/>
              <a:t> la </a:t>
            </a:r>
            <a:r>
              <a:rPr lang="en-US" sz="1800" dirty="0" err="1" smtClean="0"/>
              <a:t>naștere</a:t>
            </a:r>
            <a:endParaRPr lang="en-US" sz="1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     - </a:t>
            </a:r>
            <a:r>
              <a:rPr lang="en-US" sz="1800" dirty="0" err="1" smtClean="0"/>
              <a:t>icter</a:t>
            </a:r>
            <a:r>
              <a:rPr lang="en-US" sz="1800" dirty="0" smtClean="0"/>
              <a:t> neonatal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 smtClean="0"/>
              <a:t>         - </a:t>
            </a:r>
            <a:r>
              <a:rPr lang="en-US" sz="1800" dirty="0" err="1" smtClean="0"/>
              <a:t>anomalii</a:t>
            </a:r>
            <a:r>
              <a:rPr lang="en-US" sz="1800" dirty="0" smtClean="0"/>
              <a:t> </a:t>
            </a:r>
            <a:r>
              <a:rPr lang="en-US" sz="1800" dirty="0" err="1" smtClean="0"/>
              <a:t>congenitale</a:t>
            </a:r>
            <a:endParaRPr lang="en-US" sz="1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     - </a:t>
            </a:r>
            <a:r>
              <a:rPr lang="en-US" sz="1800" dirty="0" err="1"/>
              <a:t>m</a:t>
            </a:r>
            <a:r>
              <a:rPr lang="en-US" sz="1800" dirty="0" err="1" smtClean="0"/>
              <a:t>oarte</a:t>
            </a:r>
            <a:r>
              <a:rPr lang="en-US" sz="1800" dirty="0" smtClean="0"/>
              <a:t> </a:t>
            </a:r>
            <a:r>
              <a:rPr lang="en-US" sz="1800" dirty="0" err="1" smtClean="0"/>
              <a:t>ȋn</a:t>
            </a:r>
            <a:r>
              <a:rPr lang="en-US" sz="1800" dirty="0" smtClean="0"/>
              <a:t> </a:t>
            </a:r>
            <a:r>
              <a:rPr lang="en-US" sz="1800" dirty="0" err="1" smtClean="0"/>
              <a:t>uter</a:t>
            </a:r>
            <a:r>
              <a:rPr lang="en-US" sz="1800" dirty="0" smtClean="0"/>
              <a:t> </a:t>
            </a:r>
            <a:r>
              <a:rPr lang="en-US" sz="1800" dirty="0" err="1" smtClean="0"/>
              <a:t>sau</a:t>
            </a:r>
            <a:r>
              <a:rPr lang="en-US" sz="1800" dirty="0" smtClean="0"/>
              <a:t> </a:t>
            </a:r>
            <a:r>
              <a:rPr lang="en-US" sz="1800" dirty="0" err="1" smtClean="0"/>
              <a:t>deces</a:t>
            </a:r>
            <a:r>
              <a:rPr lang="en-US" sz="1800" dirty="0" smtClean="0"/>
              <a:t> </a:t>
            </a:r>
            <a:r>
              <a:rPr lang="en-US" sz="1800" dirty="0" err="1" smtClean="0"/>
              <a:t>precoce</a:t>
            </a:r>
            <a:endParaRPr lang="en-US" sz="1800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err="1" smtClean="0"/>
              <a:t>Risc</a:t>
            </a:r>
            <a:r>
              <a:rPr lang="en-US" sz="1800" dirty="0" smtClean="0"/>
              <a:t> de </a:t>
            </a:r>
            <a:r>
              <a:rPr lang="en-US" sz="1800" dirty="0" err="1" smtClean="0"/>
              <a:t>complica</a:t>
            </a:r>
            <a:r>
              <a:rPr lang="en-US" sz="1800" dirty="0" err="1" smtClean="0">
                <a:latin typeface="Calibri"/>
                <a:cs typeface="Calibri"/>
              </a:rPr>
              <a:t>ți</a:t>
            </a:r>
            <a:r>
              <a:rPr lang="en-US" sz="1800" dirty="0" err="1" smtClean="0"/>
              <a:t>i</a:t>
            </a:r>
            <a:r>
              <a:rPr lang="en-US" sz="1800" dirty="0" smtClean="0"/>
              <a:t> ale </a:t>
            </a:r>
            <a:r>
              <a:rPr lang="en-US" sz="1800" dirty="0" err="1" smtClean="0"/>
              <a:t>sarcinii</a:t>
            </a:r>
            <a:r>
              <a:rPr lang="en-US" sz="1800" dirty="0" smtClean="0"/>
              <a:t> </a:t>
            </a:r>
            <a:r>
              <a:rPr lang="en-US" sz="1800" dirty="0" err="1" smtClean="0"/>
              <a:t>ȋn</a:t>
            </a:r>
            <a:r>
              <a:rPr lang="en-US" sz="1800" dirty="0" smtClean="0"/>
              <a:t> </a:t>
            </a:r>
            <a:r>
              <a:rPr lang="en-US" sz="1800" dirty="0" err="1" smtClean="0"/>
              <a:t>cazul</a:t>
            </a:r>
            <a:r>
              <a:rPr lang="en-US" sz="1800" dirty="0" smtClean="0"/>
              <a:t> </a:t>
            </a:r>
            <a:r>
              <a:rPr lang="en-US" sz="1800" dirty="0" err="1" smtClean="0"/>
              <a:t>mamelor</a:t>
            </a:r>
            <a:r>
              <a:rPr lang="en-US" sz="1800" dirty="0" smtClean="0"/>
              <a:t> cu </a:t>
            </a:r>
            <a:r>
              <a:rPr lang="en-US" sz="1800" dirty="0" err="1" smtClean="0"/>
              <a:t>ciroz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en-US" sz="1800" dirty="0" smtClean="0"/>
              <a:t> </a:t>
            </a:r>
            <a:r>
              <a:rPr lang="en-US" sz="1800" dirty="0" err="1" smtClean="0"/>
              <a:t>secundar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en-US" sz="1800" dirty="0" smtClean="0"/>
              <a:t> VHC: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        - </a:t>
            </a:r>
            <a:r>
              <a:rPr lang="en-US" sz="1800" dirty="0" err="1" smtClean="0"/>
              <a:t>preeclampsie</a:t>
            </a:r>
            <a:endParaRPr lang="en-US" sz="18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 smtClean="0"/>
              <a:t>            - </a:t>
            </a:r>
            <a:r>
              <a:rPr lang="en-US" sz="1800" dirty="0" err="1" smtClean="0"/>
              <a:t>hemoragii</a:t>
            </a:r>
            <a:r>
              <a:rPr lang="en-US" sz="1800" dirty="0" smtClean="0"/>
              <a:t> postpartum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        - </a:t>
            </a:r>
            <a:r>
              <a:rPr lang="en-US" sz="1800" dirty="0" err="1" smtClean="0"/>
              <a:t>infectii</a:t>
            </a:r>
            <a:r>
              <a:rPr lang="en-US" sz="1800" dirty="0" smtClean="0"/>
              <a:t> </a:t>
            </a:r>
            <a:r>
              <a:rPr lang="en-US" sz="1800" dirty="0" err="1" smtClean="0"/>
              <a:t>puerperale</a:t>
            </a:r>
            <a:endParaRPr lang="en-US" sz="1800" dirty="0"/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4526685" y="4857750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dirty="0">
                <a:hlinkClick r:id="rId2"/>
              </a:rPr>
              <a:t>https://www.hcvguidelines.org/unique-populations/pregnancy</a:t>
            </a:r>
            <a:endParaRPr lang="en-US" altLang="en-US" sz="1000" dirty="0"/>
          </a:p>
          <a:p>
            <a:endParaRPr lang="en-US" altLang="en-US" sz="10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150"/>
            <a:ext cx="1219200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11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ro-RO" sz="3600" b="1" dirty="0" smtClean="0"/>
              <a:t>VHC – screening </a:t>
            </a:r>
            <a:r>
              <a:rPr lang="en-US" altLang="ro-RO" sz="3600" b="1" dirty="0" err="1" smtClean="0"/>
              <a:t>ȋn</a:t>
            </a:r>
            <a:r>
              <a:rPr lang="en-US" altLang="ro-RO" sz="3600" b="1" dirty="0" smtClean="0"/>
              <a:t> </a:t>
            </a:r>
            <a:r>
              <a:rPr lang="en-US" altLang="ro-RO" sz="3600" b="1" dirty="0" err="1" smtClean="0"/>
              <a:t>sarcin</a:t>
            </a:r>
            <a:r>
              <a:rPr lang="vi-VN" altLang="ro-RO" sz="3600" b="1" dirty="0" smtClean="0">
                <a:latin typeface="Calibri"/>
                <a:cs typeface="Calibri"/>
              </a:rPr>
              <a:t>ă</a:t>
            </a:r>
            <a:endParaRPr lang="en-US" altLang="ro-RO" sz="3600" b="1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601" y="1072919"/>
            <a:ext cx="8839200" cy="34431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RO" altLang="ro-RO" sz="1800" b="1" dirty="0" smtClean="0"/>
              <a:t>Persoane</a:t>
            </a:r>
            <a:r>
              <a:rPr lang="en-US" altLang="ro-RO" sz="1800" b="1" dirty="0" smtClean="0"/>
              <a:t> la v</a:t>
            </a:r>
            <a:r>
              <a:rPr lang="ro-RO" altLang="ro-RO" sz="1800" b="1" dirty="0" smtClean="0"/>
              <a:t>â</a:t>
            </a:r>
            <a:r>
              <a:rPr lang="en-US" altLang="ro-RO" sz="1800" b="1" dirty="0" err="1" smtClean="0"/>
              <a:t>rsta</a:t>
            </a:r>
            <a:r>
              <a:rPr lang="en-US" altLang="ro-RO" sz="1800" b="1" dirty="0" smtClean="0"/>
              <a:t> </a:t>
            </a:r>
            <a:r>
              <a:rPr lang="en-US" altLang="ro-RO" sz="1800" b="1" dirty="0" err="1" smtClean="0"/>
              <a:t>fertil</a:t>
            </a:r>
            <a:r>
              <a:rPr lang="ro-RO" altLang="ro-RO" sz="1800" b="1" dirty="0" smtClean="0"/>
              <a:t>ă</a:t>
            </a:r>
            <a:r>
              <a:rPr lang="en-US" altLang="ro-RO" sz="1800" b="1" dirty="0" smtClean="0"/>
              <a:t> </a:t>
            </a:r>
            <a:r>
              <a:rPr lang="en-US" altLang="ro-RO" sz="1800" b="1" dirty="0" err="1" smtClean="0"/>
              <a:t>aflate</a:t>
            </a:r>
            <a:r>
              <a:rPr lang="en-US" altLang="ro-RO" sz="1800" b="1" dirty="0" smtClean="0"/>
              <a:t> la </a:t>
            </a:r>
            <a:r>
              <a:rPr lang="en-US" altLang="ro-RO" sz="1800" b="1" dirty="0" err="1" smtClean="0"/>
              <a:t>risc</a:t>
            </a:r>
            <a:r>
              <a:rPr lang="en-US" altLang="ro-RO" sz="1800" b="1" dirty="0" smtClean="0"/>
              <a:t> – </a:t>
            </a:r>
            <a:r>
              <a:rPr lang="en-US" altLang="ro-RO" sz="1800" b="1" dirty="0" err="1" smtClean="0"/>
              <a:t>categorii</a:t>
            </a:r>
            <a:r>
              <a:rPr lang="en-US" altLang="ro-RO" sz="1800" b="1" dirty="0" smtClean="0"/>
              <a:t> </a:t>
            </a:r>
            <a:r>
              <a:rPr lang="en-US" altLang="ro-RO" sz="1800" b="1" dirty="0" err="1" smtClean="0"/>
              <a:t>speciale</a:t>
            </a:r>
            <a:r>
              <a:rPr lang="en-US" altLang="ro-RO" sz="1800" b="1" dirty="0" smtClean="0"/>
              <a:t>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ro-RO" sz="1800" dirty="0" err="1"/>
              <a:t>U</a:t>
            </a:r>
            <a:r>
              <a:rPr lang="en-US" altLang="ro-RO" sz="1800" dirty="0" err="1" smtClean="0"/>
              <a:t>tilizatoare</a:t>
            </a:r>
            <a:r>
              <a:rPr lang="en-US" altLang="ro-RO" sz="1800" dirty="0" smtClean="0"/>
              <a:t> </a:t>
            </a:r>
            <a:r>
              <a:rPr lang="en-US" altLang="ro-RO" sz="1800" dirty="0"/>
              <a:t>de </a:t>
            </a:r>
            <a:r>
              <a:rPr lang="en-US" altLang="ro-RO" sz="1800" dirty="0" err="1"/>
              <a:t>droguri</a:t>
            </a:r>
            <a:r>
              <a:rPr lang="en-US" altLang="ro-RO" sz="1800" dirty="0"/>
              <a:t> </a:t>
            </a:r>
            <a:r>
              <a:rPr lang="en-US" altLang="ro-RO" sz="1800" dirty="0" err="1"/>
              <a:t>injectabile</a:t>
            </a:r>
            <a:r>
              <a:rPr lang="en-US" altLang="ro-RO" sz="1800" dirty="0"/>
              <a:t> (</a:t>
            </a:r>
            <a:r>
              <a:rPr lang="en-US" altLang="ro-RO" sz="1800" dirty="0" err="1"/>
              <a:t>mai</a:t>
            </a:r>
            <a:r>
              <a:rPr lang="en-US" altLang="ro-RO" sz="1800" dirty="0"/>
              <a:t> ales </a:t>
            </a:r>
            <a:r>
              <a:rPr lang="en-US" altLang="ro-RO" sz="1800" dirty="0" err="1" smtClean="0"/>
              <a:t>ȋn</a:t>
            </a:r>
            <a:r>
              <a:rPr lang="en-US" altLang="ro-RO" sz="1800" dirty="0" smtClean="0"/>
              <a:t> </a:t>
            </a:r>
            <a:r>
              <a:rPr lang="en-US" altLang="ro-RO" sz="1800" dirty="0" err="1"/>
              <a:t>caz</a:t>
            </a:r>
            <a:r>
              <a:rPr lang="en-US" altLang="ro-RO" sz="1800" dirty="0"/>
              <a:t> de </a:t>
            </a:r>
            <a:r>
              <a:rPr lang="en-US" altLang="ro-RO" sz="1800" dirty="0" err="1"/>
              <a:t>utilizare</a:t>
            </a:r>
            <a:r>
              <a:rPr lang="en-US" altLang="ro-RO" sz="1800" dirty="0"/>
              <a:t> de ace la </a:t>
            </a:r>
            <a:r>
              <a:rPr lang="en-US" altLang="ro-RO" sz="1800" dirty="0" err="1"/>
              <a:t>comun</a:t>
            </a:r>
            <a:r>
              <a:rPr lang="en-US" altLang="ro-RO" sz="1800" dirty="0" smtClean="0"/>
              <a:t>) - </a:t>
            </a:r>
            <a:r>
              <a:rPr lang="en-US" sz="1800" dirty="0" err="1" smtClean="0"/>
              <a:t>chiar</a:t>
            </a:r>
            <a:r>
              <a:rPr lang="en-US" sz="1800" dirty="0" smtClean="0"/>
              <a:t> </a:t>
            </a:r>
            <a:r>
              <a:rPr lang="en-US" sz="1800" dirty="0" err="1"/>
              <a:t>ș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/>
              <a:t>ȋ</a:t>
            </a:r>
            <a:r>
              <a:rPr lang="en-US" sz="1800" dirty="0" err="1" smtClean="0"/>
              <a:t>n</a:t>
            </a:r>
            <a:r>
              <a:rPr lang="en-US" sz="1800" dirty="0" smtClean="0"/>
              <a:t> </a:t>
            </a:r>
            <a:r>
              <a:rPr lang="en-US" sz="1800" dirty="0" err="1"/>
              <a:t>cazul</a:t>
            </a:r>
            <a:r>
              <a:rPr lang="en-US" sz="1800" dirty="0"/>
              <a:t> </a:t>
            </a:r>
            <a:r>
              <a:rPr lang="en-US" sz="1800" dirty="0" err="1"/>
              <a:t>unei</a:t>
            </a:r>
            <a:r>
              <a:rPr lang="en-US" sz="1800" dirty="0"/>
              <a:t> </a:t>
            </a:r>
            <a:r>
              <a:rPr lang="en-US" sz="1800" dirty="0" smtClean="0"/>
              <a:t>inject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en-US" sz="1800" dirty="0" err="1" smtClean="0"/>
              <a:t>ri</a:t>
            </a:r>
            <a:r>
              <a:rPr lang="en-US" sz="1800" dirty="0" smtClean="0"/>
              <a:t> </a:t>
            </a:r>
            <a:r>
              <a:rPr lang="en-US" sz="1800" dirty="0" err="1" smtClean="0"/>
              <a:t>unice</a:t>
            </a:r>
            <a:endParaRPr lang="en-US" sz="18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U</a:t>
            </a:r>
            <a:r>
              <a:rPr lang="en-US" sz="1800" dirty="0" err="1" smtClean="0"/>
              <a:t>tilizatoare</a:t>
            </a:r>
            <a:r>
              <a:rPr lang="en-US" sz="1800" dirty="0" smtClean="0"/>
              <a:t> </a:t>
            </a:r>
            <a:r>
              <a:rPr lang="en-US" sz="1800" dirty="0"/>
              <a:t>de </a:t>
            </a:r>
            <a:r>
              <a:rPr lang="en-US" sz="1800" dirty="0" err="1"/>
              <a:t>droguri</a:t>
            </a:r>
            <a:r>
              <a:rPr lang="en-US" sz="1800" dirty="0"/>
              <a:t> </a:t>
            </a:r>
            <a:r>
              <a:rPr lang="en-US" sz="1800" dirty="0" err="1" smtClean="0"/>
              <a:t>intranazale</a:t>
            </a:r>
            <a:endParaRPr lang="en-US" sz="18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Femei</a:t>
            </a:r>
            <a:r>
              <a:rPr lang="en-US" sz="1800" dirty="0"/>
              <a:t> cu </a:t>
            </a:r>
            <a:r>
              <a:rPr lang="en-US" sz="1800" dirty="0" err="1"/>
              <a:t>expunere</a:t>
            </a:r>
            <a:r>
              <a:rPr lang="en-US" sz="1800" dirty="0"/>
              <a:t> </a:t>
            </a:r>
            <a:r>
              <a:rPr lang="en-US" sz="1800" dirty="0" err="1" smtClean="0"/>
              <a:t>percutanat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en-US" sz="1800" dirty="0" smtClean="0"/>
              <a:t>/parenteral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en-US" sz="1800" dirty="0" smtClean="0"/>
              <a:t> </a:t>
            </a:r>
            <a:r>
              <a:rPr lang="en-US" sz="1800" dirty="0" err="1"/>
              <a:t>ȋ</a:t>
            </a:r>
            <a:r>
              <a:rPr lang="en-US" sz="1800" dirty="0" err="1" smtClean="0"/>
              <a:t>n</a:t>
            </a:r>
            <a:r>
              <a:rPr lang="en-US" sz="1800" dirty="0" smtClean="0"/>
              <a:t> </a:t>
            </a:r>
            <a:r>
              <a:rPr lang="en-US" sz="1800" dirty="0" err="1" smtClean="0"/>
              <a:t>loca</a:t>
            </a:r>
            <a:r>
              <a:rPr lang="en-US" sz="1800" dirty="0" err="1" smtClean="0">
                <a:latin typeface="Calibri"/>
                <a:cs typeface="Calibri"/>
              </a:rPr>
              <a:t>ț</a:t>
            </a:r>
            <a:r>
              <a:rPr lang="en-US" sz="1800" dirty="0" err="1" smtClean="0"/>
              <a:t>ii</a:t>
            </a:r>
            <a:r>
              <a:rPr lang="en-US" sz="1800" dirty="0" smtClean="0"/>
              <a:t> </a:t>
            </a:r>
            <a:r>
              <a:rPr lang="en-US" sz="1800" dirty="0" err="1"/>
              <a:t>nesupravegheate</a:t>
            </a:r>
            <a:r>
              <a:rPr lang="en-US" sz="1800" dirty="0"/>
              <a:t> </a:t>
            </a:r>
            <a:r>
              <a:rPr lang="en-US" sz="1800" dirty="0" err="1"/>
              <a:t>sanitar</a:t>
            </a:r>
            <a:r>
              <a:rPr lang="en-US" sz="1800" dirty="0"/>
              <a:t> (</a:t>
            </a:r>
            <a:r>
              <a:rPr lang="en-US" sz="1800" dirty="0" err="1"/>
              <a:t>tatuaje</a:t>
            </a:r>
            <a:r>
              <a:rPr lang="en-US" sz="1800" dirty="0"/>
              <a:t>, </a:t>
            </a:r>
            <a:r>
              <a:rPr lang="en-US" sz="1800" dirty="0" err="1" smtClean="0"/>
              <a:t>manechiur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en-US" sz="1800" dirty="0" smtClean="0"/>
              <a:t>, </a:t>
            </a:r>
            <a:r>
              <a:rPr lang="en-US" sz="1800" dirty="0" err="1" smtClean="0"/>
              <a:t>pedichiur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en-US" sz="1800" dirty="0" smtClean="0">
                <a:latin typeface="Calibri"/>
                <a:cs typeface="Calibri"/>
              </a:rPr>
              <a:t>,</a:t>
            </a:r>
            <a:r>
              <a:rPr lang="en-US" sz="1800" dirty="0" smtClean="0"/>
              <a:t> piercing),  </a:t>
            </a:r>
            <a:r>
              <a:rPr lang="en-US" sz="1800" dirty="0" err="1"/>
              <a:t>efectuate</a:t>
            </a:r>
            <a:r>
              <a:rPr lang="en-US" sz="1800" dirty="0"/>
              <a:t> </a:t>
            </a:r>
            <a:r>
              <a:rPr lang="en-US" sz="1800" dirty="0" err="1" smtClean="0"/>
              <a:t>ȋn</a:t>
            </a:r>
            <a:r>
              <a:rPr lang="en-US" sz="1800" dirty="0" smtClean="0"/>
              <a:t> </a:t>
            </a:r>
            <a:r>
              <a:rPr lang="en-US" sz="1800" dirty="0" err="1"/>
              <a:t>centre</a:t>
            </a:r>
            <a:r>
              <a:rPr lang="en-US" sz="1800" dirty="0"/>
              <a:t> </a:t>
            </a:r>
            <a:r>
              <a:rPr lang="en-US" sz="1800" dirty="0" smtClean="0"/>
              <a:t>f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en-US" sz="1800" dirty="0" smtClean="0"/>
              <a:t>r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en-US" sz="1800" dirty="0" smtClean="0"/>
              <a:t> </a:t>
            </a:r>
            <a:r>
              <a:rPr lang="en-US" sz="1800" dirty="0" err="1" smtClean="0"/>
              <a:t>autoriza</a:t>
            </a:r>
            <a:r>
              <a:rPr lang="en-US" sz="1800" dirty="0" err="1" smtClean="0">
                <a:latin typeface="Calibri"/>
                <a:cs typeface="Calibri"/>
              </a:rPr>
              <a:t>ț</a:t>
            </a:r>
            <a:r>
              <a:rPr lang="en-US" sz="1800" dirty="0" err="1" smtClean="0"/>
              <a:t>ie</a:t>
            </a:r>
            <a:r>
              <a:rPr lang="en-US" sz="1800" dirty="0"/>
              <a:t>,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proceduri</a:t>
            </a:r>
            <a:r>
              <a:rPr lang="en-US" sz="1800" dirty="0"/>
              <a:t> </a:t>
            </a:r>
            <a:r>
              <a:rPr lang="en-US" sz="1800" dirty="0" smtClean="0"/>
              <a:t>medico-</a:t>
            </a:r>
            <a:r>
              <a:rPr lang="en-US" sz="1800" dirty="0" err="1" smtClean="0"/>
              <a:t>chirurgicale</a:t>
            </a:r>
            <a:r>
              <a:rPr lang="en-US" sz="1800" dirty="0" smtClean="0"/>
              <a:t>/</a:t>
            </a:r>
            <a:r>
              <a:rPr lang="en-US" sz="1800" dirty="0" err="1" smtClean="0"/>
              <a:t>stomatologice</a:t>
            </a:r>
            <a:r>
              <a:rPr lang="en-US" sz="1800" dirty="0" smtClean="0"/>
              <a:t> </a:t>
            </a:r>
            <a:r>
              <a:rPr lang="en-US" sz="1800" dirty="0" err="1"/>
              <a:t>efectuate</a:t>
            </a:r>
            <a:r>
              <a:rPr lang="en-US" sz="1800" dirty="0"/>
              <a:t> </a:t>
            </a:r>
            <a:r>
              <a:rPr lang="en-US" sz="1800" dirty="0" err="1" smtClean="0"/>
              <a:t>ȋn</a:t>
            </a:r>
            <a:r>
              <a:rPr lang="en-US" sz="1800" dirty="0" smtClean="0"/>
              <a:t> </a:t>
            </a:r>
            <a:r>
              <a:rPr lang="en-US" sz="1800" dirty="0" err="1"/>
              <a:t>centre</a:t>
            </a:r>
            <a:r>
              <a:rPr lang="en-US" sz="1800" dirty="0"/>
              <a:t> </a:t>
            </a:r>
            <a:r>
              <a:rPr lang="en-US" sz="1800" dirty="0" smtClean="0"/>
              <a:t>f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en-US" sz="1800" dirty="0" smtClean="0"/>
              <a:t>r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en-US" sz="1800" dirty="0" smtClean="0"/>
              <a:t> m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en-US" sz="1800" dirty="0" err="1" smtClean="0"/>
              <a:t>suri</a:t>
            </a:r>
            <a:r>
              <a:rPr lang="en-US" sz="1800" dirty="0" smtClean="0"/>
              <a:t> </a:t>
            </a:r>
            <a:r>
              <a:rPr lang="en-US" sz="1800" dirty="0" err="1"/>
              <a:t>stricte</a:t>
            </a:r>
            <a:r>
              <a:rPr lang="en-US" sz="1800" dirty="0"/>
              <a:t> de control al </a:t>
            </a:r>
            <a:r>
              <a:rPr lang="en-US" sz="1800" dirty="0" err="1" smtClean="0"/>
              <a:t>infec</a:t>
            </a:r>
            <a:r>
              <a:rPr lang="en-US" sz="1800" dirty="0" err="1" smtClean="0">
                <a:latin typeface="Calibri"/>
                <a:cs typeface="Calibri"/>
              </a:rPr>
              <a:t>ț</a:t>
            </a:r>
            <a:r>
              <a:rPr lang="en-US" sz="1800" dirty="0" err="1" smtClean="0"/>
              <a:t>iilor</a:t>
            </a:r>
            <a:endParaRPr lang="en-US" sz="1800" dirty="0" smtClean="0"/>
          </a:p>
          <a:p>
            <a:pPr marL="285750"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o-RO" altLang="ro-RO" sz="1800" dirty="0" smtClean="0"/>
              <a:t>Persoane care au primit transfuzii  de sânge</a:t>
            </a:r>
            <a:r>
              <a:rPr lang="en-US" altLang="ro-RO" sz="1800" dirty="0" smtClean="0"/>
              <a:t>/</a:t>
            </a:r>
            <a:r>
              <a:rPr lang="ro-RO" altLang="ro-RO" sz="1800" dirty="0" smtClean="0"/>
              <a:t>derivate de sânge</a:t>
            </a:r>
            <a:r>
              <a:rPr lang="en-US" altLang="ro-RO" sz="1800" dirty="0" smtClean="0"/>
              <a:t>/ transplant </a:t>
            </a:r>
            <a:r>
              <a:rPr lang="en-US" altLang="ro-RO" sz="1800" dirty="0" err="1" smtClean="0"/>
              <a:t>organe</a:t>
            </a:r>
            <a:r>
              <a:rPr lang="en-US" altLang="ro-RO" sz="1800" dirty="0" smtClean="0"/>
              <a:t> (</a:t>
            </a:r>
            <a:r>
              <a:rPr lang="en-US" altLang="ro-RO" sz="1800" dirty="0" err="1"/>
              <a:t>ȋ</a:t>
            </a:r>
            <a:r>
              <a:rPr lang="en-US" altLang="ro-RO" sz="1800" dirty="0" err="1" smtClean="0"/>
              <a:t>nainte</a:t>
            </a:r>
            <a:r>
              <a:rPr lang="en-US" altLang="ro-RO" sz="1800" dirty="0" smtClean="0"/>
              <a:t> de 1992) </a:t>
            </a:r>
          </a:p>
          <a:p>
            <a:pPr marL="285750"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err="1"/>
              <a:t>Partenerul</a:t>
            </a:r>
            <a:r>
              <a:rPr lang="en-US" sz="1800" dirty="0"/>
              <a:t> de </a:t>
            </a:r>
            <a:r>
              <a:rPr lang="en-US" sz="1800" dirty="0" err="1" smtClean="0"/>
              <a:t>via</a:t>
            </a:r>
            <a:r>
              <a:rPr lang="en-US" sz="1800" dirty="0" err="1" smtClean="0">
                <a:latin typeface="Calibri"/>
                <a:cs typeface="Calibri"/>
              </a:rPr>
              <a:t>ț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en-US" sz="1800" dirty="0" smtClean="0"/>
              <a:t> </a:t>
            </a:r>
            <a:r>
              <a:rPr lang="en-US" sz="1800" dirty="0"/>
              <a:t>cu </a:t>
            </a:r>
            <a:r>
              <a:rPr lang="en-US" sz="1800" dirty="0" err="1" smtClean="0"/>
              <a:t>infec</a:t>
            </a:r>
            <a:r>
              <a:rPr lang="en-US" sz="1800" dirty="0" err="1" smtClean="0">
                <a:latin typeface="Calibri"/>
                <a:cs typeface="Calibri"/>
              </a:rPr>
              <a:t>ț</a:t>
            </a:r>
            <a:r>
              <a:rPr lang="en-US" sz="1800" dirty="0" err="1" smtClean="0"/>
              <a:t>ie</a:t>
            </a:r>
            <a:r>
              <a:rPr lang="en-US" sz="1800" dirty="0" smtClean="0"/>
              <a:t> </a:t>
            </a:r>
            <a:r>
              <a:rPr lang="en-US" sz="1800" dirty="0" err="1" smtClean="0"/>
              <a:t>cronic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en-US" sz="1800" dirty="0" smtClean="0"/>
              <a:t> VHC</a:t>
            </a:r>
            <a:endParaRPr lang="en-US" altLang="ro-RO" sz="1800" dirty="0" smtClean="0"/>
          </a:p>
          <a:p>
            <a:pPr marL="285750"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Persoane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practic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sex neprotejat cu mai mulți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parteneri</a:t>
            </a:r>
            <a:endParaRPr lang="ro-RO" altLang="ro-RO" sz="1800" dirty="0" smtClean="0"/>
          </a:p>
          <a:p>
            <a:endParaRPr lang="ro-RO" altLang="ro-RO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ro-RO" sz="1800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3350"/>
            <a:ext cx="1219200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0273" y="4743390"/>
            <a:ext cx="91137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dirty="0"/>
              <a:t>Hughes BL, Page CM, </a:t>
            </a:r>
            <a:r>
              <a:rPr lang="en-US" altLang="en-US" sz="1000" dirty="0" err="1"/>
              <a:t>Kuller</a:t>
            </a:r>
            <a:r>
              <a:rPr lang="en-US" altLang="en-US" sz="1000" dirty="0"/>
              <a:t> JA, Hepatitis C in pregnancy: screening, treatment, and management, Society for Maternal-Fetal Medicine (SMFM) </a:t>
            </a:r>
            <a:r>
              <a:rPr lang="en-US" altLang="en-US" sz="1000" dirty="0" smtClean="0"/>
              <a:t>Consult Series; I </a:t>
            </a:r>
            <a:r>
              <a:rPr lang="en-US" altLang="en-US" sz="1000" dirty="0"/>
              <a:t>#43 </a:t>
            </a:r>
            <a:r>
              <a:rPr lang="en-US" altLang="en-US" sz="1000" dirty="0">
                <a:hlinkClick r:id="rId3"/>
              </a:rPr>
              <a:t>https://</a:t>
            </a:r>
            <a:r>
              <a:rPr lang="en-US" altLang="en-US" sz="1000" dirty="0" smtClean="0">
                <a:hlinkClick r:id="rId3"/>
              </a:rPr>
              <a:t>www.ajog.org/article/S0002-9378(17)30930-4/pdf</a:t>
            </a:r>
            <a:r>
              <a:rPr lang="en-US" altLang="en-US" sz="1000" dirty="0" smtClean="0"/>
              <a:t>; </a:t>
            </a:r>
            <a:r>
              <a:rPr lang="en-US" sz="1000" dirty="0" smtClean="0">
                <a:hlinkClick r:id="rId4"/>
              </a:rPr>
              <a:t>https</a:t>
            </a:r>
            <a:r>
              <a:rPr lang="en-US" sz="1000" dirty="0">
                <a:hlinkClick r:id="rId4"/>
              </a:rPr>
              <a:t>://www.hcvguidelines.org/evaluate/testing-and-linkage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368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ro-RO" sz="3600" b="1" dirty="0" smtClean="0"/>
              <a:t>VHC – screening </a:t>
            </a:r>
            <a:r>
              <a:rPr lang="en-US" altLang="ro-RO" sz="3600" b="1" dirty="0" err="1" smtClean="0"/>
              <a:t>ȋn</a:t>
            </a:r>
            <a:r>
              <a:rPr lang="en-US" altLang="ro-RO" sz="3600" b="1" dirty="0" smtClean="0"/>
              <a:t> </a:t>
            </a:r>
            <a:r>
              <a:rPr lang="en-US" altLang="ro-RO" sz="3600" b="1" dirty="0" err="1" smtClean="0"/>
              <a:t>sarcin</a:t>
            </a:r>
            <a:r>
              <a:rPr lang="vi-VN" altLang="ro-RO" sz="3600" b="1" dirty="0" smtClean="0">
                <a:latin typeface="Calibri"/>
                <a:cs typeface="Calibri"/>
              </a:rPr>
              <a:t>ă</a:t>
            </a:r>
            <a:endParaRPr lang="en-US" altLang="ro-RO" sz="3600" b="1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601" y="1072919"/>
            <a:ext cx="8839200" cy="34431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RO" altLang="ro-RO" sz="1800" b="1" dirty="0"/>
              <a:t>Persoane</a:t>
            </a:r>
            <a:r>
              <a:rPr lang="en-US" altLang="ro-RO" sz="1800" b="1" dirty="0"/>
              <a:t> la v</a:t>
            </a:r>
            <a:r>
              <a:rPr lang="ro-RO" altLang="ro-RO" sz="1800" b="1" dirty="0"/>
              <a:t>â</a:t>
            </a:r>
            <a:r>
              <a:rPr lang="en-US" altLang="ro-RO" sz="1800" b="1" dirty="0" err="1"/>
              <a:t>rsta</a:t>
            </a:r>
            <a:r>
              <a:rPr lang="en-US" altLang="ro-RO" sz="1800" b="1" dirty="0"/>
              <a:t> </a:t>
            </a:r>
            <a:r>
              <a:rPr lang="en-US" altLang="ro-RO" sz="1800" b="1" dirty="0" err="1"/>
              <a:t>fertil</a:t>
            </a:r>
            <a:r>
              <a:rPr lang="ro-RO" altLang="ro-RO" sz="1800" b="1" dirty="0"/>
              <a:t>ă</a:t>
            </a:r>
            <a:r>
              <a:rPr lang="en-US" altLang="ro-RO" sz="1800" b="1" dirty="0"/>
              <a:t> </a:t>
            </a:r>
            <a:r>
              <a:rPr lang="en-US" altLang="ro-RO" sz="1800" b="1" dirty="0" err="1"/>
              <a:t>aflate</a:t>
            </a:r>
            <a:r>
              <a:rPr lang="en-US" altLang="ro-RO" sz="1800" b="1" dirty="0"/>
              <a:t> la </a:t>
            </a:r>
            <a:r>
              <a:rPr lang="en-US" altLang="ro-RO" sz="1800" b="1" dirty="0" err="1"/>
              <a:t>risc</a:t>
            </a:r>
            <a:r>
              <a:rPr lang="en-US" altLang="ro-RO" sz="1800" b="1" dirty="0"/>
              <a:t> – </a:t>
            </a:r>
            <a:r>
              <a:rPr lang="en-US" altLang="ro-RO" sz="1800" b="1" dirty="0" err="1"/>
              <a:t>categorii</a:t>
            </a:r>
            <a:r>
              <a:rPr lang="en-US" altLang="ro-RO" sz="1800" b="1" dirty="0"/>
              <a:t> </a:t>
            </a:r>
            <a:r>
              <a:rPr lang="en-US" altLang="ro-RO" sz="1800" b="1" dirty="0" err="1" smtClean="0"/>
              <a:t>speciale</a:t>
            </a:r>
            <a:r>
              <a:rPr lang="en-US" altLang="ro-RO" sz="1800" b="1" dirty="0" smtClean="0"/>
              <a:t>:</a:t>
            </a:r>
          </a:p>
          <a:p>
            <a:r>
              <a:rPr lang="ro-RO" altLang="ro-RO" sz="1800" dirty="0" smtClean="0"/>
              <a:t>Persoane hemodializate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cronic</a:t>
            </a:r>
            <a:endParaRPr lang="en-US" altLang="ro-RO" sz="1800" dirty="0" smtClean="0"/>
          </a:p>
          <a:p>
            <a:r>
              <a:rPr lang="ro-RO" altLang="ro-RO" sz="1800" dirty="0" smtClean="0"/>
              <a:t>Persoane </a:t>
            </a:r>
            <a:r>
              <a:rPr lang="en-US" altLang="ro-RO" sz="1800" dirty="0" err="1" smtClean="0"/>
              <a:t>provenite</a:t>
            </a:r>
            <a:r>
              <a:rPr lang="en-US" altLang="ro-RO" sz="1800" dirty="0" smtClean="0"/>
              <a:t> din </a:t>
            </a:r>
            <a:r>
              <a:rPr lang="en-US" altLang="ro-RO" sz="1800" dirty="0" err="1" smtClean="0"/>
              <a:t>mame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infectate</a:t>
            </a:r>
            <a:r>
              <a:rPr lang="en-US" altLang="ro-RO" sz="1800" dirty="0" smtClean="0"/>
              <a:t> </a:t>
            </a:r>
            <a:r>
              <a:rPr lang="ro-RO" altLang="ro-RO" sz="1800" dirty="0" smtClean="0"/>
              <a:t>cu VHC</a:t>
            </a:r>
            <a:endParaRPr lang="en-US" altLang="ro-RO" sz="1800" dirty="0" smtClean="0"/>
          </a:p>
          <a:p>
            <a:r>
              <a:rPr lang="en-US" altLang="ro-RO" sz="1800" dirty="0" err="1" smtClean="0"/>
              <a:t>Persoane</a:t>
            </a:r>
            <a:r>
              <a:rPr lang="en-US" altLang="ro-RO" sz="1800" dirty="0" smtClean="0"/>
              <a:t> care </a:t>
            </a:r>
            <a:r>
              <a:rPr lang="en-US" altLang="ro-RO" sz="1800" dirty="0" err="1" smtClean="0"/>
              <a:t>lucreaz</a:t>
            </a:r>
            <a:r>
              <a:rPr lang="vi-VN" altLang="ro-RO" sz="1800" dirty="0" smtClean="0">
                <a:latin typeface="Calibri"/>
                <a:cs typeface="Calibri"/>
              </a:rPr>
              <a:t>ă</a:t>
            </a:r>
            <a:r>
              <a:rPr lang="en-US" altLang="ro-RO" sz="1800" dirty="0" smtClean="0"/>
              <a:t> </a:t>
            </a:r>
            <a:r>
              <a:rPr lang="en-US" altLang="ro-RO" sz="1800" dirty="0" err="1"/>
              <a:t>ȋ</a:t>
            </a:r>
            <a:r>
              <a:rPr lang="en-US" altLang="ro-RO" sz="1800" dirty="0" err="1" smtClean="0"/>
              <a:t>n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domeniul</a:t>
            </a:r>
            <a:r>
              <a:rPr lang="en-US" altLang="ro-RO" sz="1800" dirty="0" smtClean="0"/>
              <a:t> s</a:t>
            </a:r>
            <a:r>
              <a:rPr lang="vi-VN" altLang="ro-RO" sz="1800" dirty="0" smtClean="0">
                <a:latin typeface="Calibri"/>
                <a:cs typeface="Calibri"/>
              </a:rPr>
              <a:t>ă</a:t>
            </a:r>
            <a:r>
              <a:rPr lang="en-US" altLang="ro-RO" sz="1800" dirty="0" smtClean="0"/>
              <a:t>n</a:t>
            </a:r>
            <a:r>
              <a:rPr lang="vi-VN" altLang="ro-RO" sz="1800" dirty="0" smtClean="0">
                <a:latin typeface="Calibri"/>
                <a:cs typeface="Calibri"/>
              </a:rPr>
              <a:t>ă</a:t>
            </a:r>
            <a:r>
              <a:rPr lang="en-US" altLang="ro-RO" sz="1800" dirty="0" smtClean="0"/>
              <a:t>t</a:t>
            </a:r>
            <a:r>
              <a:rPr lang="vi-VN" altLang="ro-RO" sz="1800" dirty="0" smtClean="0">
                <a:latin typeface="Calibri"/>
                <a:cs typeface="Calibri"/>
              </a:rPr>
              <a:t>ăț</a:t>
            </a:r>
            <a:r>
              <a:rPr lang="en-US" altLang="ro-RO" sz="1800" dirty="0" smtClean="0">
                <a:latin typeface="Calibri"/>
                <a:cs typeface="Calibri"/>
              </a:rPr>
              <a:t>i</a:t>
            </a:r>
            <a:r>
              <a:rPr lang="en-US" altLang="ro-RO" sz="1800" dirty="0" smtClean="0"/>
              <a:t>i</a:t>
            </a:r>
          </a:p>
          <a:p>
            <a:pPr>
              <a:defRPr/>
            </a:pPr>
            <a:r>
              <a:rPr lang="en-US" altLang="en-US" sz="1800" dirty="0" err="1"/>
              <a:t>Primitorii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produselor</a:t>
            </a:r>
            <a:r>
              <a:rPr lang="en-US" altLang="en-US" sz="1800" dirty="0"/>
              <a:t> de </a:t>
            </a:r>
            <a:r>
              <a:rPr lang="en-US" altLang="en-US" sz="1800" dirty="0" err="1" smtClean="0"/>
              <a:t>sânge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de la </a:t>
            </a:r>
            <a:r>
              <a:rPr lang="en-US" altLang="en-US" sz="1800" dirty="0" err="1"/>
              <a:t>donatori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ce</a:t>
            </a:r>
            <a:r>
              <a:rPr lang="en-US" altLang="en-US" sz="1800" dirty="0"/>
              <a:t> ulterior au </a:t>
            </a:r>
            <a:r>
              <a:rPr lang="en-US" altLang="en-US" sz="1800" dirty="0" err="1"/>
              <a:t>fost</a:t>
            </a:r>
            <a:r>
              <a:rPr lang="en-US" altLang="en-US" sz="1800" dirty="0"/>
              <a:t> </a:t>
            </a:r>
            <a:r>
              <a:rPr lang="en-US" altLang="en-US" sz="1800" dirty="0" err="1" smtClean="0"/>
              <a:t>depista</a:t>
            </a:r>
            <a:r>
              <a:rPr lang="en-US" altLang="en-US" sz="1800" dirty="0" err="1" smtClean="0">
                <a:latin typeface="Calibri"/>
                <a:cs typeface="Calibri"/>
              </a:rPr>
              <a:t>ț</a:t>
            </a:r>
            <a:r>
              <a:rPr lang="en-US" altLang="en-US" sz="1800" dirty="0" err="1" smtClean="0"/>
              <a:t>i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HCV </a:t>
            </a:r>
            <a:r>
              <a:rPr lang="en-US" altLang="en-US" sz="1800" dirty="0" err="1"/>
              <a:t>pozitivi</a:t>
            </a:r>
            <a:endParaRPr lang="en-US" altLang="en-US" sz="1800" dirty="0"/>
          </a:p>
          <a:p>
            <a:pPr>
              <a:defRPr/>
            </a:pPr>
            <a:r>
              <a:rPr lang="en-US" altLang="en-US" sz="1800" dirty="0" err="1"/>
              <a:t>Femei</a:t>
            </a:r>
            <a:r>
              <a:rPr lang="en-US" altLang="en-US" sz="1800" dirty="0"/>
              <a:t> cu </a:t>
            </a:r>
            <a:r>
              <a:rPr lang="en-US" altLang="en-US" sz="1800" dirty="0" err="1"/>
              <a:t>istoric</a:t>
            </a:r>
            <a:r>
              <a:rPr lang="en-US" altLang="en-US" sz="1800" dirty="0"/>
              <a:t> de </a:t>
            </a:r>
            <a:r>
              <a:rPr lang="en-US" altLang="en-US" sz="1800" dirty="0" err="1" smtClean="0"/>
              <a:t>deten</a:t>
            </a:r>
            <a:r>
              <a:rPr lang="en-US" altLang="en-US" sz="1800" dirty="0" err="1" smtClean="0">
                <a:latin typeface="Calibri"/>
                <a:cs typeface="Calibri"/>
              </a:rPr>
              <a:t>ț</a:t>
            </a:r>
            <a:r>
              <a:rPr lang="en-US" altLang="en-US" sz="1800" dirty="0" err="1" smtClean="0"/>
              <a:t>ie</a:t>
            </a:r>
            <a:endParaRPr lang="en-US" altLang="en-US" sz="1800" dirty="0"/>
          </a:p>
          <a:p>
            <a:pPr>
              <a:defRPr/>
            </a:pPr>
            <a:r>
              <a:rPr lang="en-US" altLang="en-US" sz="1800" dirty="0" err="1" smtClean="0"/>
              <a:t>Femei</a:t>
            </a:r>
            <a:r>
              <a:rPr lang="en-US" altLang="en-US" sz="1800" dirty="0" smtClean="0"/>
              <a:t> </a:t>
            </a:r>
            <a:r>
              <a:rPr lang="en-US" altLang="en-US" sz="1800" dirty="0" err="1"/>
              <a:t>aflate</a:t>
            </a:r>
            <a:r>
              <a:rPr lang="en-US" altLang="en-US" sz="1800" dirty="0"/>
              <a:t> </a:t>
            </a:r>
            <a:r>
              <a:rPr lang="en-US" altLang="en-US" sz="1800" dirty="0" err="1" smtClean="0"/>
              <a:t>ȋn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evaluare</a:t>
            </a:r>
            <a:r>
              <a:rPr lang="en-US" altLang="en-US" sz="1800" dirty="0" smtClean="0"/>
              <a:t>/</a:t>
            </a:r>
            <a:r>
              <a:rPr lang="en-US" altLang="en-US" sz="1800" dirty="0" err="1" smtClean="0"/>
              <a:t>eviden</a:t>
            </a:r>
            <a:r>
              <a:rPr lang="en-US" altLang="en-US" sz="1800" dirty="0" err="1" smtClean="0">
                <a:latin typeface="Calibri"/>
                <a:cs typeface="Calibri"/>
              </a:rPr>
              <a:t>ț</a:t>
            </a:r>
            <a:r>
              <a:rPr lang="vi-VN" altLang="en-US" sz="1800" dirty="0" smtClean="0">
                <a:latin typeface="Calibri"/>
                <a:cs typeface="Calibri"/>
              </a:rPr>
              <a:t>ă</a:t>
            </a:r>
            <a:r>
              <a:rPr lang="en-US" altLang="en-US" sz="1800" dirty="0" smtClean="0"/>
              <a:t> </a:t>
            </a:r>
            <a:r>
              <a:rPr lang="en-US" altLang="en-US" sz="1800" dirty="0" err="1"/>
              <a:t>pentru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managementul</a:t>
            </a:r>
            <a:r>
              <a:rPr lang="en-US" altLang="en-US" sz="1800" dirty="0"/>
              <a:t> </a:t>
            </a:r>
            <a:r>
              <a:rPr lang="en-US" altLang="en-US" sz="1800" dirty="0" err="1" smtClean="0"/>
              <a:t>infec</a:t>
            </a:r>
            <a:r>
              <a:rPr lang="en-US" altLang="en-US" sz="1800" dirty="0" err="1" smtClean="0">
                <a:latin typeface="Calibri"/>
                <a:cs typeface="Calibri"/>
              </a:rPr>
              <a:t>ți</a:t>
            </a:r>
            <a:r>
              <a:rPr lang="en-US" altLang="en-US" sz="1800" dirty="0" err="1" smtClean="0"/>
              <a:t>ei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HIV/</a:t>
            </a:r>
            <a:r>
              <a:rPr lang="en-US" altLang="en-US" sz="1800" dirty="0" err="1"/>
              <a:t>boli</a:t>
            </a:r>
            <a:r>
              <a:rPr lang="en-US" altLang="en-US" sz="1800" dirty="0"/>
              <a:t> cu </a:t>
            </a:r>
            <a:r>
              <a:rPr lang="en-US" altLang="en-US" sz="1800" dirty="0" err="1"/>
              <a:t>transmitere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sexual</a:t>
            </a:r>
            <a:r>
              <a:rPr lang="vi-VN" altLang="en-US" sz="1800" dirty="0" smtClean="0">
                <a:latin typeface="Calibri"/>
                <a:cs typeface="Calibri"/>
              </a:rPr>
              <a:t>ă</a:t>
            </a:r>
            <a:endParaRPr lang="en-US" altLang="en-US" sz="1800" dirty="0"/>
          </a:p>
          <a:p>
            <a:pPr>
              <a:defRPr/>
            </a:pPr>
            <a:r>
              <a:rPr lang="en-US" altLang="en-US" sz="1800" dirty="0" err="1"/>
              <a:t>Femei</a:t>
            </a:r>
            <a:r>
              <a:rPr lang="en-US" altLang="en-US" sz="1800" dirty="0"/>
              <a:t> cu </a:t>
            </a:r>
            <a:r>
              <a:rPr lang="en-US" altLang="en-US" sz="1800" dirty="0" err="1"/>
              <a:t>afectare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hepatic</a:t>
            </a:r>
            <a:r>
              <a:rPr lang="vi-VN" altLang="en-US" sz="1800" dirty="0" smtClean="0">
                <a:latin typeface="Calibri"/>
                <a:cs typeface="Calibri"/>
              </a:rPr>
              <a:t>ă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cronic</a:t>
            </a:r>
            <a:r>
              <a:rPr lang="vi-VN" altLang="en-US" sz="1800" dirty="0" smtClean="0">
                <a:latin typeface="Calibri"/>
                <a:cs typeface="Calibri"/>
              </a:rPr>
              <a:t>ă</a:t>
            </a:r>
            <a:r>
              <a:rPr lang="en-US" altLang="en-US" sz="1800" dirty="0" smtClean="0"/>
              <a:t>, </a:t>
            </a:r>
            <a:r>
              <a:rPr lang="en-US" altLang="en-US" sz="1800" dirty="0"/>
              <a:t>de </a:t>
            </a:r>
            <a:r>
              <a:rPr lang="en-US" altLang="en-US" sz="1800" dirty="0" err="1"/>
              <a:t>etiologie</a:t>
            </a:r>
            <a:r>
              <a:rPr lang="en-US" altLang="en-US" sz="1800" dirty="0"/>
              <a:t> </a:t>
            </a:r>
            <a:r>
              <a:rPr lang="en-US" altLang="en-US" sz="1800" dirty="0" err="1" smtClean="0"/>
              <a:t>necunoscut</a:t>
            </a:r>
            <a:r>
              <a:rPr lang="vi-VN" altLang="en-US" sz="1800" dirty="0" smtClean="0">
                <a:latin typeface="Calibri"/>
                <a:cs typeface="Calibri"/>
              </a:rPr>
              <a:t>ă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(</a:t>
            </a:r>
            <a:r>
              <a:rPr lang="en-US" altLang="en-US" sz="1800" dirty="0" err="1"/>
              <a:t>inclusiv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citoliza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hepatic</a:t>
            </a:r>
            <a:r>
              <a:rPr lang="vi-VN" altLang="en-US" sz="1800" dirty="0" smtClean="0">
                <a:latin typeface="Calibri"/>
                <a:cs typeface="Calibri"/>
              </a:rPr>
              <a:t>ă</a:t>
            </a:r>
            <a:r>
              <a:rPr lang="en-US" altLang="en-US" sz="1800" dirty="0" smtClean="0"/>
              <a:t> persistent</a:t>
            </a:r>
            <a:r>
              <a:rPr lang="vi-VN" altLang="en-US" sz="1800" dirty="0" smtClean="0">
                <a:latin typeface="Calibri"/>
                <a:cs typeface="Calibri"/>
              </a:rPr>
              <a:t>ă</a:t>
            </a:r>
            <a:r>
              <a:rPr lang="en-US" altLang="en-US" sz="1800" dirty="0" smtClean="0"/>
              <a:t>)</a:t>
            </a:r>
            <a:endParaRPr lang="en-US" altLang="en-US" sz="1800" dirty="0"/>
          </a:p>
          <a:p>
            <a:endParaRPr lang="en-US" altLang="ro-RO" sz="1800" dirty="0" smtClean="0"/>
          </a:p>
          <a:p>
            <a:endParaRPr lang="ro-RO" altLang="ro-RO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ro-RO" sz="1800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3350"/>
            <a:ext cx="1219200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0273" y="4743390"/>
            <a:ext cx="91137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dirty="0"/>
              <a:t>Hughes BL, Page CM, </a:t>
            </a:r>
            <a:r>
              <a:rPr lang="en-US" altLang="en-US" sz="1000" dirty="0" err="1"/>
              <a:t>Kuller</a:t>
            </a:r>
            <a:r>
              <a:rPr lang="en-US" altLang="en-US" sz="1000" dirty="0"/>
              <a:t> JA, Hepatitis C in pregnancy: screening, treatment, and management, Society for Maternal-Fetal Medicine (SMFM) </a:t>
            </a:r>
            <a:r>
              <a:rPr lang="en-US" altLang="en-US" sz="1000" dirty="0" smtClean="0"/>
              <a:t>Consult Series; I </a:t>
            </a:r>
            <a:r>
              <a:rPr lang="en-US" altLang="en-US" sz="1000" dirty="0"/>
              <a:t>#43 </a:t>
            </a:r>
            <a:r>
              <a:rPr lang="en-US" altLang="en-US" sz="1000" dirty="0">
                <a:hlinkClick r:id="rId3"/>
              </a:rPr>
              <a:t>https://</a:t>
            </a:r>
            <a:r>
              <a:rPr lang="en-US" altLang="en-US" sz="1000" dirty="0" smtClean="0">
                <a:hlinkClick r:id="rId3"/>
              </a:rPr>
              <a:t>www.ajog.org/article/S0002-9378(17)30930-4/pdf</a:t>
            </a:r>
            <a:r>
              <a:rPr lang="en-US" altLang="en-US" sz="1000" dirty="0" smtClean="0"/>
              <a:t>; </a:t>
            </a:r>
            <a:r>
              <a:rPr lang="en-US" sz="1000" dirty="0" smtClean="0">
                <a:hlinkClick r:id="rId4"/>
              </a:rPr>
              <a:t>https</a:t>
            </a:r>
            <a:r>
              <a:rPr lang="en-US" sz="1000" dirty="0">
                <a:hlinkClick r:id="rId4"/>
              </a:rPr>
              <a:t>://www.hcvguidelines.org/evaluate/testing-and-linkage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8492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04800" y="-10633"/>
            <a:ext cx="7543800" cy="971551"/>
          </a:xfrm>
        </p:spPr>
        <p:txBody>
          <a:bodyPr/>
          <a:lstStyle/>
          <a:p>
            <a:r>
              <a:rPr lang="en-US" altLang="en-US" sz="3600" b="1" dirty="0" smtClean="0"/>
              <a:t>VHC – screening </a:t>
            </a:r>
            <a:r>
              <a:rPr lang="en-US" altLang="en-US" sz="3600" b="1" dirty="0" err="1" smtClean="0"/>
              <a:t>ȋn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sarcin</a:t>
            </a:r>
            <a:r>
              <a:rPr lang="vi-VN" altLang="en-US" sz="3600" b="1" dirty="0" smtClean="0">
                <a:latin typeface="Calibri"/>
                <a:cs typeface="Calibri"/>
              </a:rPr>
              <a:t>ă</a:t>
            </a:r>
            <a:endParaRPr lang="en-US" altLang="en-US" sz="36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06079"/>
            <a:ext cx="8763000" cy="35921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altLang="ro-RO" sz="1800" dirty="0"/>
              <a:t>Momentul testării </a:t>
            </a:r>
            <a:r>
              <a:rPr lang="ro-RO" altLang="ro-RO" sz="1800" dirty="0" smtClean="0"/>
              <a:t>VHC</a:t>
            </a:r>
            <a:r>
              <a:rPr lang="en-US" altLang="ro-RO" sz="1800" dirty="0" smtClean="0"/>
              <a:t>: </a:t>
            </a:r>
            <a:r>
              <a:rPr lang="en-US" altLang="ro-RO" sz="1800" dirty="0" err="1"/>
              <a:t>i</a:t>
            </a:r>
            <a:r>
              <a:rPr lang="ro-RO" altLang="ro-RO" sz="1800" dirty="0" smtClean="0"/>
              <a:t>deal </a:t>
            </a:r>
            <a:r>
              <a:rPr lang="ro-RO" altLang="ro-RO" sz="1800" b="1" dirty="0"/>
              <a:t>anterior </a:t>
            </a:r>
            <a:r>
              <a:rPr lang="ro-RO" altLang="ro-RO" sz="1800" b="1" dirty="0" smtClean="0"/>
              <a:t>sarcinii</a:t>
            </a:r>
            <a:endParaRPr lang="en-US" sz="1800" b="1" dirty="0" smtClean="0"/>
          </a:p>
          <a:p>
            <a:pPr marL="0" indent="0" algn="just">
              <a:buNone/>
              <a:defRPr/>
            </a:pPr>
            <a:r>
              <a:rPr lang="en-US" sz="1800" dirty="0" smtClean="0"/>
              <a:t>Se </a:t>
            </a:r>
            <a:r>
              <a:rPr lang="en-US" sz="1800" dirty="0" err="1" smtClean="0"/>
              <a:t>recomand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en-US" sz="1800" dirty="0" smtClean="0"/>
              <a:t> </a:t>
            </a:r>
            <a:r>
              <a:rPr lang="en-US" sz="1800" b="1" dirty="0" smtClean="0"/>
              <a:t>screening-</a:t>
            </a:r>
            <a:r>
              <a:rPr lang="en-US" sz="1800" b="1" dirty="0" err="1" smtClean="0"/>
              <a:t>ul</a:t>
            </a:r>
            <a:r>
              <a:rPr lang="en-US" sz="1800" b="1" dirty="0" smtClean="0"/>
              <a:t> universal </a:t>
            </a:r>
            <a:r>
              <a:rPr lang="en-US" sz="1800" dirty="0" smtClean="0"/>
              <a:t>al </a:t>
            </a:r>
            <a:r>
              <a:rPr lang="en-US" sz="1800" dirty="0" err="1" smtClean="0"/>
              <a:t>femeilor</a:t>
            </a:r>
            <a:r>
              <a:rPr lang="en-US" sz="1800" dirty="0" smtClean="0"/>
              <a:t> </a:t>
            </a:r>
            <a:r>
              <a:rPr lang="en-US" sz="1800" dirty="0" err="1" smtClean="0"/>
              <a:t>gravide</a:t>
            </a:r>
            <a:r>
              <a:rPr lang="en-US" sz="1800" dirty="0" smtClean="0"/>
              <a:t>, ideal la </a:t>
            </a:r>
            <a:r>
              <a:rPr lang="en-US" sz="1800" dirty="0" err="1"/>
              <a:t>ȋ</a:t>
            </a:r>
            <a:r>
              <a:rPr lang="en-US" sz="1800" dirty="0" err="1" smtClean="0"/>
              <a:t>nceputul</a:t>
            </a:r>
            <a:r>
              <a:rPr lang="en-US" sz="1800" dirty="0" smtClean="0"/>
              <a:t> </a:t>
            </a:r>
            <a:r>
              <a:rPr lang="en-US" sz="1800" dirty="0" err="1" smtClean="0"/>
              <a:t>sarcinii</a:t>
            </a:r>
            <a:endParaRPr lang="en-US" sz="1800" dirty="0" smtClean="0"/>
          </a:p>
          <a:p>
            <a:pPr marL="0" indent="0" algn="just">
              <a:buNone/>
              <a:defRPr/>
            </a:pPr>
            <a:r>
              <a:rPr lang="en-US" sz="1800" dirty="0" smtClean="0"/>
              <a:t>Screening-</a:t>
            </a:r>
            <a:r>
              <a:rPr lang="en-US" sz="1800" dirty="0" err="1" smtClean="0"/>
              <a:t>ul</a:t>
            </a:r>
            <a:r>
              <a:rPr lang="en-US" sz="1800" dirty="0" smtClean="0"/>
              <a:t> </a:t>
            </a:r>
            <a:r>
              <a:rPr lang="en-US" sz="1800" dirty="0" err="1" smtClean="0"/>
              <a:t>ȋn</a:t>
            </a:r>
            <a:r>
              <a:rPr lang="en-US" sz="1800" dirty="0" smtClean="0"/>
              <a:t> </a:t>
            </a:r>
            <a:r>
              <a:rPr lang="en-US" sz="1800" dirty="0" err="1" smtClean="0"/>
              <a:t>func</a:t>
            </a:r>
            <a:r>
              <a:rPr lang="en-US" sz="1800" dirty="0" err="1" smtClean="0">
                <a:latin typeface="Calibri"/>
                <a:cs typeface="Calibri"/>
              </a:rPr>
              <a:t>ț</a:t>
            </a:r>
            <a:r>
              <a:rPr lang="en-US" sz="1800" dirty="0" err="1" smtClean="0"/>
              <a:t>ie</a:t>
            </a:r>
            <a:r>
              <a:rPr lang="en-US" sz="1800" dirty="0" smtClean="0"/>
              <a:t> de </a:t>
            </a:r>
            <a:r>
              <a:rPr lang="en-US" sz="1800" dirty="0" err="1" smtClean="0"/>
              <a:t>factorii</a:t>
            </a:r>
            <a:r>
              <a:rPr lang="en-US" sz="1800" dirty="0" smtClean="0"/>
              <a:t> de </a:t>
            </a:r>
            <a:r>
              <a:rPr lang="en-US" sz="1800" dirty="0" err="1" smtClean="0"/>
              <a:t>risc</a:t>
            </a:r>
            <a:r>
              <a:rPr lang="en-US" sz="1800" dirty="0" smtClean="0"/>
              <a:t> nu s-a </a:t>
            </a:r>
            <a:r>
              <a:rPr lang="en-US" sz="1800" dirty="0" err="1" smtClean="0"/>
              <a:t>dovedit</a:t>
            </a:r>
            <a:r>
              <a:rPr lang="en-US" sz="1800" dirty="0" smtClean="0"/>
              <a:t> a fi </a:t>
            </a:r>
            <a:r>
              <a:rPr lang="en-US" sz="1800" dirty="0" err="1" smtClean="0"/>
              <a:t>eficient</a:t>
            </a:r>
            <a:endParaRPr lang="en-US" sz="1800" dirty="0"/>
          </a:p>
          <a:p>
            <a:pPr marL="0" indent="0" algn="just">
              <a:buNone/>
              <a:defRPr/>
            </a:pPr>
            <a:endParaRPr lang="en-US" sz="1800" dirty="0" smtClean="0"/>
          </a:p>
          <a:p>
            <a:pPr marL="0" indent="0" algn="just">
              <a:buNone/>
              <a:defRPr/>
            </a:pPr>
            <a:r>
              <a:rPr lang="en-US" sz="1800" dirty="0" err="1" smtClean="0"/>
              <a:t>Diagnosticul</a:t>
            </a:r>
            <a:r>
              <a:rPr lang="en-US" sz="1800" dirty="0" smtClean="0"/>
              <a:t> prenatal al HCV:</a:t>
            </a:r>
          </a:p>
          <a:p>
            <a:pPr algn="just">
              <a:defRPr/>
            </a:pPr>
            <a:r>
              <a:rPr lang="en-US" sz="1800" dirty="0" err="1" smtClean="0"/>
              <a:t>permite</a:t>
            </a:r>
            <a:r>
              <a:rPr lang="en-US" sz="1800" dirty="0" smtClean="0"/>
              <a:t> </a:t>
            </a:r>
            <a:r>
              <a:rPr lang="en-US" sz="1800" dirty="0" err="1" smtClean="0"/>
              <a:t>evaluarea</a:t>
            </a:r>
            <a:r>
              <a:rPr lang="en-US" sz="1800" dirty="0" smtClean="0"/>
              <a:t> status-</a:t>
            </a:r>
            <a:r>
              <a:rPr lang="en-US" sz="1800" dirty="0" err="1" smtClean="0"/>
              <a:t>ului</a:t>
            </a:r>
            <a:r>
              <a:rPr lang="en-US" sz="1800" dirty="0" smtClean="0"/>
              <a:t> </a:t>
            </a:r>
            <a:r>
              <a:rPr lang="en-US" sz="1800" dirty="0" err="1" smtClean="0"/>
              <a:t>infec</a:t>
            </a:r>
            <a:r>
              <a:rPr lang="en-US" sz="1800" dirty="0" err="1" smtClean="0">
                <a:latin typeface="Calibri"/>
                <a:cs typeface="Calibri"/>
              </a:rPr>
              <a:t>ț</a:t>
            </a:r>
            <a:r>
              <a:rPr lang="en-US" sz="1800" dirty="0" err="1" smtClean="0"/>
              <a:t>iei</a:t>
            </a:r>
            <a:r>
              <a:rPr lang="en-US" sz="1800" dirty="0" smtClean="0"/>
              <a:t> </a:t>
            </a:r>
            <a:r>
              <a:rPr lang="en-US" sz="1800" dirty="0" err="1" smtClean="0"/>
              <a:t>mamei</a:t>
            </a:r>
            <a:r>
              <a:rPr lang="en-US" sz="1800" dirty="0" smtClean="0"/>
              <a:t> </a:t>
            </a:r>
            <a:r>
              <a:rPr lang="en-US" sz="1800" dirty="0" err="1"/>
              <a:t>ș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faciliteaz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en-US" sz="1800" dirty="0" smtClean="0"/>
              <a:t> </a:t>
            </a:r>
            <a:r>
              <a:rPr lang="en-US" sz="1800" dirty="0" err="1" smtClean="0"/>
              <a:t>managementul</a:t>
            </a:r>
            <a:r>
              <a:rPr lang="en-US" sz="1800" dirty="0" smtClean="0"/>
              <a:t> </a:t>
            </a:r>
            <a:r>
              <a:rPr lang="en-US" sz="1800" dirty="0" err="1" smtClean="0"/>
              <a:t>adecvat</a:t>
            </a:r>
            <a:r>
              <a:rPr lang="en-US" sz="1800" dirty="0" smtClean="0"/>
              <a:t> al </a:t>
            </a:r>
            <a:r>
              <a:rPr lang="en-US" sz="1800" dirty="0" err="1" smtClean="0"/>
              <a:t>acesteia</a:t>
            </a:r>
            <a:r>
              <a:rPr lang="en-US" sz="1800" dirty="0" smtClean="0"/>
              <a:t> </a:t>
            </a:r>
            <a:r>
              <a:rPr lang="en-US" sz="1800" dirty="0" err="1" smtClean="0"/>
              <a:t>dupa</a:t>
            </a:r>
            <a:r>
              <a:rPr lang="en-US" sz="1800" dirty="0" smtClean="0"/>
              <a:t> </a:t>
            </a:r>
            <a:r>
              <a:rPr lang="en-US" sz="1800" dirty="0" err="1" smtClean="0"/>
              <a:t>naștere</a:t>
            </a:r>
            <a:endParaRPr lang="en-US" sz="1800" dirty="0" smtClean="0"/>
          </a:p>
          <a:p>
            <a:pPr algn="just">
              <a:defRPr/>
            </a:pPr>
            <a:r>
              <a:rPr lang="en-US" sz="1800" dirty="0" err="1" smtClean="0"/>
              <a:t>favorizeaz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en-US" sz="1800" dirty="0" smtClean="0"/>
              <a:t> screening-</a:t>
            </a:r>
            <a:r>
              <a:rPr lang="en-US" sz="1800" dirty="0" err="1" smtClean="0"/>
              <a:t>ul</a:t>
            </a:r>
            <a:r>
              <a:rPr lang="en-US" sz="1800" dirty="0" smtClean="0"/>
              <a:t> </a:t>
            </a:r>
            <a:r>
              <a:rPr lang="en-US" sz="1800" dirty="0" err="1"/>
              <a:t>ș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managementul</a:t>
            </a:r>
            <a:r>
              <a:rPr lang="en-US" sz="1800" dirty="0" smtClean="0"/>
              <a:t> </a:t>
            </a:r>
            <a:r>
              <a:rPr lang="en-US" sz="1800" dirty="0" err="1" smtClean="0"/>
              <a:t>adecvat</a:t>
            </a:r>
            <a:r>
              <a:rPr lang="en-US" sz="1800" dirty="0" smtClean="0"/>
              <a:t> al </a:t>
            </a:r>
            <a:r>
              <a:rPr lang="en-US" sz="1800" dirty="0" err="1" smtClean="0"/>
              <a:t>nou-nascu</a:t>
            </a:r>
            <a:r>
              <a:rPr lang="en-US" sz="1800" dirty="0" err="1" smtClean="0">
                <a:latin typeface="Calibri"/>
                <a:cs typeface="Calibri"/>
              </a:rPr>
              <a:t>ț</a:t>
            </a:r>
            <a:r>
              <a:rPr lang="en-US" sz="1800" dirty="0" err="1" smtClean="0"/>
              <a:t>ilor</a:t>
            </a:r>
            <a:r>
              <a:rPr lang="en-US" sz="1800" dirty="0" smtClean="0"/>
              <a:t> </a:t>
            </a:r>
            <a:r>
              <a:rPr lang="en-US" sz="1800" dirty="0" err="1" smtClean="0"/>
              <a:t>expuși</a:t>
            </a:r>
            <a:endParaRPr lang="en-US" sz="1800" dirty="0" smtClean="0"/>
          </a:p>
          <a:p>
            <a:pPr algn="just">
              <a:defRPr/>
            </a:pPr>
            <a:r>
              <a:rPr lang="en-US" sz="1800" dirty="0" smtClean="0"/>
              <a:t>m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en-US" sz="1800" dirty="0" err="1" smtClean="0"/>
              <a:t>suri</a:t>
            </a:r>
            <a:r>
              <a:rPr lang="en-US" sz="1800" dirty="0" smtClean="0"/>
              <a:t> </a:t>
            </a:r>
            <a:r>
              <a:rPr lang="en-US" sz="1800" dirty="0" err="1" smtClean="0"/>
              <a:t>suplimentare</a:t>
            </a:r>
            <a:r>
              <a:rPr lang="en-US" sz="1800" dirty="0" smtClean="0"/>
              <a:t> (</a:t>
            </a:r>
            <a:r>
              <a:rPr lang="en-US" sz="1800" dirty="0" err="1" smtClean="0"/>
              <a:t>personalizate</a:t>
            </a:r>
            <a:r>
              <a:rPr lang="en-US" sz="1800" dirty="0" smtClean="0"/>
              <a:t>) de </a:t>
            </a:r>
            <a:r>
              <a:rPr lang="en-US" sz="1800" dirty="0" err="1" smtClean="0"/>
              <a:t>protejare</a:t>
            </a:r>
            <a:r>
              <a:rPr lang="en-US" sz="1800" dirty="0" smtClean="0"/>
              <a:t> a </a:t>
            </a:r>
            <a:r>
              <a:rPr lang="en-US" sz="1800" dirty="0" err="1" smtClean="0"/>
              <a:t>unui</a:t>
            </a:r>
            <a:r>
              <a:rPr lang="en-US" sz="1800" dirty="0" smtClean="0"/>
              <a:t> organism </a:t>
            </a:r>
            <a:r>
              <a:rPr lang="en-US" sz="1800" dirty="0" err="1" smtClean="0"/>
              <a:t>supus</a:t>
            </a:r>
            <a:r>
              <a:rPr lang="en-US" sz="1800" dirty="0" smtClean="0"/>
              <a:t> </a:t>
            </a:r>
            <a:r>
              <a:rPr lang="en-US" sz="1800" dirty="0" err="1" smtClean="0"/>
              <a:t>concomitent</a:t>
            </a:r>
            <a:r>
              <a:rPr lang="en-US" sz="1800" dirty="0" smtClean="0"/>
              <a:t> la </a:t>
            </a:r>
            <a:r>
              <a:rPr lang="en-US" sz="1800" dirty="0" err="1" smtClean="0"/>
              <a:t>dou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en-US" sz="1800" dirty="0" smtClean="0"/>
              <a:t> </a:t>
            </a:r>
            <a:r>
              <a:rPr lang="en-US" sz="1800" dirty="0" err="1" smtClean="0"/>
              <a:t>suprasolicit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en-US" sz="1800" dirty="0" err="1" smtClean="0"/>
              <a:t>ri</a:t>
            </a:r>
            <a:r>
              <a:rPr lang="en-US" sz="1800" dirty="0" smtClean="0"/>
              <a:t>: </a:t>
            </a:r>
            <a:r>
              <a:rPr lang="en-US" sz="1800" dirty="0" err="1" smtClean="0"/>
              <a:t>sarcina</a:t>
            </a:r>
            <a:r>
              <a:rPr lang="en-US" sz="1800" dirty="0" smtClean="0"/>
              <a:t> </a:t>
            </a:r>
            <a:r>
              <a:rPr lang="en-US" sz="1800" dirty="0" err="1"/>
              <a:t>ș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infec</a:t>
            </a:r>
            <a:r>
              <a:rPr lang="en-US" sz="1800" dirty="0" err="1" smtClean="0">
                <a:latin typeface="Calibri"/>
                <a:cs typeface="Calibri"/>
              </a:rPr>
              <a:t>ț</a:t>
            </a:r>
            <a:r>
              <a:rPr lang="en-US" sz="1800" dirty="0" err="1" smtClean="0"/>
              <a:t>ia</a:t>
            </a:r>
            <a:r>
              <a:rPr lang="en-US" sz="1800" dirty="0" smtClean="0"/>
              <a:t> cu VHC. </a:t>
            </a:r>
            <a:r>
              <a:rPr lang="en-US" sz="1800" dirty="0" err="1"/>
              <a:t>C</a:t>
            </a:r>
            <a:r>
              <a:rPr lang="en-US" sz="1800" dirty="0" err="1" smtClean="0"/>
              <a:t>apacitatea</a:t>
            </a:r>
            <a:r>
              <a:rPr lang="en-US" sz="1800" dirty="0" smtClean="0"/>
              <a:t> de r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en-US" sz="1800" dirty="0" err="1" smtClean="0"/>
              <a:t>spuns</a:t>
            </a:r>
            <a:r>
              <a:rPr lang="en-US" sz="1800" dirty="0" smtClean="0"/>
              <a:t> la </a:t>
            </a:r>
            <a:r>
              <a:rPr lang="en-US" sz="1800" dirty="0" err="1" smtClean="0"/>
              <a:t>suprasolicitare</a:t>
            </a:r>
            <a:r>
              <a:rPr lang="en-US" sz="1800" dirty="0" smtClean="0"/>
              <a:t> </a:t>
            </a:r>
            <a:r>
              <a:rPr lang="en-US" sz="1800" dirty="0" err="1" smtClean="0"/>
              <a:t>variaz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en-US" sz="1800" dirty="0" smtClean="0"/>
              <a:t> </a:t>
            </a:r>
            <a:r>
              <a:rPr lang="en-US" sz="1800" dirty="0" err="1"/>
              <a:t>ȋ</a:t>
            </a:r>
            <a:r>
              <a:rPr lang="en-US" sz="1800" dirty="0" err="1" smtClean="0"/>
              <a:t>n</a:t>
            </a:r>
            <a:r>
              <a:rPr lang="en-US" sz="1800" dirty="0" smtClean="0"/>
              <a:t> </a:t>
            </a:r>
            <a:r>
              <a:rPr lang="en-US" sz="1800" dirty="0" err="1" smtClean="0"/>
              <a:t>func</a:t>
            </a:r>
            <a:r>
              <a:rPr lang="en-US" sz="1800" dirty="0" err="1" smtClean="0">
                <a:latin typeface="Calibri"/>
                <a:cs typeface="Calibri"/>
              </a:rPr>
              <a:t>ț</a:t>
            </a:r>
            <a:r>
              <a:rPr lang="en-US" sz="1800" dirty="0" err="1" smtClean="0"/>
              <a:t>ie</a:t>
            </a:r>
            <a:r>
              <a:rPr lang="en-US" sz="1800" dirty="0" smtClean="0"/>
              <a:t> de </a:t>
            </a:r>
            <a:r>
              <a:rPr lang="en-US" sz="1800" dirty="0" err="1" smtClean="0"/>
              <a:t>vârst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en-US" sz="1800" dirty="0" smtClean="0"/>
              <a:t>, </a:t>
            </a:r>
            <a:r>
              <a:rPr lang="en-US" sz="1800" dirty="0" err="1" smtClean="0"/>
              <a:t>comorbidit</a:t>
            </a:r>
            <a:r>
              <a:rPr lang="vi-VN" sz="1800" dirty="0" smtClean="0">
                <a:latin typeface="Calibri"/>
                <a:cs typeface="Calibri"/>
              </a:rPr>
              <a:t>ăț</a:t>
            </a:r>
            <a:r>
              <a:rPr lang="en-US" sz="1800" dirty="0" err="1" smtClean="0"/>
              <a:t>i</a:t>
            </a:r>
            <a:r>
              <a:rPr lang="en-US" sz="1800" dirty="0" smtClean="0"/>
              <a:t>, </a:t>
            </a:r>
            <a:r>
              <a:rPr lang="en-US" sz="1800" dirty="0" err="1" smtClean="0"/>
              <a:t>toxice</a:t>
            </a:r>
            <a:r>
              <a:rPr lang="en-US" sz="1800" dirty="0" smtClean="0"/>
              <a:t>, </a:t>
            </a:r>
            <a:r>
              <a:rPr lang="en-US" sz="1800" dirty="0" err="1" smtClean="0"/>
              <a:t>stil</a:t>
            </a:r>
            <a:r>
              <a:rPr lang="en-US" sz="1800" dirty="0" smtClean="0"/>
              <a:t> de </a:t>
            </a:r>
            <a:r>
              <a:rPr lang="en-US" sz="1800" dirty="0" err="1" smtClean="0"/>
              <a:t>via</a:t>
            </a:r>
            <a:r>
              <a:rPr lang="en-US" sz="1800" dirty="0" err="1" smtClean="0">
                <a:latin typeface="Calibri"/>
                <a:cs typeface="Calibri"/>
              </a:rPr>
              <a:t>ț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en-US" sz="1800" dirty="0" smtClean="0"/>
              <a:t> anterior </a:t>
            </a:r>
            <a:r>
              <a:rPr lang="en-US" sz="1800" dirty="0" err="1" smtClean="0"/>
              <a:t>sarcinii</a:t>
            </a:r>
            <a:r>
              <a:rPr lang="en-US" sz="1800" dirty="0" smtClean="0"/>
              <a:t>, etc.</a:t>
            </a:r>
          </a:p>
          <a:p>
            <a:pPr algn="just">
              <a:defRPr/>
            </a:pPr>
            <a:r>
              <a:rPr lang="en-US" sz="1800" dirty="0" smtClean="0"/>
              <a:t>cost-</a:t>
            </a:r>
            <a:r>
              <a:rPr lang="en-US" sz="1800" dirty="0" err="1" smtClean="0"/>
              <a:t>eficien</a:t>
            </a:r>
            <a:r>
              <a:rPr lang="en-US" sz="1800" dirty="0" err="1" smtClean="0">
                <a:latin typeface="Calibri"/>
                <a:cs typeface="Calibri"/>
              </a:rPr>
              <a:t>ț</a:t>
            </a:r>
            <a:r>
              <a:rPr lang="en-US" sz="1800" dirty="0" err="1" smtClean="0"/>
              <a:t>a</a:t>
            </a:r>
            <a:r>
              <a:rPr lang="en-US" sz="1800" dirty="0" smtClean="0"/>
              <a:t> </a:t>
            </a:r>
            <a:r>
              <a:rPr lang="en-US" sz="1800" dirty="0" err="1" smtClean="0"/>
              <a:t>dovedit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endParaRPr lang="en-US" sz="1800" dirty="0"/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5256212" y="4857750"/>
            <a:ext cx="3887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dirty="0">
                <a:hlinkClick r:id="rId2"/>
              </a:rPr>
              <a:t>https://www.hcvguidelines.org/unique-populations/pregnancy</a:t>
            </a:r>
            <a:endParaRPr lang="en-US" altLang="en-US" sz="1000" dirty="0"/>
          </a:p>
          <a:p>
            <a:endParaRPr lang="en-US" altLang="en-US" sz="10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3350"/>
            <a:ext cx="1219200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0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err="1" smtClean="0"/>
              <a:t>Virusul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hepatitei</a:t>
            </a:r>
            <a:r>
              <a:rPr lang="en-US" altLang="en-US" sz="3600" b="1" dirty="0" smtClean="0"/>
              <a:t> C (VHC)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978552"/>
            <a:ext cx="8610600" cy="372175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en-US" sz="2600" dirty="0" smtClean="0"/>
              <a:t>~71 (180) de </a:t>
            </a:r>
            <a:r>
              <a:rPr lang="en-US" altLang="en-US" sz="2600" dirty="0" err="1" smtClean="0"/>
              <a:t>milioane</a:t>
            </a:r>
            <a:r>
              <a:rPr lang="en-US" altLang="en-US" sz="2600" dirty="0" smtClean="0"/>
              <a:t> de </a:t>
            </a:r>
            <a:r>
              <a:rPr lang="en-US" altLang="en-US" sz="2600" dirty="0" err="1" smtClean="0"/>
              <a:t>persoane</a:t>
            </a:r>
            <a:r>
              <a:rPr lang="en-US" altLang="en-US" sz="2600" dirty="0" smtClean="0"/>
              <a:t> cu </a:t>
            </a:r>
            <a:r>
              <a:rPr lang="en-US" altLang="en-US" sz="2600" dirty="0" err="1" smtClean="0"/>
              <a:t>infec</a:t>
            </a:r>
            <a:r>
              <a:rPr lang="en-US" altLang="en-US" sz="2600" dirty="0" err="1" smtClean="0">
                <a:latin typeface="Calibri"/>
                <a:cs typeface="Calibri"/>
              </a:rPr>
              <a:t>ț</a:t>
            </a:r>
            <a:r>
              <a:rPr lang="en-US" altLang="en-US" sz="2600" dirty="0" err="1" smtClean="0"/>
              <a:t>ie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cronic</a:t>
            </a:r>
            <a:r>
              <a:rPr lang="vi-VN" altLang="en-US" sz="2600" dirty="0" smtClean="0">
                <a:latin typeface="Calibri"/>
                <a:cs typeface="Calibri"/>
              </a:rPr>
              <a:t>ă</a:t>
            </a:r>
            <a:r>
              <a:rPr lang="en-US" altLang="en-US" sz="2600" dirty="0" smtClean="0"/>
              <a:t> la </a:t>
            </a:r>
            <a:r>
              <a:rPr lang="en-US" altLang="en-US" sz="2600" dirty="0" err="1" smtClean="0"/>
              <a:t>nivel</a:t>
            </a:r>
            <a:r>
              <a:rPr lang="en-US" altLang="en-US" sz="2600" dirty="0" smtClean="0"/>
              <a:t> global (1% - 2.5/3% din </a:t>
            </a:r>
            <a:r>
              <a:rPr lang="en-US" altLang="en-US" sz="2600" dirty="0" err="1" smtClean="0"/>
              <a:t>popula</a:t>
            </a:r>
            <a:r>
              <a:rPr lang="en-US" altLang="en-US" sz="2600" dirty="0" err="1" smtClean="0">
                <a:latin typeface="Calibri"/>
                <a:cs typeface="Calibri"/>
              </a:rPr>
              <a:t>ț</a:t>
            </a:r>
            <a:r>
              <a:rPr lang="en-US" altLang="en-US" sz="2600" dirty="0" err="1" smtClean="0"/>
              <a:t>ia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globului</a:t>
            </a:r>
            <a:r>
              <a:rPr lang="en-US" altLang="en-US" sz="2600" dirty="0" smtClean="0"/>
              <a:t>)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en-US" sz="2600" dirty="0" err="1" smtClean="0"/>
              <a:t>Infec</a:t>
            </a:r>
            <a:r>
              <a:rPr lang="en-US" altLang="en-US" sz="2600" dirty="0" err="1" smtClean="0">
                <a:latin typeface="Calibri"/>
                <a:cs typeface="Calibri"/>
              </a:rPr>
              <a:t>ț</a:t>
            </a:r>
            <a:r>
              <a:rPr lang="en-US" altLang="en-US" sz="2600" dirty="0" err="1" smtClean="0"/>
              <a:t>ia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cronic</a:t>
            </a:r>
            <a:r>
              <a:rPr lang="vi-VN" altLang="en-US" sz="2600" dirty="0" smtClean="0">
                <a:latin typeface="Calibri"/>
                <a:cs typeface="Calibri"/>
              </a:rPr>
              <a:t>ă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evolueaz</a:t>
            </a:r>
            <a:r>
              <a:rPr lang="vi-VN" altLang="en-US" sz="2600" dirty="0" smtClean="0">
                <a:latin typeface="Calibri"/>
                <a:cs typeface="Calibri"/>
              </a:rPr>
              <a:t>ă</a:t>
            </a:r>
            <a:r>
              <a:rPr lang="en-US" altLang="en-US" sz="2600" dirty="0" smtClean="0"/>
              <a:t>, </a:t>
            </a:r>
            <a:r>
              <a:rPr lang="en-US" altLang="en-US" sz="2600" dirty="0" err="1" smtClean="0"/>
              <a:t>pe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termen</a:t>
            </a:r>
            <a:r>
              <a:rPr lang="en-US" altLang="en-US" sz="2600" dirty="0" smtClean="0"/>
              <a:t> lung, la </a:t>
            </a:r>
            <a:r>
              <a:rPr lang="en-US" altLang="en-US" sz="2600" dirty="0" err="1" smtClean="0"/>
              <a:t>aprox</a:t>
            </a:r>
            <a:r>
              <a:rPr lang="en-US" altLang="en-US" sz="2600" dirty="0" smtClean="0"/>
              <a:t>. 50% </a:t>
            </a:r>
            <a:r>
              <a:rPr lang="en-US" altLang="en-US" sz="2600" dirty="0" err="1" smtClean="0"/>
              <a:t>dintre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pacien</a:t>
            </a:r>
            <a:r>
              <a:rPr lang="en-US" altLang="en-US" sz="2600" dirty="0" err="1" smtClean="0">
                <a:latin typeface="Calibri"/>
                <a:cs typeface="Calibri"/>
              </a:rPr>
              <a:t>ț</a:t>
            </a:r>
            <a:r>
              <a:rPr lang="en-US" altLang="en-US" sz="2600" dirty="0" err="1" smtClean="0"/>
              <a:t>i</a:t>
            </a:r>
            <a:r>
              <a:rPr lang="en-US" altLang="en-US" sz="2600" dirty="0" smtClean="0"/>
              <a:t>  </a:t>
            </a:r>
            <a:r>
              <a:rPr lang="en-US" altLang="en-US" sz="2600" dirty="0" err="1" smtClean="0"/>
              <a:t>spre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ciroz</a:t>
            </a:r>
            <a:r>
              <a:rPr lang="vi-VN" altLang="en-US" sz="2600" dirty="0" smtClean="0">
                <a:latin typeface="Calibri"/>
                <a:cs typeface="Calibri"/>
              </a:rPr>
              <a:t>ă</a:t>
            </a:r>
            <a:r>
              <a:rPr lang="en-US" altLang="en-US" sz="2600" dirty="0" smtClean="0"/>
              <a:t> hepatic</a:t>
            </a:r>
            <a:r>
              <a:rPr lang="vi-VN" altLang="en-US" sz="2600" dirty="0" smtClean="0">
                <a:latin typeface="Calibri"/>
                <a:cs typeface="Calibri"/>
              </a:rPr>
              <a:t>ă</a:t>
            </a:r>
            <a:r>
              <a:rPr lang="en-US" altLang="en-US" sz="2600" dirty="0" smtClean="0"/>
              <a:t>, </a:t>
            </a:r>
            <a:r>
              <a:rPr lang="en-US" altLang="en-US" sz="2600" dirty="0" err="1" smtClean="0"/>
              <a:t>insuficien</a:t>
            </a:r>
            <a:r>
              <a:rPr lang="en-US" altLang="en-US" sz="2600" dirty="0" err="1" smtClean="0">
                <a:latin typeface="Calibri"/>
                <a:cs typeface="Calibri"/>
              </a:rPr>
              <a:t>ț</a:t>
            </a:r>
            <a:r>
              <a:rPr lang="vi-VN" altLang="en-US" sz="2600" dirty="0" smtClean="0">
                <a:latin typeface="Calibri"/>
                <a:cs typeface="Calibri"/>
              </a:rPr>
              <a:t>ă</a:t>
            </a:r>
            <a:r>
              <a:rPr lang="en-US" altLang="en-US" sz="2600" dirty="0" smtClean="0"/>
              <a:t> hepatic</a:t>
            </a:r>
            <a:r>
              <a:rPr lang="vi-VN" altLang="en-US" sz="2600" dirty="0" smtClean="0">
                <a:latin typeface="Calibri"/>
                <a:cs typeface="Calibri"/>
              </a:rPr>
              <a:t>ă</a:t>
            </a:r>
            <a:r>
              <a:rPr lang="en-US" altLang="en-US" sz="2600" dirty="0" smtClean="0"/>
              <a:t>, </a:t>
            </a:r>
            <a:r>
              <a:rPr lang="en-US" altLang="en-US" sz="2600" dirty="0" err="1" smtClean="0"/>
              <a:t>hipertensiune</a:t>
            </a:r>
            <a:r>
              <a:rPr lang="en-US" altLang="en-US" sz="2600" dirty="0" smtClean="0"/>
              <a:t> portal</a:t>
            </a:r>
            <a:r>
              <a:rPr lang="vi-VN" altLang="en-US" sz="2600" dirty="0" smtClean="0">
                <a:latin typeface="Calibri"/>
                <a:cs typeface="Calibri"/>
              </a:rPr>
              <a:t>ă</a:t>
            </a:r>
            <a:r>
              <a:rPr lang="en-US" altLang="en-US" sz="2600" dirty="0" smtClean="0"/>
              <a:t> </a:t>
            </a:r>
            <a:r>
              <a:rPr lang="en-US" altLang="en-US" sz="2600" dirty="0" err="1"/>
              <a:t>ș</a:t>
            </a:r>
            <a:r>
              <a:rPr lang="en-US" altLang="en-US" sz="2600" dirty="0" err="1" smtClean="0"/>
              <a:t>i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complica</a:t>
            </a:r>
            <a:r>
              <a:rPr lang="en-US" altLang="en-US" sz="2600" dirty="0" err="1" smtClean="0">
                <a:latin typeface="Calibri"/>
                <a:cs typeface="Calibri"/>
              </a:rPr>
              <a:t>ț</a:t>
            </a:r>
            <a:r>
              <a:rPr lang="en-US" altLang="en-US" sz="2600" dirty="0" err="1" smtClean="0"/>
              <a:t>iile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acesteia</a:t>
            </a:r>
            <a:r>
              <a:rPr lang="en-US" altLang="en-US" sz="2600" dirty="0" smtClean="0"/>
              <a:t> (</a:t>
            </a:r>
            <a:r>
              <a:rPr lang="en-US" altLang="en-US" sz="2600" dirty="0" err="1" smtClean="0"/>
              <a:t>ascit</a:t>
            </a:r>
            <a:r>
              <a:rPr lang="vi-VN" altLang="en-US" sz="2600" dirty="0" smtClean="0">
                <a:latin typeface="Calibri"/>
                <a:cs typeface="Calibri"/>
              </a:rPr>
              <a:t>ă</a:t>
            </a:r>
            <a:r>
              <a:rPr lang="en-US" altLang="en-US" sz="2600" dirty="0" smtClean="0"/>
              <a:t>, </a:t>
            </a:r>
            <a:r>
              <a:rPr lang="en-US" altLang="en-US" sz="2600" dirty="0" err="1" smtClean="0"/>
              <a:t>hemoragie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digestiv</a:t>
            </a:r>
            <a:r>
              <a:rPr lang="vi-VN" altLang="en-US" sz="2600" dirty="0" smtClean="0">
                <a:latin typeface="Calibri"/>
                <a:cs typeface="Calibri"/>
              </a:rPr>
              <a:t>ă</a:t>
            </a:r>
            <a:r>
              <a:rPr lang="en-US" altLang="en-US" sz="2600" dirty="0" smtClean="0"/>
              <a:t>, </a:t>
            </a:r>
            <a:r>
              <a:rPr lang="en-US" altLang="en-US" sz="2600" dirty="0" err="1" smtClean="0"/>
              <a:t>encefalopatie</a:t>
            </a:r>
            <a:r>
              <a:rPr lang="en-US" altLang="en-US" sz="2600" dirty="0" smtClean="0"/>
              <a:t>), </a:t>
            </a:r>
            <a:r>
              <a:rPr lang="en-US" altLang="en-US" sz="2600" dirty="0" err="1" smtClean="0"/>
              <a:t>iar</a:t>
            </a:r>
            <a:r>
              <a:rPr lang="en-US" altLang="en-US" sz="2600" dirty="0" smtClean="0"/>
              <a:t> 1-5% </a:t>
            </a:r>
            <a:r>
              <a:rPr lang="en-US" altLang="en-US" sz="2600" dirty="0" err="1" smtClean="0"/>
              <a:t>vor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dezvolta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anual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carcinom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hepato-celular</a:t>
            </a:r>
            <a:endParaRPr lang="en-US" altLang="en-US" sz="2600" dirty="0" smtClean="0"/>
          </a:p>
          <a:p>
            <a:pPr algn="just">
              <a:lnSpc>
                <a:spcPct val="120000"/>
              </a:lnSpc>
              <a:defRPr/>
            </a:pPr>
            <a:r>
              <a:rPr lang="en-US" altLang="en-US" sz="2600" dirty="0" smtClean="0"/>
              <a:t>~350.000-500.000 </a:t>
            </a:r>
            <a:r>
              <a:rPr lang="en-US" altLang="en-US" sz="2600" dirty="0" err="1" smtClean="0"/>
              <a:t>decese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anual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datorate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cirozei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sau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neoplaziilor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hepatice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secundare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infec</a:t>
            </a:r>
            <a:r>
              <a:rPr lang="en-US" altLang="en-US" sz="2600" dirty="0" err="1" smtClean="0">
                <a:latin typeface="Calibri"/>
                <a:cs typeface="Calibri"/>
              </a:rPr>
              <a:t>ț</a:t>
            </a:r>
            <a:r>
              <a:rPr lang="en-US" altLang="en-US" sz="2600" dirty="0" err="1" smtClean="0"/>
              <a:t>iei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cronice</a:t>
            </a:r>
            <a:r>
              <a:rPr lang="en-US" altLang="en-US" sz="2600" dirty="0" smtClean="0"/>
              <a:t> VHC</a:t>
            </a:r>
          </a:p>
          <a:p>
            <a:pPr algn="just">
              <a:lnSpc>
                <a:spcPct val="120000"/>
              </a:lnSpc>
              <a:defRPr/>
            </a:pPr>
            <a:endParaRPr lang="en-US" altLang="en-US" sz="2600" dirty="0" smtClean="0"/>
          </a:p>
          <a:p>
            <a:pPr algn="just">
              <a:lnSpc>
                <a:spcPct val="120000"/>
              </a:lnSpc>
              <a:defRPr/>
            </a:pPr>
            <a:r>
              <a:rPr lang="en-US" altLang="en-US" sz="2600" dirty="0" err="1" smtClean="0"/>
              <a:t>Tratament</a:t>
            </a:r>
            <a:r>
              <a:rPr lang="en-US" altLang="en-US" sz="2600" dirty="0" smtClean="0"/>
              <a:t> antiviral cu rata de r</a:t>
            </a:r>
            <a:r>
              <a:rPr lang="ro-RO" altLang="en-US" sz="2600" dirty="0" smtClean="0"/>
              <a:t>ă</a:t>
            </a:r>
            <a:r>
              <a:rPr lang="en-US" altLang="en-US" sz="2600" dirty="0" err="1" smtClean="0"/>
              <a:t>spuns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virusologic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sus</a:t>
            </a:r>
            <a:r>
              <a:rPr lang="en-US" altLang="en-US" sz="2600" dirty="0" err="1" smtClean="0">
                <a:latin typeface="Calibri"/>
                <a:cs typeface="Calibri"/>
              </a:rPr>
              <a:t>ț</a:t>
            </a:r>
            <a:r>
              <a:rPr lang="en-US" altLang="en-US" sz="2600" dirty="0" err="1" smtClean="0"/>
              <a:t>inut</a:t>
            </a:r>
            <a:r>
              <a:rPr lang="en-US" altLang="en-US" sz="2600" dirty="0" smtClean="0"/>
              <a:t> &gt; 95%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altLang="en-US" sz="2600" dirty="0" err="1" smtClean="0"/>
              <a:t>Accesul</a:t>
            </a:r>
            <a:r>
              <a:rPr lang="en-US" altLang="en-US" sz="2600" dirty="0" smtClean="0"/>
              <a:t> la diagnostic </a:t>
            </a:r>
            <a:r>
              <a:rPr lang="en-US" altLang="en-US" sz="2600" dirty="0" err="1"/>
              <a:t>ș</a:t>
            </a:r>
            <a:r>
              <a:rPr lang="en-US" altLang="en-US" sz="2600" dirty="0" err="1" smtClean="0"/>
              <a:t>i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tratament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este</a:t>
            </a:r>
            <a:r>
              <a:rPr lang="en-US" altLang="en-US" sz="2600" dirty="0" smtClean="0"/>
              <a:t> </a:t>
            </a:r>
            <a:r>
              <a:rPr lang="en-US" altLang="en-US" sz="2600" dirty="0" err="1"/>
              <a:t>ȋ</a:t>
            </a:r>
            <a:r>
              <a:rPr lang="en-US" altLang="en-US" sz="2600" dirty="0" err="1" smtClean="0"/>
              <a:t>nca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sc</a:t>
            </a:r>
            <a:r>
              <a:rPr lang="vi-VN" altLang="en-US" sz="2600" dirty="0" smtClean="0">
                <a:latin typeface="Calibri"/>
                <a:cs typeface="Calibri"/>
              </a:rPr>
              <a:t>ă</a:t>
            </a:r>
            <a:r>
              <a:rPr lang="en-US" altLang="en-US" sz="2600" dirty="0" err="1" smtClean="0"/>
              <a:t>zut</a:t>
            </a:r>
            <a:endParaRPr lang="en-US" altLang="en-US" sz="2600" dirty="0" smtClean="0"/>
          </a:p>
          <a:p>
            <a:pPr algn="just">
              <a:lnSpc>
                <a:spcPct val="120000"/>
              </a:lnSpc>
              <a:defRPr/>
            </a:pPr>
            <a:r>
              <a:rPr lang="en-US" altLang="en-US" sz="2600" dirty="0" smtClean="0"/>
              <a:t>Nu exist</a:t>
            </a:r>
            <a:r>
              <a:rPr lang="ro-RO" altLang="en-US" sz="2600" dirty="0" smtClean="0"/>
              <a:t>ă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vaccin</a:t>
            </a:r>
            <a:r>
              <a:rPr lang="en-US" altLang="en-US" sz="2600" dirty="0" smtClean="0"/>
              <a:t> – </a:t>
            </a:r>
            <a:r>
              <a:rPr lang="en-US" altLang="en-US" sz="2600" dirty="0" err="1" smtClean="0"/>
              <a:t>variabilitate</a:t>
            </a:r>
            <a:r>
              <a:rPr lang="en-US" altLang="en-US" sz="2600" dirty="0" smtClean="0"/>
              <a:t> genetic</a:t>
            </a:r>
            <a:r>
              <a:rPr lang="vi-VN" altLang="en-US" sz="2600" dirty="0" smtClean="0">
                <a:latin typeface="Calibri"/>
                <a:cs typeface="Calibri"/>
              </a:rPr>
              <a:t>ă</a:t>
            </a:r>
            <a:r>
              <a:rPr lang="en-US" altLang="en-US" sz="2600" dirty="0" smtClean="0"/>
              <a:t> important</a:t>
            </a:r>
            <a:r>
              <a:rPr lang="vi-VN" altLang="en-US" sz="2600" dirty="0" smtClean="0">
                <a:latin typeface="Calibri"/>
                <a:cs typeface="Calibri"/>
              </a:rPr>
              <a:t>ă</a:t>
            </a:r>
            <a:endParaRPr lang="en-US" altLang="en-US" sz="2600" dirty="0" smtClean="0"/>
          </a:p>
          <a:p>
            <a:pPr>
              <a:defRPr/>
            </a:pPr>
            <a:endParaRPr lang="en-US" altLang="en-US" sz="2000" dirty="0" smtClean="0"/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2879725" y="4700302"/>
            <a:ext cx="626427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14000"/>
              </a:lnSpc>
            </a:pPr>
            <a:r>
              <a:rPr lang="en-US" altLang="en-US" sz="1000" dirty="0">
                <a:hlinkClick r:id="rId2"/>
              </a:rPr>
              <a:t>http://</a:t>
            </a:r>
            <a:r>
              <a:rPr lang="en-US" altLang="en-US" sz="1000" dirty="0" smtClean="0">
                <a:hlinkClick r:id="rId2"/>
              </a:rPr>
              <a:t>www.who.int/news-room/fact-sheets/detail/hepatitis-c</a:t>
            </a:r>
            <a:endParaRPr lang="en-US" altLang="en-US" sz="1000" dirty="0"/>
          </a:p>
          <a:p>
            <a:pPr algn="r">
              <a:lnSpc>
                <a:spcPct val="114000"/>
              </a:lnSpc>
            </a:pPr>
            <a:r>
              <a:rPr lang="ro-RO" altLang="en-US" sz="1000" dirty="0"/>
              <a:t>Anca Trifan et al – Gastroenterologie și Hepatologie Clinică – Ed Med-2018</a:t>
            </a:r>
            <a:endParaRPr lang="en-US" altLang="en-US" sz="10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732"/>
            <a:ext cx="1143000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7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250826" y="1289447"/>
            <a:ext cx="8785225" cy="3308747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000" dirty="0" smtClean="0"/>
              <a:t>Se </a:t>
            </a:r>
            <a:r>
              <a:rPr lang="en-US" altLang="en-US" sz="2000" dirty="0" err="1" smtClean="0"/>
              <a:t>testeaz</a:t>
            </a:r>
            <a:r>
              <a:rPr lang="vi-VN" altLang="en-US" sz="2000" dirty="0" smtClean="0">
                <a:latin typeface="Calibri"/>
                <a:cs typeface="Calibri"/>
              </a:rPr>
              <a:t>ă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/>
              <a:t>Ac anti-VHC </a:t>
            </a:r>
            <a:r>
              <a:rPr lang="en-US" altLang="en-US" sz="2000" dirty="0" smtClean="0"/>
              <a:t>– </a:t>
            </a:r>
            <a:r>
              <a:rPr lang="en-US" altLang="en-US" sz="2000" dirty="0" err="1" smtClean="0"/>
              <a:t>apar</a:t>
            </a:r>
            <a:r>
              <a:rPr lang="en-US" altLang="en-US" sz="2000" dirty="0" smtClean="0"/>
              <a:t> la 2-6 </a:t>
            </a:r>
            <a:r>
              <a:rPr lang="en-US" altLang="en-US" sz="2000" dirty="0" err="1" smtClean="0"/>
              <a:t>luni</a:t>
            </a:r>
            <a:r>
              <a:rPr lang="en-US" altLang="en-US" sz="2000" dirty="0" smtClean="0"/>
              <a:t> de la </a:t>
            </a:r>
            <a:r>
              <a:rPr lang="en-US" altLang="en-US" sz="2000" dirty="0" err="1" smtClean="0"/>
              <a:t>expunere</a:t>
            </a:r>
            <a:endParaRPr lang="en-US" altLang="en-US" sz="2000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sz="2000" dirty="0" smtClean="0"/>
              <a:t>                                                  - persist</a:t>
            </a:r>
            <a:r>
              <a:rPr lang="vi-VN" altLang="en-US" sz="2000" dirty="0" smtClean="0">
                <a:latin typeface="Calibri"/>
                <a:cs typeface="Calibri"/>
              </a:rPr>
              <a:t>ă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toata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via</a:t>
            </a:r>
            <a:r>
              <a:rPr lang="en-US" altLang="en-US" sz="2000" dirty="0" err="1" smtClean="0">
                <a:latin typeface="Calibri"/>
                <a:cs typeface="Calibri"/>
              </a:rPr>
              <a:t>ț</a:t>
            </a:r>
            <a:r>
              <a:rPr lang="en-US" altLang="en-US" sz="2000" dirty="0" err="1" smtClean="0"/>
              <a:t>a</a:t>
            </a:r>
            <a:endParaRPr lang="en-US" altLang="en-US" sz="2000" dirty="0" smtClean="0"/>
          </a:p>
          <a:p>
            <a:pPr algn="just">
              <a:defRPr/>
            </a:pPr>
            <a:r>
              <a:rPr lang="en-US" altLang="en-US" sz="2000" dirty="0" smtClean="0"/>
              <a:t>Ac anti-VHC</a:t>
            </a:r>
            <a:r>
              <a:rPr lang="en-US" altLang="en-US" sz="2000" dirty="0"/>
              <a:t> </a:t>
            </a:r>
            <a:r>
              <a:rPr lang="en-US" altLang="en-US" sz="2000" dirty="0" err="1" smtClean="0"/>
              <a:t>pozitivi</a:t>
            </a:r>
            <a:r>
              <a:rPr lang="en-US" altLang="en-US" sz="2000" dirty="0" smtClean="0"/>
              <a:t>:  -&gt; </a:t>
            </a:r>
            <a:r>
              <a:rPr lang="en-US" altLang="en-US" sz="2000" dirty="0" err="1" smtClean="0"/>
              <a:t>infec</a:t>
            </a:r>
            <a:r>
              <a:rPr lang="en-US" altLang="en-US" sz="2000" dirty="0" err="1" smtClean="0">
                <a:latin typeface="Calibri"/>
                <a:cs typeface="Calibri"/>
              </a:rPr>
              <a:t>ț</a:t>
            </a:r>
            <a:r>
              <a:rPr lang="en-US" altLang="en-US" sz="2000" dirty="0" err="1" smtClean="0"/>
              <a:t>ie</a:t>
            </a:r>
            <a:r>
              <a:rPr lang="en-US" altLang="en-US" sz="2000" dirty="0" smtClean="0"/>
              <a:t> VHC </a:t>
            </a:r>
            <a:r>
              <a:rPr lang="en-US" altLang="en-US" sz="2000" dirty="0" err="1" smtClean="0"/>
              <a:t>activ</a:t>
            </a:r>
            <a:r>
              <a:rPr lang="vi-VN" altLang="en-US" sz="2000" dirty="0" smtClean="0">
                <a:latin typeface="Calibri"/>
                <a:cs typeface="Calibri"/>
              </a:rPr>
              <a:t>ă</a:t>
            </a:r>
            <a:r>
              <a:rPr lang="en-US" altLang="en-US" sz="2000" dirty="0" smtClean="0"/>
              <a:t> (</a:t>
            </a:r>
            <a:r>
              <a:rPr lang="en-US" altLang="en-US" sz="2000" dirty="0" err="1" smtClean="0"/>
              <a:t>acut</a:t>
            </a:r>
            <a:r>
              <a:rPr lang="vi-VN" altLang="en-US" sz="2000" dirty="0" smtClean="0">
                <a:latin typeface="Calibri"/>
                <a:cs typeface="Calibri"/>
              </a:rPr>
              <a:t>ă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sau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cronic</a:t>
            </a:r>
            <a:r>
              <a:rPr lang="vi-VN" altLang="en-US" sz="2000" dirty="0" smtClean="0">
                <a:latin typeface="Calibri"/>
                <a:cs typeface="Calibri"/>
              </a:rPr>
              <a:t>ă</a:t>
            </a:r>
            <a:r>
              <a:rPr lang="en-US" altLang="en-US" sz="2000" dirty="0" smtClean="0"/>
              <a:t>)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sz="2000" dirty="0" smtClean="0"/>
              <a:t>                                             -&gt; </a:t>
            </a:r>
            <a:r>
              <a:rPr lang="en-US" altLang="en-US" sz="2000" dirty="0" err="1" smtClean="0"/>
              <a:t>infec</a:t>
            </a:r>
            <a:r>
              <a:rPr lang="en-US" altLang="en-US" sz="2000" dirty="0" err="1" smtClean="0">
                <a:latin typeface="Calibri"/>
                <a:cs typeface="Calibri"/>
              </a:rPr>
              <a:t>ț</a:t>
            </a:r>
            <a:r>
              <a:rPr lang="en-US" altLang="en-US" sz="2000" dirty="0" err="1" smtClean="0"/>
              <a:t>ie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ȋ</a:t>
            </a:r>
            <a:r>
              <a:rPr lang="en-US" altLang="en-US" sz="2000" dirty="0" err="1" smtClean="0"/>
              <a:t>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trecut</a:t>
            </a:r>
            <a:r>
              <a:rPr lang="en-US" altLang="en-US" sz="2000" dirty="0" smtClean="0"/>
              <a:t> cu clearance </a:t>
            </a:r>
            <a:r>
              <a:rPr lang="en-US" altLang="en-US" sz="2000" dirty="0" err="1" smtClean="0"/>
              <a:t>spontan</a:t>
            </a:r>
            <a:r>
              <a:rPr lang="en-US" altLang="en-US" sz="2000" dirty="0" smtClean="0"/>
              <a:t> al </a:t>
            </a:r>
            <a:r>
              <a:rPr lang="en-US" altLang="en-US" sz="2000" dirty="0" err="1" smtClean="0"/>
              <a:t>virusului</a:t>
            </a:r>
            <a:endParaRPr lang="en-US" altLang="en-US" sz="2000" dirty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sz="2000" dirty="0" smtClean="0"/>
              <a:t>                                             -&gt; </a:t>
            </a:r>
            <a:r>
              <a:rPr lang="en-US" altLang="en-US" sz="2000" dirty="0" err="1" smtClean="0"/>
              <a:t>rezultat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fals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pozitiv</a:t>
            </a:r>
            <a:endParaRPr lang="en-US" altLang="en-US" sz="2000" dirty="0" smtClean="0"/>
          </a:p>
          <a:p>
            <a:pPr algn="just">
              <a:defRPr/>
            </a:pPr>
            <a:r>
              <a:rPr lang="en-US" altLang="en-US" sz="2000" b="1" dirty="0"/>
              <a:t>Ac anti-VHC </a:t>
            </a:r>
            <a:r>
              <a:rPr lang="en-US" altLang="en-US" sz="2000" b="1" dirty="0" err="1" smtClean="0"/>
              <a:t>pozitivi</a:t>
            </a:r>
            <a:r>
              <a:rPr lang="en-US" altLang="en-US" sz="2000" dirty="0" smtClean="0"/>
              <a:t>-  </a:t>
            </a:r>
            <a:r>
              <a:rPr lang="en-US" altLang="ro-RO" sz="2000" dirty="0" err="1"/>
              <a:t>serologia</a:t>
            </a:r>
            <a:r>
              <a:rPr lang="en-US" altLang="ro-RO" sz="2000" dirty="0"/>
              <a:t> </a:t>
            </a:r>
            <a:r>
              <a:rPr lang="en-US" altLang="ro-RO" sz="2000" dirty="0" err="1"/>
              <a:t>pozitiv</a:t>
            </a:r>
            <a:r>
              <a:rPr lang="ro-RO" altLang="ro-RO" sz="2000" dirty="0"/>
              <a:t>ă</a:t>
            </a:r>
            <a:r>
              <a:rPr lang="en-US" altLang="ro-RO" sz="2000" dirty="0"/>
              <a:t> </a:t>
            </a:r>
            <a:r>
              <a:rPr lang="en-US" altLang="ro-RO" sz="2000" dirty="0" err="1"/>
              <a:t>necesit</a:t>
            </a:r>
            <a:r>
              <a:rPr lang="ro-RO" altLang="ro-RO" sz="2000" dirty="0"/>
              <a:t>ă</a:t>
            </a:r>
            <a:r>
              <a:rPr lang="en-US" altLang="ro-RO" sz="2000" dirty="0"/>
              <a:t> </a:t>
            </a:r>
            <a:r>
              <a:rPr lang="en-US" altLang="ro-RO" sz="2000" dirty="0" err="1"/>
              <a:t>confirmarea</a:t>
            </a:r>
            <a:r>
              <a:rPr lang="en-US" altLang="ro-RO" sz="2000" dirty="0"/>
              <a:t> </a:t>
            </a:r>
            <a:r>
              <a:rPr lang="en-US" altLang="ro-RO" sz="2000" dirty="0" err="1"/>
              <a:t>infec</a:t>
            </a:r>
            <a:r>
              <a:rPr lang="ro-RO" altLang="ro-RO" sz="2000" dirty="0"/>
              <a:t>ț</a:t>
            </a:r>
            <a:r>
              <a:rPr lang="en-US" altLang="ro-RO" sz="2000" dirty="0" err="1"/>
              <a:t>iei</a:t>
            </a:r>
            <a:r>
              <a:rPr lang="en-US" altLang="ro-RO" sz="2000" dirty="0"/>
              <a:t> active </a:t>
            </a:r>
            <a:r>
              <a:rPr lang="en-US" altLang="ro-RO" sz="2000" dirty="0" err="1"/>
              <a:t>prin</a:t>
            </a:r>
            <a:r>
              <a:rPr lang="en-US" altLang="ro-RO" sz="2000" dirty="0"/>
              <a:t> PCR </a:t>
            </a:r>
            <a:r>
              <a:rPr lang="en-US" altLang="ro-RO" sz="2000" dirty="0" smtClean="0"/>
              <a:t>VHC</a:t>
            </a:r>
            <a:endParaRPr lang="en-US" altLang="en-US" sz="2000" dirty="0" smtClean="0"/>
          </a:p>
          <a:p>
            <a:pPr algn="just">
              <a:defRPr/>
            </a:pPr>
            <a:r>
              <a:rPr lang="en-US" altLang="en-US" sz="2000" b="1" dirty="0" smtClean="0"/>
              <a:t>ARN-VHC </a:t>
            </a:r>
            <a:r>
              <a:rPr lang="en-US" altLang="en-US" sz="2000" b="1" dirty="0" err="1" smtClean="0"/>
              <a:t>pozitiv</a:t>
            </a:r>
            <a:r>
              <a:rPr lang="en-US" altLang="en-US" sz="2000" b="1" dirty="0" smtClean="0"/>
              <a:t> </a:t>
            </a:r>
            <a:r>
              <a:rPr lang="en-US" altLang="en-US" sz="2000" dirty="0" smtClean="0"/>
              <a:t>– se confirm</a:t>
            </a:r>
            <a:r>
              <a:rPr lang="vi-VN" altLang="en-US" sz="2000" dirty="0" smtClean="0">
                <a:latin typeface="Calibri"/>
                <a:cs typeface="Calibri"/>
              </a:rPr>
              <a:t>ă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statusul</a:t>
            </a:r>
            <a:r>
              <a:rPr lang="en-US" altLang="en-US" sz="2000" dirty="0" smtClean="0"/>
              <a:t> de </a:t>
            </a:r>
            <a:r>
              <a:rPr lang="en-US" altLang="en-US" sz="2000" b="1" dirty="0" err="1" smtClean="0"/>
              <a:t>infec</a:t>
            </a:r>
            <a:r>
              <a:rPr lang="en-US" altLang="en-US" sz="2000" b="1" dirty="0" err="1" smtClean="0">
                <a:latin typeface="Calibri"/>
                <a:cs typeface="Calibri"/>
              </a:rPr>
              <a:t>ț</a:t>
            </a:r>
            <a:r>
              <a:rPr lang="en-US" altLang="en-US" sz="2000" b="1" dirty="0" err="1" smtClean="0"/>
              <a:t>ie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activ</a:t>
            </a:r>
            <a:r>
              <a:rPr lang="vi-VN" altLang="en-US" sz="2000" b="1" dirty="0" smtClean="0">
                <a:latin typeface="Calibri"/>
                <a:cs typeface="Calibri"/>
              </a:rPr>
              <a:t>ă</a:t>
            </a:r>
            <a:endParaRPr lang="en-US" altLang="en-US" sz="2000" b="1" dirty="0" smtClean="0"/>
          </a:p>
          <a:p>
            <a:pPr algn="just">
              <a:defRPr/>
            </a:pPr>
            <a:r>
              <a:rPr lang="en-US" altLang="en-US" sz="2000" dirty="0" smtClean="0"/>
              <a:t>ARN-VHC se </a:t>
            </a:r>
            <a:r>
              <a:rPr lang="en-US" altLang="en-US" sz="2000" dirty="0" err="1" smtClean="0"/>
              <a:t>pozitiveaz</a:t>
            </a:r>
            <a:r>
              <a:rPr lang="vi-VN" altLang="en-US" sz="2000" dirty="0" smtClean="0">
                <a:latin typeface="Calibri"/>
                <a:cs typeface="Calibri"/>
              </a:rPr>
              <a:t>ă</a:t>
            </a:r>
            <a:r>
              <a:rPr lang="en-US" altLang="en-US" sz="2000" dirty="0" smtClean="0"/>
              <a:t> la 1-3 s</a:t>
            </a:r>
            <a:r>
              <a:rPr lang="vi-VN" altLang="en-US" sz="2000" dirty="0" smtClean="0">
                <a:latin typeface="Calibri"/>
                <a:cs typeface="Calibri"/>
              </a:rPr>
              <a:t>ă</a:t>
            </a:r>
            <a:r>
              <a:rPr lang="en-US" altLang="en-US" sz="2000" dirty="0" err="1" smtClean="0"/>
              <a:t>pt</a:t>
            </a:r>
            <a:r>
              <a:rPr lang="vi-VN" altLang="en-US" sz="2000" dirty="0" smtClean="0">
                <a:latin typeface="Calibri"/>
                <a:cs typeface="Calibri"/>
              </a:rPr>
              <a:t>ă</a:t>
            </a:r>
            <a:r>
              <a:rPr lang="en-US" altLang="en-US" sz="2000" dirty="0" err="1" smtClean="0"/>
              <a:t>mâni</a:t>
            </a:r>
            <a:r>
              <a:rPr lang="en-US" altLang="en-US" sz="2000" dirty="0" smtClean="0"/>
              <a:t> de la </a:t>
            </a:r>
            <a:r>
              <a:rPr lang="en-US" altLang="en-US" sz="2000" dirty="0" err="1" smtClean="0"/>
              <a:t>expunere</a:t>
            </a:r>
            <a:endParaRPr lang="en-US" altLang="en-US" sz="2000" dirty="0" smtClean="0"/>
          </a:p>
        </p:txBody>
      </p:sp>
      <p:sp>
        <p:nvSpPr>
          <p:cNvPr id="307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smtClean="0"/>
              <a:t>VHC – screening </a:t>
            </a:r>
            <a:r>
              <a:rPr lang="en-US" altLang="en-US" sz="3600" b="1" dirty="0" err="1" smtClean="0"/>
              <a:t>ȋn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sarcin</a:t>
            </a:r>
            <a:r>
              <a:rPr lang="vi-VN" altLang="en-US" sz="3600" b="1" dirty="0" smtClean="0">
                <a:latin typeface="Calibri"/>
                <a:cs typeface="Calibri"/>
              </a:rPr>
              <a:t>ă</a:t>
            </a:r>
            <a:endParaRPr lang="en-US" altLang="en-US" sz="3600" b="1" dirty="0" smtClean="0"/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2517775" y="4648560"/>
            <a:ext cx="66262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dirty="0">
                <a:hlinkClick r:id="rId2"/>
              </a:rPr>
              <a:t>https://www.hcvguidelines.org/evaluate/testing-and-linkage#testing-initial</a:t>
            </a:r>
            <a:endParaRPr lang="en-US" altLang="en-US" sz="1000" dirty="0"/>
          </a:p>
          <a:p>
            <a:pPr algn="r"/>
            <a:r>
              <a:rPr lang="en-US" altLang="en-US" sz="1000" dirty="0"/>
              <a:t>Hughes BL, Page CM, </a:t>
            </a:r>
            <a:r>
              <a:rPr lang="en-US" altLang="en-US" sz="1000" dirty="0" err="1"/>
              <a:t>Kuller</a:t>
            </a:r>
            <a:r>
              <a:rPr lang="en-US" altLang="en-US" sz="1000" dirty="0"/>
              <a:t> JA, Hepatitis C in pregnancy: screening, treatment, and management, Society for Maternal-Fetal Medicine (SMFM) Consult Series I #43 </a:t>
            </a:r>
            <a:r>
              <a:rPr lang="en-US" altLang="en-US" sz="1000" dirty="0">
                <a:hlinkClick r:id="rId3"/>
              </a:rPr>
              <a:t>https://www.ajog.org/article/S0002-9378(17)30930-4/pdf</a:t>
            </a:r>
            <a:endParaRPr lang="en-US" altLang="en-US" sz="10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150"/>
            <a:ext cx="1219200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6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en-US" altLang="ro-RO" sz="3600" b="1" dirty="0" err="1" smtClean="0"/>
              <a:t>Managementul</a:t>
            </a:r>
            <a:r>
              <a:rPr lang="en-US" altLang="ro-RO" sz="3600" b="1" dirty="0" smtClean="0"/>
              <a:t> </a:t>
            </a:r>
            <a:r>
              <a:rPr lang="en-US" altLang="ro-RO" sz="3600" b="1" dirty="0" err="1" smtClean="0"/>
              <a:t>gravidei</a:t>
            </a:r>
            <a:r>
              <a:rPr lang="en-US" altLang="ro-RO" sz="3600" b="1" dirty="0" smtClean="0"/>
              <a:t> cu </a:t>
            </a:r>
            <a:r>
              <a:rPr lang="en-US" altLang="ro-RO" sz="3600" b="1" dirty="0" err="1" smtClean="0"/>
              <a:t>infec</a:t>
            </a:r>
            <a:r>
              <a:rPr lang="en-US" altLang="ro-RO" sz="3600" b="1" dirty="0" err="1" smtClean="0">
                <a:latin typeface="Calibri"/>
                <a:cs typeface="Calibri"/>
              </a:rPr>
              <a:t>ț</a:t>
            </a:r>
            <a:r>
              <a:rPr lang="en-US" altLang="ro-RO" sz="3600" b="1" dirty="0" err="1" smtClean="0"/>
              <a:t>ie</a:t>
            </a:r>
            <a:r>
              <a:rPr lang="en-US" altLang="ro-RO" sz="3600" b="1" dirty="0" smtClean="0"/>
              <a:t> </a:t>
            </a:r>
            <a:br>
              <a:rPr lang="en-US" altLang="ro-RO" sz="3600" b="1" dirty="0" smtClean="0"/>
            </a:br>
            <a:r>
              <a:rPr lang="en-US" altLang="ro-RO" sz="3600" b="1" dirty="0" smtClean="0"/>
              <a:t>VHC </a:t>
            </a:r>
            <a:r>
              <a:rPr lang="en-US" altLang="ro-RO" sz="3600" b="1" dirty="0" err="1" smtClean="0"/>
              <a:t>cronic</a:t>
            </a:r>
            <a:r>
              <a:rPr lang="vi-VN" altLang="ro-RO" sz="3600" b="1" dirty="0" smtClean="0">
                <a:latin typeface="Calibri"/>
                <a:cs typeface="Calibri"/>
              </a:rPr>
              <a:t>ă</a:t>
            </a:r>
            <a:endParaRPr lang="en-US" altLang="ro-RO" sz="3600" b="1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53779"/>
            <a:ext cx="8229600" cy="2159794"/>
          </a:xfrm>
        </p:spPr>
        <p:txBody>
          <a:bodyPr>
            <a:normAutofit lnSpcReduction="10000"/>
          </a:bodyPr>
          <a:lstStyle/>
          <a:p>
            <a:r>
              <a:rPr lang="en-US" altLang="ro-RO" sz="2000" dirty="0" err="1" smtClean="0"/>
              <a:t>Analize</a:t>
            </a:r>
            <a:r>
              <a:rPr lang="en-US" altLang="ro-RO" sz="2000" dirty="0" smtClean="0"/>
              <a:t> </a:t>
            </a:r>
            <a:r>
              <a:rPr lang="en-US" altLang="ro-RO" sz="2000" dirty="0" err="1" smtClean="0"/>
              <a:t>uzuale</a:t>
            </a:r>
            <a:r>
              <a:rPr lang="en-US" altLang="ro-RO" sz="2000" dirty="0" smtClean="0"/>
              <a:t> periodic (</a:t>
            </a:r>
            <a:r>
              <a:rPr lang="en-US" altLang="ro-RO" sz="2000" dirty="0" err="1" smtClean="0"/>
              <a:t>inclusiv</a:t>
            </a:r>
            <a:r>
              <a:rPr lang="en-US" altLang="ro-RO" sz="2000" dirty="0" smtClean="0"/>
              <a:t> </a:t>
            </a:r>
            <a:r>
              <a:rPr lang="ro-RO" altLang="ro-RO" sz="2000" dirty="0" smtClean="0"/>
              <a:t>î</a:t>
            </a:r>
            <a:r>
              <a:rPr lang="en-US" altLang="ro-RO" sz="2000" dirty="0" smtClean="0"/>
              <a:t>n s</a:t>
            </a:r>
            <a:r>
              <a:rPr lang="ro-RO" altLang="ro-RO" sz="2000" dirty="0" smtClean="0"/>
              <a:t>ă</a:t>
            </a:r>
            <a:r>
              <a:rPr lang="en-US" altLang="ro-RO" sz="2000" dirty="0" err="1" smtClean="0"/>
              <a:t>pt</a:t>
            </a:r>
            <a:r>
              <a:rPr lang="ro-RO" altLang="ro-RO" sz="2000" dirty="0" smtClean="0"/>
              <a:t>ă</a:t>
            </a:r>
            <a:r>
              <a:rPr lang="en-US" altLang="ro-RO" sz="2000" dirty="0" smtClean="0"/>
              <a:t>m</a:t>
            </a:r>
            <a:r>
              <a:rPr lang="ro-RO" altLang="ro-RO" sz="2000" dirty="0" smtClean="0"/>
              <a:t>â</a:t>
            </a:r>
            <a:r>
              <a:rPr lang="en-US" altLang="ro-RO" sz="2000" dirty="0" err="1" smtClean="0"/>
              <a:t>na</a:t>
            </a:r>
            <a:r>
              <a:rPr lang="en-US" altLang="ro-RO" sz="2000" dirty="0" smtClean="0"/>
              <a:t> 28 </a:t>
            </a:r>
            <a:r>
              <a:rPr lang="ro-RO" altLang="ro-RO" sz="2000" dirty="0" smtClean="0"/>
              <a:t>de s</a:t>
            </a:r>
            <a:r>
              <a:rPr lang="en-US" altLang="ro-RO" sz="2000" dirty="0" err="1" smtClean="0"/>
              <a:t>arcin</a:t>
            </a:r>
            <a:r>
              <a:rPr lang="ro-RO" altLang="ro-RO" sz="2000" dirty="0" smtClean="0"/>
              <a:t>ă</a:t>
            </a:r>
            <a:r>
              <a:rPr lang="en-US" altLang="ro-RO" sz="2000" dirty="0" smtClean="0"/>
              <a:t>)</a:t>
            </a:r>
          </a:p>
          <a:p>
            <a:r>
              <a:rPr lang="en-US" altLang="ro-RO" sz="2000" dirty="0" err="1" smtClean="0"/>
              <a:t>Transaminaze</a:t>
            </a:r>
            <a:r>
              <a:rPr lang="en-US" altLang="ro-RO" sz="2000" dirty="0" smtClean="0"/>
              <a:t>, </a:t>
            </a:r>
            <a:r>
              <a:rPr lang="en-US" altLang="ro-RO" sz="2000" dirty="0" err="1"/>
              <a:t>b</a:t>
            </a:r>
            <a:r>
              <a:rPr lang="en-US" altLang="ro-RO" sz="2000" dirty="0" err="1" smtClean="0"/>
              <a:t>ilirubina</a:t>
            </a:r>
            <a:r>
              <a:rPr lang="en-US" altLang="ro-RO" sz="2000" dirty="0" smtClean="0"/>
              <a:t> </a:t>
            </a:r>
            <a:r>
              <a:rPr lang="ro-RO" altLang="ro-RO" sz="2000" dirty="0" smtClean="0"/>
              <a:t>ș</a:t>
            </a:r>
            <a:r>
              <a:rPr lang="en-US" altLang="ro-RO" sz="2000" dirty="0" err="1" smtClean="0"/>
              <a:t>i</a:t>
            </a:r>
            <a:r>
              <a:rPr lang="en-US" altLang="ro-RO" sz="2000" dirty="0" smtClean="0"/>
              <a:t> </a:t>
            </a:r>
            <a:r>
              <a:rPr lang="en-US" altLang="ro-RO" sz="2000" dirty="0" err="1" smtClean="0"/>
              <a:t>albumina</a:t>
            </a:r>
            <a:r>
              <a:rPr lang="en-US" altLang="ro-RO" sz="2000" dirty="0" smtClean="0"/>
              <a:t> periodic (</a:t>
            </a:r>
            <a:r>
              <a:rPr lang="en-US" altLang="ro-RO" sz="2000" dirty="0" err="1" smtClean="0"/>
              <a:t>inclusiv</a:t>
            </a:r>
            <a:r>
              <a:rPr lang="ro-RO" altLang="ro-RO" sz="2000" dirty="0" smtClean="0"/>
              <a:t> î</a:t>
            </a:r>
            <a:r>
              <a:rPr lang="en-US" altLang="ro-RO" sz="2000" dirty="0" smtClean="0"/>
              <a:t>n s</a:t>
            </a:r>
            <a:r>
              <a:rPr lang="ro-RO" altLang="ro-RO" sz="2000" dirty="0" smtClean="0"/>
              <a:t>ă</a:t>
            </a:r>
            <a:r>
              <a:rPr lang="en-US" altLang="ro-RO" sz="2000" dirty="0" err="1" smtClean="0"/>
              <a:t>pt</a:t>
            </a:r>
            <a:r>
              <a:rPr lang="ro-RO" altLang="ro-RO" sz="2000" dirty="0" smtClean="0"/>
              <a:t>ă</a:t>
            </a:r>
            <a:r>
              <a:rPr lang="en-US" altLang="ro-RO" sz="2000" dirty="0" smtClean="0"/>
              <a:t>m</a:t>
            </a:r>
            <a:r>
              <a:rPr lang="ro-RO" altLang="ro-RO" sz="2000" dirty="0" smtClean="0"/>
              <a:t>â</a:t>
            </a:r>
            <a:r>
              <a:rPr lang="en-US" altLang="ro-RO" sz="2000" dirty="0" err="1" smtClean="0"/>
              <a:t>na</a:t>
            </a:r>
            <a:r>
              <a:rPr lang="en-US" altLang="ro-RO" sz="2000" dirty="0" smtClean="0"/>
              <a:t> 28 </a:t>
            </a:r>
            <a:r>
              <a:rPr lang="ro-RO" altLang="ro-RO" sz="2000" dirty="0" smtClean="0"/>
              <a:t>de s</a:t>
            </a:r>
            <a:r>
              <a:rPr lang="en-US" altLang="ro-RO" sz="2000" dirty="0" err="1" smtClean="0"/>
              <a:t>arcin</a:t>
            </a:r>
            <a:r>
              <a:rPr lang="ro-RO" altLang="ro-RO" sz="2000" dirty="0" smtClean="0"/>
              <a:t>ă)</a:t>
            </a:r>
            <a:endParaRPr lang="en-US" altLang="ro-RO" sz="2000" dirty="0" smtClean="0"/>
          </a:p>
          <a:p>
            <a:r>
              <a:rPr lang="en-US" altLang="ro-RO" sz="2000" dirty="0" smtClean="0"/>
              <a:t>INR</a:t>
            </a:r>
          </a:p>
          <a:p>
            <a:r>
              <a:rPr lang="en-US" altLang="ro-RO" sz="2000" dirty="0" smtClean="0"/>
              <a:t>ARN-</a:t>
            </a:r>
            <a:r>
              <a:rPr lang="ro-RO" altLang="ro-RO" sz="2000" dirty="0" smtClean="0"/>
              <a:t>VHC</a:t>
            </a:r>
            <a:r>
              <a:rPr lang="en-US" altLang="ro-RO" sz="2000" dirty="0" smtClean="0"/>
              <a:t> </a:t>
            </a:r>
            <a:r>
              <a:rPr lang="ro-RO" altLang="ro-RO" sz="2000" dirty="0" smtClean="0"/>
              <a:t>î</a:t>
            </a:r>
            <a:r>
              <a:rPr lang="en-US" altLang="ro-RO" sz="2000" dirty="0" smtClean="0"/>
              <a:t>n s</a:t>
            </a:r>
            <a:r>
              <a:rPr lang="ro-RO" altLang="ro-RO" sz="2000" dirty="0" smtClean="0"/>
              <a:t>ă</a:t>
            </a:r>
            <a:r>
              <a:rPr lang="en-US" altLang="ro-RO" sz="2000" dirty="0" err="1" smtClean="0"/>
              <a:t>pt</a:t>
            </a:r>
            <a:r>
              <a:rPr lang="ro-RO" altLang="ro-RO" sz="2000" dirty="0" smtClean="0"/>
              <a:t>ă</a:t>
            </a:r>
            <a:r>
              <a:rPr lang="en-US" altLang="ro-RO" sz="2000" dirty="0" smtClean="0"/>
              <a:t>m</a:t>
            </a:r>
            <a:r>
              <a:rPr lang="ro-RO" altLang="ro-RO" sz="2000" dirty="0" smtClean="0"/>
              <a:t>â</a:t>
            </a:r>
            <a:r>
              <a:rPr lang="en-US" altLang="ro-RO" sz="2000" dirty="0" err="1" smtClean="0"/>
              <a:t>na</a:t>
            </a:r>
            <a:r>
              <a:rPr lang="en-US" altLang="ro-RO" sz="2000" dirty="0" smtClean="0"/>
              <a:t> 35-37 de </a:t>
            </a:r>
            <a:r>
              <a:rPr lang="en-US" altLang="ro-RO" sz="2000" dirty="0" err="1" smtClean="0"/>
              <a:t>sarcin</a:t>
            </a:r>
            <a:r>
              <a:rPr lang="ro-RO" altLang="ro-RO" sz="2000" dirty="0" smtClean="0"/>
              <a:t>ă</a:t>
            </a:r>
            <a:endParaRPr lang="en-US" altLang="ro-RO" sz="1400" dirty="0" smtClean="0"/>
          </a:p>
          <a:p>
            <a:r>
              <a:rPr lang="en-US" altLang="ro-RO" sz="2000" dirty="0" err="1" smtClean="0"/>
              <a:t>Fibrotest</a:t>
            </a:r>
            <a:r>
              <a:rPr lang="en-US" altLang="ro-RO" sz="2000" dirty="0" smtClean="0"/>
              <a:t> (≤3 </a:t>
            </a:r>
            <a:r>
              <a:rPr lang="en-US" altLang="ro-RO" sz="2000" dirty="0" err="1" smtClean="0"/>
              <a:t>luni</a:t>
            </a:r>
            <a:r>
              <a:rPr lang="en-US" altLang="ro-RO" sz="2000" dirty="0" smtClean="0"/>
              <a:t>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18" y="133350"/>
            <a:ext cx="1219200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48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287051"/>
            <a:ext cx="7848600" cy="697706"/>
          </a:xfrm>
        </p:spPr>
        <p:txBody>
          <a:bodyPr>
            <a:noAutofit/>
          </a:bodyPr>
          <a:lstStyle/>
          <a:p>
            <a:r>
              <a:rPr lang="en-US" altLang="ro-RO" sz="3600" b="1" dirty="0"/>
              <a:t>G</a:t>
            </a:r>
            <a:r>
              <a:rPr lang="fr-FR" altLang="ro-RO" sz="3600" b="1" dirty="0" err="1" smtClean="0"/>
              <a:t>ravida</a:t>
            </a:r>
            <a:r>
              <a:rPr lang="fr-FR" altLang="ro-RO" sz="3600" b="1" dirty="0" smtClean="0"/>
              <a:t> </a:t>
            </a:r>
            <a:r>
              <a:rPr lang="fr-FR" altLang="ro-RO" sz="3600" b="1" dirty="0" err="1"/>
              <a:t>cunoscut</a:t>
            </a:r>
            <a:r>
              <a:rPr lang="ro-RO" altLang="ro-RO" sz="3600" b="1" dirty="0"/>
              <a:t>ă</a:t>
            </a:r>
            <a:r>
              <a:rPr lang="fr-FR" altLang="ro-RO" sz="3600" b="1" dirty="0"/>
              <a:t> </a:t>
            </a:r>
            <a:r>
              <a:rPr lang="fr-FR" altLang="ro-RO" sz="3600" b="1" dirty="0" err="1" smtClean="0"/>
              <a:t>cu</a:t>
            </a:r>
            <a:r>
              <a:rPr lang="fr-FR" altLang="ro-RO" sz="3600" b="1" dirty="0" smtClean="0"/>
              <a:t> </a:t>
            </a:r>
            <a:r>
              <a:rPr lang="fr-FR" altLang="ro-RO" sz="3600" b="1" dirty="0" err="1" smtClean="0"/>
              <a:t>infec</a:t>
            </a:r>
            <a:r>
              <a:rPr lang="fr-FR" altLang="ro-RO" sz="3600" b="1" dirty="0" err="1" smtClean="0">
                <a:latin typeface="Calibri"/>
                <a:cs typeface="Calibri"/>
              </a:rPr>
              <a:t>ț</a:t>
            </a:r>
            <a:r>
              <a:rPr lang="fr-FR" altLang="ro-RO" sz="3600" b="1" dirty="0" err="1" smtClean="0"/>
              <a:t>ie</a:t>
            </a:r>
            <a:r>
              <a:rPr lang="fr-FR" altLang="ro-RO" sz="3600" b="1" dirty="0" smtClean="0"/>
              <a:t> </a:t>
            </a:r>
            <a:r>
              <a:rPr lang="en-US" altLang="ro-RO" sz="3600" b="1" dirty="0" smtClean="0"/>
              <a:t>HVC</a:t>
            </a:r>
            <a:endParaRPr lang="en-US" altLang="ro-RO" sz="3600" u="sng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28600" y="1428750"/>
            <a:ext cx="8534400" cy="3099031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pt-BR" altLang="ro-RO" sz="2000" u="sng" dirty="0" smtClean="0"/>
              <a:t>Analizele utile monitorizării gravidei cu infec</a:t>
            </a:r>
            <a:r>
              <a:rPr lang="ro-RO" altLang="ro-RO" sz="2000" u="sng" dirty="0" smtClean="0"/>
              <a:t>ț</a:t>
            </a:r>
            <a:r>
              <a:rPr lang="pt-BR" altLang="ro-RO" sz="2000" u="sng" dirty="0" smtClean="0"/>
              <a:t>ie viral</a:t>
            </a:r>
            <a:r>
              <a:rPr lang="ro-RO" altLang="ro-RO" sz="2000" u="sng" dirty="0" smtClean="0"/>
              <a:t>ă</a:t>
            </a:r>
            <a:r>
              <a:rPr lang="pt-BR" altLang="ro-RO" sz="2000" u="sng" dirty="0" smtClean="0"/>
              <a:t> cronic</a:t>
            </a:r>
            <a:r>
              <a:rPr lang="ro-RO" altLang="ro-RO" sz="2000" u="sng" dirty="0" smtClean="0"/>
              <a:t>ă</a:t>
            </a:r>
            <a:r>
              <a:rPr lang="pt-BR" altLang="ro-RO" sz="2000" u="sng" dirty="0" smtClean="0"/>
              <a:t> C</a:t>
            </a:r>
          </a:p>
          <a:p>
            <a:pPr marL="0" indent="0"/>
            <a:r>
              <a:rPr lang="pt-BR" altLang="ro-RO" sz="2000" b="1" i="1" dirty="0" smtClean="0"/>
              <a:t>Transaminazele: (TGP și TGO</a:t>
            </a:r>
            <a:r>
              <a:rPr lang="pt-BR" altLang="ro-RO" sz="2000" i="1" dirty="0" smtClean="0"/>
              <a:t>)</a:t>
            </a:r>
            <a:r>
              <a:rPr lang="pt-BR" altLang="ro-RO" sz="2000" dirty="0" smtClean="0"/>
              <a:t>- evaluează funcția hepatică; (ex: dublarea TGP impune monitorizare strict</a:t>
            </a:r>
            <a:r>
              <a:rPr lang="ro-RO" altLang="ro-RO" sz="2000" dirty="0" smtClean="0"/>
              <a:t>ă</a:t>
            </a:r>
            <a:r>
              <a:rPr lang="pt-BR" altLang="ro-RO" sz="2000" dirty="0" smtClean="0"/>
              <a:t>)</a:t>
            </a:r>
            <a:endParaRPr lang="en-US" altLang="ro-RO" sz="2000" dirty="0" smtClean="0"/>
          </a:p>
          <a:p>
            <a:pPr marL="0" indent="0"/>
            <a:r>
              <a:rPr lang="pt-BR" altLang="ro-RO" sz="2000" b="1" dirty="0" smtClean="0"/>
              <a:t>Valoarea </a:t>
            </a:r>
            <a:r>
              <a:rPr lang="pt-BR" altLang="ro-RO" sz="2000" b="1" i="1" dirty="0" smtClean="0"/>
              <a:t>ARN-VHC </a:t>
            </a:r>
            <a:r>
              <a:rPr lang="pt-BR" altLang="ro-RO" sz="2000" b="1" dirty="0" smtClean="0"/>
              <a:t>(viremia</a:t>
            </a:r>
            <a:r>
              <a:rPr lang="pt-BR" altLang="ro-RO" sz="2000" dirty="0" smtClean="0"/>
              <a:t>): nivelul valorii nu influen</a:t>
            </a:r>
            <a:r>
              <a:rPr lang="pt-BR" altLang="ro-RO" sz="2000" dirty="0" smtClean="0">
                <a:latin typeface="Calibri"/>
                <a:cs typeface="Calibri"/>
              </a:rPr>
              <a:t>ț</a:t>
            </a:r>
            <a:r>
              <a:rPr lang="pt-BR" altLang="ro-RO" sz="2000" dirty="0" smtClean="0"/>
              <a:t>eaz</a:t>
            </a:r>
            <a:r>
              <a:rPr lang="vi-VN" altLang="ro-RO" sz="2000" dirty="0" smtClean="0">
                <a:latin typeface="Calibri"/>
                <a:cs typeface="Calibri"/>
              </a:rPr>
              <a:t>ă</a:t>
            </a:r>
            <a:r>
              <a:rPr lang="pt-BR" altLang="ro-RO" sz="2000" dirty="0" smtClean="0"/>
              <a:t> monitorizarea gravidei</a:t>
            </a:r>
            <a:endParaRPr lang="en-US" altLang="ro-RO" sz="2000" dirty="0" smtClean="0"/>
          </a:p>
          <a:p>
            <a:pPr marL="0" indent="0"/>
            <a:r>
              <a:rPr lang="pt-BR" altLang="ro-RO" sz="2000" dirty="0" smtClean="0"/>
              <a:t>În mod fiziologic, </a:t>
            </a:r>
            <a:r>
              <a:rPr lang="pt-BR" altLang="ro-RO" sz="2000" b="1" i="1" dirty="0" smtClean="0"/>
              <a:t>albumina serică</a:t>
            </a:r>
            <a:r>
              <a:rPr lang="pt-BR" altLang="ro-RO" sz="2000" b="1" dirty="0" smtClean="0"/>
              <a:t> </a:t>
            </a:r>
            <a:r>
              <a:rPr lang="pt-BR" altLang="ro-RO" sz="2000" dirty="0" smtClean="0"/>
              <a:t>și </a:t>
            </a:r>
            <a:r>
              <a:rPr lang="pt-BR" altLang="ro-RO" sz="2000" b="1" i="1" dirty="0" smtClean="0"/>
              <a:t>hematocritul</a:t>
            </a:r>
            <a:r>
              <a:rPr lang="pt-BR" altLang="ro-RO" sz="2000" dirty="0" smtClean="0"/>
              <a:t> scad, iar </a:t>
            </a:r>
            <a:r>
              <a:rPr lang="pt-BR" altLang="ro-RO" sz="2000" b="1" i="1" dirty="0" smtClean="0"/>
              <a:t>fosfataza alcalină</a:t>
            </a:r>
            <a:r>
              <a:rPr lang="pt-BR" altLang="ro-RO" sz="2000" b="1" dirty="0" smtClean="0"/>
              <a:t> </a:t>
            </a:r>
            <a:r>
              <a:rPr lang="pt-BR" altLang="ro-RO" sz="2000" dirty="0" smtClean="0"/>
              <a:t>și </a:t>
            </a:r>
            <a:r>
              <a:rPr lang="pt-BR" altLang="ro-RO" sz="2000" b="1" i="1" dirty="0" smtClean="0"/>
              <a:t>alfa-fetoproteina</a:t>
            </a:r>
            <a:r>
              <a:rPr lang="pt-BR" altLang="ro-RO" sz="2000" dirty="0" smtClean="0"/>
              <a:t> pot fi crescute la gravide, de aceea le putem folosi cu anumite rezerve la evaluarea funcției hepatice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845" y="57150"/>
            <a:ext cx="1219200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7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73026" y="469784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ro-RO" sz="4000" b="1" dirty="0" smtClean="0"/>
              <a:t>Gravida depistat</a:t>
            </a:r>
            <a:r>
              <a:rPr lang="ro-RO" altLang="ro-RO" sz="4000" b="1" dirty="0" smtClean="0"/>
              <a:t>ă</a:t>
            </a:r>
            <a:r>
              <a:rPr lang="pt-BR" altLang="ro-RO" sz="4000" b="1" dirty="0" smtClean="0"/>
              <a:t> </a:t>
            </a:r>
            <a:r>
              <a:rPr lang="ro-RO" altLang="ro-RO" sz="4000" b="1" dirty="0" smtClean="0"/>
              <a:t>î</a:t>
            </a:r>
            <a:r>
              <a:rPr lang="pt-BR" altLang="ro-RO" sz="4000" b="1" dirty="0" smtClean="0"/>
              <a:t>n timpul sarcinii </a:t>
            </a:r>
            <a:br>
              <a:rPr lang="pt-BR" altLang="ro-RO" sz="4000" b="1" dirty="0" smtClean="0"/>
            </a:br>
            <a:r>
              <a:rPr lang="pt-BR" altLang="ro-RO" sz="4000" b="1" dirty="0" smtClean="0"/>
              <a:t>cu infec</a:t>
            </a:r>
            <a:r>
              <a:rPr lang="ro-RO" altLang="ro-RO" sz="4000" b="1" dirty="0" smtClean="0"/>
              <a:t>ț</a:t>
            </a:r>
            <a:r>
              <a:rPr lang="pt-BR" altLang="ro-RO" sz="4000" b="1" dirty="0" smtClean="0"/>
              <a:t>ie cronic</a:t>
            </a:r>
            <a:r>
              <a:rPr lang="ro-RO" altLang="ro-RO" sz="4000" b="1" dirty="0" smtClean="0"/>
              <a:t>ă</a:t>
            </a:r>
            <a:r>
              <a:rPr lang="pt-BR" altLang="ro-RO" sz="4000" b="1" dirty="0" smtClean="0"/>
              <a:t> viral</a:t>
            </a:r>
            <a:r>
              <a:rPr lang="ro-RO" altLang="ro-RO" sz="4000" b="1" dirty="0" smtClean="0"/>
              <a:t>ă</a:t>
            </a:r>
            <a:r>
              <a:rPr lang="pt-BR" altLang="ro-RO" sz="2800" u="sng" dirty="0" smtClean="0"/>
              <a:t> </a:t>
            </a:r>
            <a:endParaRPr lang="en-US" altLang="ro-RO" sz="2800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28600" y="1809750"/>
            <a:ext cx="8686800" cy="24384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pt-BR" altLang="ro-RO" sz="1800" dirty="0" smtClean="0"/>
              <a:t>Situa</a:t>
            </a:r>
            <a:r>
              <a:rPr lang="ro-RO" altLang="ro-RO" sz="1800" dirty="0" smtClean="0"/>
              <a:t>ț</a:t>
            </a:r>
            <a:r>
              <a:rPr lang="pt-BR" altLang="ro-RO" sz="1800" dirty="0" smtClean="0"/>
              <a:t>ie mai particular</a:t>
            </a:r>
            <a:r>
              <a:rPr lang="ro-RO" altLang="ro-RO" sz="1800" dirty="0" smtClean="0"/>
              <a:t>ă</a:t>
            </a:r>
            <a:r>
              <a:rPr lang="pt-BR" altLang="ro-RO" sz="1800" dirty="0" smtClean="0"/>
              <a:t> </a:t>
            </a:r>
            <a:r>
              <a:rPr lang="ro-RO" altLang="ro-RO" sz="1800" dirty="0" smtClean="0"/>
              <a:t>î</a:t>
            </a:r>
            <a:r>
              <a:rPr lang="pt-BR" altLang="ro-RO" sz="1800" dirty="0" smtClean="0"/>
              <a:t>ntruc</a:t>
            </a:r>
            <a:r>
              <a:rPr lang="ro-RO" altLang="ro-RO" sz="1800" dirty="0" smtClean="0"/>
              <a:t>â</a:t>
            </a:r>
            <a:r>
              <a:rPr lang="pt-BR" altLang="ro-RO" sz="1800" dirty="0" smtClean="0"/>
              <a:t>t este foarte posibil ca aceasta s</a:t>
            </a:r>
            <a:r>
              <a:rPr lang="ro-RO" altLang="ro-RO" sz="1800" dirty="0" smtClean="0"/>
              <a:t>ă</a:t>
            </a:r>
            <a:r>
              <a:rPr lang="pt-BR" altLang="ro-RO" sz="1800" dirty="0" smtClean="0"/>
              <a:t> ajung</a:t>
            </a:r>
            <a:r>
              <a:rPr lang="ro-RO" altLang="ro-RO" sz="1800" dirty="0" smtClean="0"/>
              <a:t>ă</a:t>
            </a:r>
            <a:r>
              <a:rPr lang="pt-BR" altLang="ro-RO" sz="1800" dirty="0" smtClean="0"/>
              <a:t> la medic tocmai </a:t>
            </a:r>
            <a:r>
              <a:rPr lang="ro-RO" altLang="ro-RO" sz="1800" dirty="0" smtClean="0"/>
              <a:t>î</a:t>
            </a:r>
            <a:r>
              <a:rPr lang="pt-BR" altLang="ro-RO" sz="1800" dirty="0" smtClean="0"/>
              <a:t>n contextul agrav</a:t>
            </a:r>
            <a:r>
              <a:rPr lang="ro-RO" altLang="ro-RO" sz="1800" dirty="0" smtClean="0"/>
              <a:t>ă</a:t>
            </a:r>
            <a:r>
              <a:rPr lang="pt-BR" altLang="ro-RO" sz="1800" dirty="0" smtClean="0"/>
              <a:t>rii bolii hepatice, caz ȋn care necesit</a:t>
            </a:r>
            <a:r>
              <a:rPr lang="vi-VN" altLang="ro-RO" sz="1800" dirty="0" smtClean="0">
                <a:latin typeface="Calibri"/>
                <a:cs typeface="Calibri"/>
              </a:rPr>
              <a:t>ă</a:t>
            </a:r>
            <a:r>
              <a:rPr lang="pt-BR" altLang="ro-RO" sz="1800" dirty="0" smtClean="0"/>
              <a:t> un management riguros pentru reechilibrarea st</a:t>
            </a:r>
            <a:r>
              <a:rPr lang="vi-VN" altLang="ro-RO" sz="1800" dirty="0" smtClean="0">
                <a:latin typeface="Calibri"/>
                <a:cs typeface="Calibri"/>
              </a:rPr>
              <a:t>ă</a:t>
            </a:r>
            <a:r>
              <a:rPr lang="pt-BR" altLang="ro-RO" sz="1800" dirty="0" smtClean="0"/>
              <a:t>rii sale generale și minimizarea riscului asupra produsului de concep</a:t>
            </a:r>
            <a:r>
              <a:rPr lang="pt-BR" altLang="ro-RO" sz="1800" dirty="0" smtClean="0">
                <a:latin typeface="Calibri"/>
                <a:cs typeface="Calibri"/>
              </a:rPr>
              <a:t>ț</a:t>
            </a:r>
            <a:r>
              <a:rPr lang="pt-BR" altLang="ro-RO" sz="1800" dirty="0" smtClean="0"/>
              <a:t>ie</a:t>
            </a:r>
          </a:p>
          <a:p>
            <a:pPr algn="just">
              <a:defRPr/>
            </a:pPr>
            <a:endParaRPr lang="pt-BR" altLang="ro-RO" sz="1800" dirty="0" smtClean="0"/>
          </a:p>
          <a:p>
            <a:pPr algn="just">
              <a:defRPr/>
            </a:pPr>
            <a:r>
              <a:rPr lang="pt-BR" altLang="ro-RO" sz="1800" dirty="0" smtClean="0"/>
              <a:t>Este important</a:t>
            </a:r>
            <a:r>
              <a:rPr lang="ro-RO" altLang="ro-RO" sz="1800" dirty="0" smtClean="0"/>
              <a:t>ă</a:t>
            </a:r>
            <a:r>
              <a:rPr lang="pt-BR" altLang="ro-RO" sz="1800" dirty="0" smtClean="0"/>
              <a:t> consilierea psihologic</a:t>
            </a:r>
            <a:r>
              <a:rPr lang="ro-RO" altLang="ro-RO" sz="1800" dirty="0" smtClean="0"/>
              <a:t>ă</a:t>
            </a:r>
            <a:r>
              <a:rPr lang="pt-BR" altLang="ro-RO" sz="1800" dirty="0" smtClean="0"/>
              <a:t> a gravidei privind riscurile transmiterii  virusului la copil, modul ȋn care acestea pot fi reduse, precum și riscul asupra st</a:t>
            </a:r>
            <a:r>
              <a:rPr lang="vi-VN" altLang="ro-RO" sz="1800" dirty="0" smtClean="0">
                <a:latin typeface="Calibri"/>
                <a:cs typeface="Calibri"/>
              </a:rPr>
              <a:t>ă</a:t>
            </a:r>
            <a:r>
              <a:rPr lang="pt-BR" altLang="ro-RO" sz="1800" dirty="0" smtClean="0"/>
              <a:t>rii sale de s</a:t>
            </a:r>
            <a:r>
              <a:rPr lang="vi-VN" altLang="ro-RO" sz="1800" dirty="0" smtClean="0">
                <a:latin typeface="Calibri"/>
                <a:cs typeface="Calibri"/>
              </a:rPr>
              <a:t>ă</a:t>
            </a:r>
            <a:r>
              <a:rPr lang="pt-BR" altLang="ro-RO" sz="1800" dirty="0" smtClean="0"/>
              <a:t>n</a:t>
            </a:r>
            <a:r>
              <a:rPr lang="vi-VN" altLang="ro-RO" sz="1800" dirty="0" smtClean="0">
                <a:latin typeface="Calibri"/>
                <a:cs typeface="Calibri"/>
              </a:rPr>
              <a:t>ă</a:t>
            </a:r>
            <a:r>
              <a:rPr lang="pt-BR" altLang="ro-RO" sz="1800" dirty="0" smtClean="0"/>
              <a:t>tate. Toate acestea sunt foarte mult influen</a:t>
            </a:r>
            <a:r>
              <a:rPr lang="pt-BR" altLang="ro-RO" sz="1800" dirty="0" smtClean="0">
                <a:latin typeface="Calibri"/>
                <a:cs typeface="Calibri"/>
              </a:rPr>
              <a:t>ț</a:t>
            </a:r>
            <a:r>
              <a:rPr lang="pt-BR" altLang="ro-RO" sz="1800" dirty="0" smtClean="0"/>
              <a:t>ate de stadiul infec</a:t>
            </a:r>
            <a:r>
              <a:rPr lang="pt-BR" altLang="ro-RO" sz="1800" dirty="0" smtClean="0">
                <a:latin typeface="Calibri"/>
                <a:cs typeface="Calibri"/>
              </a:rPr>
              <a:t>ț</a:t>
            </a:r>
            <a:r>
              <a:rPr lang="pt-BR" altLang="ro-RO" sz="1800" dirty="0" smtClean="0"/>
              <a:t>iei virale și al afect</a:t>
            </a:r>
            <a:r>
              <a:rPr lang="vi-VN" altLang="ro-RO" sz="1800" dirty="0" smtClean="0">
                <a:latin typeface="Calibri"/>
                <a:cs typeface="Calibri"/>
              </a:rPr>
              <a:t>ă</a:t>
            </a:r>
            <a:r>
              <a:rPr lang="pt-BR" altLang="ro-RO" sz="1800" dirty="0" smtClean="0"/>
              <a:t>rii hepatice. </a:t>
            </a:r>
            <a:endParaRPr lang="en-US" altLang="ro-RO" sz="1400" dirty="0" smtClean="0"/>
          </a:p>
          <a:p>
            <a:pPr>
              <a:defRPr/>
            </a:pPr>
            <a:endParaRPr lang="en-US" altLang="ro-RO" sz="2000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19200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22274" y="4743390"/>
            <a:ext cx="922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000" dirty="0"/>
              <a:t>2006,Sookoian S, Liver disease during pregnancy: acute viral hepatitis, </a:t>
            </a:r>
            <a:r>
              <a:rPr lang="nb-NO" altLang="en-US" sz="1000" dirty="0"/>
              <a:t>Ann Hepatol. 2006 Jul-Sep;5(3):</a:t>
            </a:r>
            <a:r>
              <a:rPr lang="nb-NO" altLang="en-US" sz="1000" dirty="0" smtClean="0"/>
              <a:t>231-6, </a:t>
            </a:r>
            <a:r>
              <a:rPr lang="en-US" altLang="en-US" sz="1000" dirty="0" smtClean="0"/>
              <a:t>https</a:t>
            </a:r>
            <a:r>
              <a:rPr lang="en-US" altLang="en-US" sz="1000" dirty="0"/>
              <a:t>://www.ncbi.nlm.nih.gov/pubmed/17060891</a:t>
            </a:r>
          </a:p>
          <a:p>
            <a:pPr algn="r"/>
            <a:r>
              <a:rPr lang="en-US" altLang="en-US" sz="1000" dirty="0" smtClean="0"/>
              <a:t>2016</a:t>
            </a:r>
            <a:r>
              <a:rPr lang="en-US" altLang="en-US" sz="1000" dirty="0"/>
              <a:t> ,Stephen A </a:t>
            </a:r>
            <a:r>
              <a:rPr lang="en-US" altLang="en-US" sz="1000" dirty="0" err="1"/>
              <a:t>Contag</a:t>
            </a:r>
            <a:r>
              <a:rPr lang="en-US" altLang="en-US" sz="1000" dirty="0"/>
              <a:t>, MD; Chief Editor: Christine Isaacs et </a:t>
            </a:r>
            <a:r>
              <a:rPr lang="en-US" altLang="en-US" sz="1000" dirty="0" smtClean="0"/>
              <a:t>al </a:t>
            </a:r>
            <a:r>
              <a:rPr lang="en-US" altLang="en-US" sz="1000" dirty="0" smtClean="0">
                <a:hlinkClick r:id="rId3"/>
              </a:rPr>
              <a:t>https</a:t>
            </a:r>
            <a:r>
              <a:rPr lang="en-US" altLang="en-US" sz="1000" dirty="0">
                <a:hlinkClick r:id="rId3"/>
              </a:rPr>
              <a:t>://</a:t>
            </a:r>
            <a:r>
              <a:rPr lang="en-US" altLang="en-US" sz="1000" dirty="0" smtClean="0">
                <a:hlinkClick r:id="rId3"/>
              </a:rPr>
              <a:t>emedicine.medscape.com/article/1562368-overview#a3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99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04800" y="514350"/>
            <a:ext cx="8229600" cy="857250"/>
          </a:xfrm>
        </p:spPr>
        <p:txBody>
          <a:bodyPr>
            <a:noAutofit/>
          </a:bodyPr>
          <a:lstStyle/>
          <a:p>
            <a:r>
              <a:rPr lang="pt-BR" altLang="ro-RO" sz="3600" b="1" dirty="0"/>
              <a:t>Gravida depistat</a:t>
            </a:r>
            <a:r>
              <a:rPr lang="ro-RO" altLang="ro-RO" sz="3600" b="1" dirty="0"/>
              <a:t>ă</a:t>
            </a:r>
            <a:r>
              <a:rPr lang="pt-BR" altLang="ro-RO" sz="3600" b="1" dirty="0"/>
              <a:t> </a:t>
            </a:r>
            <a:r>
              <a:rPr lang="ro-RO" altLang="ro-RO" sz="3600" b="1" dirty="0"/>
              <a:t>î</a:t>
            </a:r>
            <a:r>
              <a:rPr lang="pt-BR" altLang="ro-RO" sz="3600" b="1" dirty="0"/>
              <a:t>n timpul sarcinii </a:t>
            </a:r>
            <a:br>
              <a:rPr lang="pt-BR" altLang="ro-RO" sz="3600" b="1" dirty="0"/>
            </a:br>
            <a:r>
              <a:rPr lang="pt-BR" altLang="ro-RO" sz="3600" b="1" dirty="0"/>
              <a:t>cu infec</a:t>
            </a:r>
            <a:r>
              <a:rPr lang="ro-RO" altLang="ro-RO" sz="3600" b="1" dirty="0"/>
              <a:t>ț</a:t>
            </a:r>
            <a:r>
              <a:rPr lang="pt-BR" altLang="ro-RO" sz="3600" b="1" dirty="0"/>
              <a:t>ie </a:t>
            </a:r>
            <a:r>
              <a:rPr lang="vi-VN" altLang="ro-RO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acută</a:t>
            </a:r>
            <a:r>
              <a:rPr lang="en-US" altLang="ro-RO" sz="3600" b="1" dirty="0" smtClean="0"/>
              <a:t> cu VHC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733550"/>
            <a:ext cx="8229600" cy="2044302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altLang="ro-RO" sz="1800" dirty="0" err="1" smtClean="0"/>
              <a:t>Majoritatea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cazurilor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evolueaz</a:t>
            </a:r>
            <a:r>
              <a:rPr lang="vi-VN" altLang="ro-RO" sz="1800" dirty="0" smtClean="0">
                <a:latin typeface="Calibri"/>
                <a:cs typeface="Calibri"/>
              </a:rPr>
              <a:t>ă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asimptomatic</a:t>
            </a:r>
            <a:endParaRPr lang="en-US" altLang="ro-RO" sz="1800" dirty="0" smtClean="0"/>
          </a:p>
          <a:p>
            <a:pPr algn="just">
              <a:defRPr/>
            </a:pPr>
            <a:r>
              <a:rPr lang="vi-VN" alt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Infecția acută cu </a:t>
            </a:r>
            <a:r>
              <a:rPr lang="en-US" alt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VHC</a:t>
            </a:r>
            <a:r>
              <a:rPr lang="vi-VN" alt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la pacientele însărcinate are o evoluție similară cu infecția acută la persoane non-gravide </a:t>
            </a:r>
            <a:endParaRPr lang="en-US" altLang="ro-RO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vi-VN" alt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Nu s-a dovedit că infecția </a:t>
            </a:r>
            <a:r>
              <a:rPr lang="en-US" alt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VHC</a:t>
            </a:r>
            <a:r>
              <a:rPr lang="vi-VN" alt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contractată în timpul sarcinii crește mortalitatea fetală sau ar avea efecte teratogene, însă infecția acută în sarcină a fost asociată cu o frecvență mai mare a nașterilor premature și cu greutatea scăzută la naștere</a:t>
            </a:r>
            <a:endParaRPr lang="en-US" altLang="ro-RO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33350"/>
            <a:ext cx="1219200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22274" y="4743390"/>
            <a:ext cx="922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000" dirty="0"/>
              <a:t>2006,Sookoian S, Liver disease during pregnancy: acute viral hepatitis, </a:t>
            </a:r>
            <a:r>
              <a:rPr lang="nb-NO" altLang="en-US" sz="1000" dirty="0"/>
              <a:t>Ann Hepatol. 2006 Jul-Sep;5(3):</a:t>
            </a:r>
            <a:r>
              <a:rPr lang="nb-NO" altLang="en-US" sz="1000" dirty="0" smtClean="0"/>
              <a:t>231-6, </a:t>
            </a:r>
            <a:r>
              <a:rPr lang="en-US" altLang="en-US" sz="1000" dirty="0" smtClean="0"/>
              <a:t>https</a:t>
            </a:r>
            <a:r>
              <a:rPr lang="en-US" altLang="en-US" sz="1000" dirty="0"/>
              <a:t>://www.ncbi.nlm.nih.gov/pubmed/17060891</a:t>
            </a:r>
          </a:p>
          <a:p>
            <a:pPr algn="r"/>
            <a:r>
              <a:rPr lang="en-US" altLang="ro-RO" sz="1000" dirty="0"/>
              <a:t>Jonas MM. Hepatitis B and pregnancy: an underestimated issue. Liver </a:t>
            </a:r>
            <a:r>
              <a:rPr lang="en-US" altLang="ro-RO" sz="1000" dirty="0" smtClean="0"/>
              <a:t>Int2009</a:t>
            </a:r>
            <a:r>
              <a:rPr lang="en-US" altLang="ro-RO" sz="1000" dirty="0"/>
              <a:t>; 29(</a:t>
            </a:r>
            <a:r>
              <a:rPr lang="en-US" altLang="ro-RO" sz="1000" dirty="0" err="1"/>
              <a:t>suppl</a:t>
            </a:r>
            <a:r>
              <a:rPr lang="en-US" altLang="ro-RO" sz="1000" dirty="0"/>
              <a:t> 1):133–139</a:t>
            </a:r>
          </a:p>
        </p:txBody>
      </p:sp>
    </p:spTree>
    <p:extLst>
      <p:ext uri="{BB962C8B-B14F-4D97-AF65-F5344CB8AC3E}">
        <p14:creationId xmlns:p14="http://schemas.microsoft.com/office/powerpoint/2010/main" val="22273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30989" y="117359"/>
            <a:ext cx="7543800" cy="971550"/>
          </a:xfrm>
        </p:spPr>
        <p:txBody>
          <a:bodyPr/>
          <a:lstStyle/>
          <a:p>
            <a:r>
              <a:rPr lang="en-US" altLang="en-US" sz="3600" b="1" dirty="0" err="1" smtClean="0"/>
              <a:t>Tratamentul</a:t>
            </a:r>
            <a:r>
              <a:rPr lang="en-US" altLang="en-US" sz="3600" b="1" dirty="0" smtClean="0"/>
              <a:t> antiviral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200150"/>
            <a:ext cx="8077200" cy="3581399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100" b="1" dirty="0" err="1" smtClean="0">
                <a:solidFill>
                  <a:srgbClr val="0000FF"/>
                </a:solidFill>
              </a:rPr>
              <a:t>Tratament</a:t>
            </a:r>
            <a:r>
              <a:rPr lang="en-US" sz="2100" b="1" dirty="0" smtClean="0">
                <a:solidFill>
                  <a:srgbClr val="0000FF"/>
                </a:solidFill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</a:rPr>
              <a:t>bazat</a:t>
            </a:r>
            <a:r>
              <a:rPr lang="en-US" sz="2100" b="1" dirty="0" smtClean="0">
                <a:solidFill>
                  <a:srgbClr val="0000FF"/>
                </a:solidFill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</a:rPr>
              <a:t>pe</a:t>
            </a:r>
            <a:r>
              <a:rPr lang="en-US" sz="2100" b="1" dirty="0" smtClean="0">
                <a:solidFill>
                  <a:srgbClr val="0000FF"/>
                </a:solidFill>
              </a:rPr>
              <a:t> Interferon + </a:t>
            </a:r>
            <a:r>
              <a:rPr lang="en-US" sz="2100" b="1" dirty="0" err="1" smtClean="0">
                <a:solidFill>
                  <a:srgbClr val="0000FF"/>
                </a:solidFill>
              </a:rPr>
              <a:t>Ribavirina</a:t>
            </a:r>
            <a:endParaRPr lang="en-US" sz="2100" b="1" dirty="0" smtClean="0">
              <a:solidFill>
                <a:srgbClr val="0000FF"/>
              </a:solidFill>
            </a:endParaRPr>
          </a:p>
          <a:p>
            <a:pPr marL="400050" lvl="1" indent="0" algn="just">
              <a:buFont typeface="Wingdings" pitchFamily="2" charset="2"/>
              <a:buNone/>
              <a:defRPr/>
            </a:pP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 smtClean="0">
                <a:solidFill>
                  <a:srgbClr val="0000FF"/>
                </a:solidFill>
              </a:rPr>
              <a:t>    </a:t>
            </a:r>
            <a:r>
              <a:rPr lang="en-US" sz="2100" dirty="0" smtClean="0"/>
              <a:t>- </a:t>
            </a:r>
            <a:r>
              <a:rPr lang="en-US" sz="2100" dirty="0" err="1" smtClean="0"/>
              <a:t>tratamentul</a:t>
            </a:r>
            <a:r>
              <a:rPr lang="en-US" sz="2100" dirty="0" smtClean="0"/>
              <a:t> </a:t>
            </a:r>
            <a:r>
              <a:rPr lang="en-US" sz="2100" dirty="0" err="1" smtClean="0"/>
              <a:t>gravidei</a:t>
            </a:r>
            <a:r>
              <a:rPr lang="en-US" sz="2100" dirty="0" smtClean="0"/>
              <a:t> cu IFN (</a:t>
            </a:r>
            <a:r>
              <a:rPr lang="en-US" sz="2100" dirty="0" err="1" smtClean="0"/>
              <a:t>hepatit</a:t>
            </a:r>
            <a:r>
              <a:rPr lang="vi-VN" sz="2100" dirty="0" smtClean="0">
                <a:latin typeface="Calibri"/>
                <a:cs typeface="Calibri"/>
              </a:rPr>
              <a:t>ă</a:t>
            </a:r>
            <a:r>
              <a:rPr lang="en-US" sz="2100" dirty="0" smtClean="0"/>
              <a:t> </a:t>
            </a:r>
            <a:r>
              <a:rPr lang="en-US" sz="2100" dirty="0" err="1" smtClean="0"/>
              <a:t>cronic</a:t>
            </a:r>
            <a:r>
              <a:rPr lang="vi-VN" sz="2100" dirty="0" smtClean="0">
                <a:latin typeface="Calibri"/>
                <a:cs typeface="Calibri"/>
              </a:rPr>
              <a:t>ă</a:t>
            </a:r>
            <a:r>
              <a:rPr lang="en-US" sz="2100" dirty="0" smtClean="0"/>
              <a:t>, </a:t>
            </a:r>
            <a:r>
              <a:rPr lang="en-US" sz="2100" dirty="0" err="1" smtClean="0"/>
              <a:t>boli</a:t>
            </a:r>
            <a:r>
              <a:rPr lang="en-US" sz="2100" dirty="0" smtClean="0"/>
              <a:t> </a:t>
            </a:r>
            <a:r>
              <a:rPr lang="en-US" sz="2100" dirty="0" err="1" smtClean="0"/>
              <a:t>imunoproliferative</a:t>
            </a:r>
            <a:r>
              <a:rPr lang="en-US" sz="2100" dirty="0" smtClean="0"/>
              <a:t>) nu a</a:t>
            </a:r>
          </a:p>
          <a:p>
            <a:pPr marL="400050" lvl="1" indent="0" algn="just">
              <a:buFont typeface="Wingdings" pitchFamily="2" charset="2"/>
              <a:buNone/>
              <a:defRPr/>
            </a:pPr>
            <a:r>
              <a:rPr lang="en-US" sz="2100" dirty="0"/>
              <a:t> </a:t>
            </a:r>
            <a:r>
              <a:rPr lang="en-US" sz="2100" dirty="0" smtClean="0"/>
              <a:t>                     </a:t>
            </a:r>
            <a:r>
              <a:rPr lang="en-US" sz="2100" dirty="0" err="1" smtClean="0"/>
              <a:t>asociat</a:t>
            </a:r>
            <a:r>
              <a:rPr lang="en-US" sz="2100" dirty="0" smtClean="0"/>
              <a:t> </a:t>
            </a:r>
            <a:r>
              <a:rPr lang="en-US" sz="2100" dirty="0" err="1" smtClean="0"/>
              <a:t>malforma</a:t>
            </a:r>
            <a:r>
              <a:rPr lang="en-US" sz="2100" dirty="0" err="1" smtClean="0">
                <a:latin typeface="Calibri"/>
                <a:cs typeface="Calibri"/>
              </a:rPr>
              <a:t>ț</a:t>
            </a:r>
            <a:r>
              <a:rPr lang="en-US" sz="2100" dirty="0" err="1" smtClean="0"/>
              <a:t>ii</a:t>
            </a:r>
            <a:r>
              <a:rPr lang="en-US" sz="2100" dirty="0" smtClean="0"/>
              <a:t> la </a:t>
            </a:r>
            <a:r>
              <a:rPr lang="en-US" sz="2100" dirty="0" err="1" smtClean="0"/>
              <a:t>copii</a:t>
            </a:r>
            <a:endParaRPr lang="en-US" sz="2100" dirty="0" smtClean="0"/>
          </a:p>
          <a:p>
            <a:pPr marL="400050" lvl="1" indent="0" algn="just">
              <a:buFont typeface="Wingdings" pitchFamily="2" charset="2"/>
              <a:buNone/>
              <a:defRPr/>
            </a:pPr>
            <a:r>
              <a:rPr lang="en-US" sz="2100" dirty="0"/>
              <a:t> </a:t>
            </a:r>
            <a:r>
              <a:rPr lang="en-US" sz="2100" dirty="0" smtClean="0"/>
              <a:t>    - </a:t>
            </a:r>
            <a:r>
              <a:rPr lang="en-US" sz="2100" dirty="0" err="1" smtClean="0"/>
              <a:t>ribavirina</a:t>
            </a:r>
            <a:r>
              <a:rPr lang="en-US" sz="2100" dirty="0" smtClean="0"/>
              <a:t> – medicament </a:t>
            </a:r>
            <a:r>
              <a:rPr lang="en-US" sz="2100" dirty="0" err="1" smtClean="0"/>
              <a:t>interzis</a:t>
            </a:r>
            <a:r>
              <a:rPr lang="en-US" sz="2100" dirty="0" smtClean="0"/>
              <a:t> </a:t>
            </a:r>
            <a:r>
              <a:rPr lang="en-US" sz="2100" dirty="0" err="1" smtClean="0"/>
              <a:t>ȋn</a:t>
            </a:r>
            <a:r>
              <a:rPr lang="en-US" sz="2100" dirty="0" smtClean="0"/>
              <a:t> </a:t>
            </a:r>
            <a:r>
              <a:rPr lang="en-US" sz="2100" dirty="0" err="1" smtClean="0"/>
              <a:t>sarcin</a:t>
            </a:r>
            <a:r>
              <a:rPr lang="vi-VN" sz="2100" dirty="0" smtClean="0">
                <a:latin typeface="Calibri"/>
                <a:cs typeface="Calibri"/>
              </a:rPr>
              <a:t>ă</a:t>
            </a:r>
            <a:endParaRPr lang="en-US" sz="2100" dirty="0" smtClean="0"/>
          </a:p>
          <a:p>
            <a:pPr marL="400050" lvl="1" indent="0" algn="just">
              <a:buFont typeface="Wingdings" pitchFamily="2" charset="2"/>
              <a:buNone/>
              <a:defRPr/>
            </a:pPr>
            <a:r>
              <a:rPr lang="en-US" sz="2100" dirty="0"/>
              <a:t> </a:t>
            </a:r>
            <a:r>
              <a:rPr lang="en-US" sz="2100" dirty="0" smtClean="0"/>
              <a:t>                        - nu s-au </a:t>
            </a:r>
            <a:r>
              <a:rPr lang="en-US" sz="2100" dirty="0" err="1" smtClean="0"/>
              <a:t>efectuat</a:t>
            </a:r>
            <a:r>
              <a:rPr lang="en-US" sz="2100" dirty="0" smtClean="0"/>
              <a:t> </a:t>
            </a:r>
            <a:r>
              <a:rPr lang="en-US" sz="2100" dirty="0" err="1" smtClean="0"/>
              <a:t>studii</a:t>
            </a:r>
            <a:r>
              <a:rPr lang="en-US" sz="2100" dirty="0" smtClean="0"/>
              <a:t> </a:t>
            </a:r>
            <a:r>
              <a:rPr lang="en-US" sz="2100" dirty="0" err="1" smtClean="0"/>
              <a:t>privind</a:t>
            </a:r>
            <a:r>
              <a:rPr lang="en-US" sz="2100" dirty="0" smtClean="0"/>
              <a:t> </a:t>
            </a:r>
            <a:r>
              <a:rPr lang="en-US" sz="2100" dirty="0" err="1" smtClean="0"/>
              <a:t>transmiterea</a:t>
            </a:r>
            <a:r>
              <a:rPr lang="en-US" sz="2100" dirty="0" smtClean="0"/>
              <a:t> </a:t>
            </a:r>
            <a:r>
              <a:rPr lang="en-US" sz="2100" dirty="0" err="1" smtClean="0"/>
              <a:t>materno</a:t>
            </a:r>
            <a:r>
              <a:rPr lang="en-US" sz="2100" dirty="0" smtClean="0"/>
              <a:t>- fetal</a:t>
            </a:r>
            <a:r>
              <a:rPr lang="vi-VN" sz="2100" dirty="0" smtClean="0">
                <a:latin typeface="Calibri"/>
                <a:cs typeface="Calibri"/>
              </a:rPr>
              <a:t>ă</a:t>
            </a:r>
            <a:r>
              <a:rPr lang="en-US" sz="2100" dirty="0" smtClean="0"/>
              <a:t> din </a:t>
            </a:r>
          </a:p>
          <a:p>
            <a:pPr marL="400050" lvl="1" indent="0" algn="just">
              <a:buFont typeface="Wingdings" pitchFamily="2" charset="2"/>
              <a:buNone/>
              <a:defRPr/>
            </a:pPr>
            <a:r>
              <a:rPr lang="en-US" sz="2100" dirty="0"/>
              <a:t> </a:t>
            </a:r>
            <a:r>
              <a:rPr lang="en-US" sz="2100" dirty="0" smtClean="0"/>
              <a:t>                      motive </a:t>
            </a:r>
            <a:r>
              <a:rPr lang="en-US" sz="2100" dirty="0" err="1" smtClean="0"/>
              <a:t>etice</a:t>
            </a:r>
            <a:endParaRPr lang="en-US" sz="21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2100" dirty="0"/>
          </a:p>
          <a:p>
            <a:pPr>
              <a:defRPr/>
            </a:pPr>
            <a:r>
              <a:rPr lang="en-US" sz="2100" b="1" dirty="0" smtClean="0">
                <a:solidFill>
                  <a:srgbClr val="0000FF"/>
                </a:solidFill>
              </a:rPr>
              <a:t>Direct acting antiviral treatment (DAA)</a:t>
            </a:r>
          </a:p>
          <a:p>
            <a:pPr marL="400050" lvl="1" indent="0" algn="just">
              <a:buFont typeface="Wingdings" pitchFamily="2" charset="2"/>
              <a:buNone/>
              <a:defRPr/>
            </a:pPr>
            <a:r>
              <a:rPr lang="en-US" sz="1900" dirty="0" smtClean="0">
                <a:solidFill>
                  <a:srgbClr val="0000FF"/>
                </a:solidFill>
              </a:rPr>
              <a:t>     </a:t>
            </a:r>
            <a:r>
              <a:rPr lang="en-US" sz="2100" dirty="0" smtClean="0"/>
              <a:t>-  nu se </a:t>
            </a:r>
            <a:r>
              <a:rPr lang="en-US" sz="2100" dirty="0" err="1" smtClean="0"/>
              <a:t>recomand</a:t>
            </a:r>
            <a:r>
              <a:rPr lang="vi-VN" sz="2100" dirty="0" smtClean="0">
                <a:latin typeface="Calibri"/>
                <a:cs typeface="Calibri"/>
              </a:rPr>
              <a:t>ă</a:t>
            </a:r>
            <a:r>
              <a:rPr lang="en-US" sz="2100" dirty="0" smtClean="0"/>
              <a:t> </a:t>
            </a:r>
            <a:r>
              <a:rPr lang="en-US" sz="2100" dirty="0" err="1"/>
              <a:t>ȋ</a:t>
            </a:r>
            <a:r>
              <a:rPr lang="en-US" sz="2100" dirty="0" err="1" smtClean="0"/>
              <a:t>n</a:t>
            </a:r>
            <a:r>
              <a:rPr lang="en-US" sz="2100" dirty="0" smtClean="0"/>
              <a:t> </a:t>
            </a:r>
            <a:r>
              <a:rPr lang="en-US" sz="2100" dirty="0" err="1" smtClean="0"/>
              <a:t>sarcin</a:t>
            </a:r>
            <a:r>
              <a:rPr lang="vi-VN" sz="2100" dirty="0" smtClean="0">
                <a:latin typeface="Calibri"/>
                <a:cs typeface="Calibri"/>
              </a:rPr>
              <a:t>ă</a:t>
            </a:r>
            <a:r>
              <a:rPr lang="en-US" sz="2100" dirty="0" smtClean="0"/>
              <a:t> din </a:t>
            </a:r>
            <a:r>
              <a:rPr lang="en-US" sz="2100" dirty="0" err="1" smtClean="0"/>
              <a:t>cauza</a:t>
            </a:r>
            <a:r>
              <a:rPr lang="en-US" sz="2100" dirty="0" smtClean="0"/>
              <a:t> </a:t>
            </a:r>
            <a:r>
              <a:rPr lang="en-US" sz="2100" dirty="0" err="1" smtClean="0"/>
              <a:t>lipsei</a:t>
            </a:r>
            <a:r>
              <a:rPr lang="en-US" sz="2100" dirty="0" smtClean="0"/>
              <a:t> de date </a:t>
            </a:r>
            <a:r>
              <a:rPr lang="en-US" sz="2100" dirty="0" err="1" smtClean="0"/>
              <a:t>despre</a:t>
            </a:r>
            <a:r>
              <a:rPr lang="en-US" sz="2100" dirty="0" smtClean="0"/>
              <a:t> </a:t>
            </a:r>
            <a:r>
              <a:rPr lang="en-US" sz="2100" dirty="0" err="1" smtClean="0"/>
              <a:t>toleran</a:t>
            </a:r>
            <a:r>
              <a:rPr lang="en-US" sz="2100" dirty="0" err="1" smtClean="0">
                <a:latin typeface="Calibri"/>
                <a:cs typeface="Calibri"/>
              </a:rPr>
              <a:t>ț</a:t>
            </a:r>
            <a:r>
              <a:rPr lang="vi-VN" sz="2100" dirty="0" smtClean="0">
                <a:latin typeface="Calibri"/>
                <a:cs typeface="Calibri"/>
              </a:rPr>
              <a:t>ă</a:t>
            </a:r>
            <a:r>
              <a:rPr lang="en-US" sz="2100" dirty="0" smtClean="0"/>
              <a:t>, </a:t>
            </a:r>
          </a:p>
          <a:p>
            <a:pPr marL="400050" lvl="1" indent="0" algn="just">
              <a:buFont typeface="Wingdings" pitchFamily="2" charset="2"/>
              <a:buNone/>
              <a:defRPr/>
            </a:pPr>
            <a:r>
              <a:rPr lang="en-US" sz="2100" dirty="0"/>
              <a:t> </a:t>
            </a:r>
            <a:r>
              <a:rPr lang="en-US" sz="2100" dirty="0" smtClean="0"/>
              <a:t>                       </a:t>
            </a:r>
            <a:r>
              <a:rPr lang="en-US" sz="2100" dirty="0" err="1" smtClean="0"/>
              <a:t>siguran</a:t>
            </a:r>
            <a:r>
              <a:rPr lang="en-US" sz="2100" dirty="0" err="1" smtClean="0">
                <a:latin typeface="Calibri"/>
                <a:cs typeface="Calibri"/>
              </a:rPr>
              <a:t>ț</a:t>
            </a:r>
            <a:r>
              <a:rPr lang="vi-VN" sz="2100" dirty="0" smtClean="0">
                <a:latin typeface="Calibri"/>
                <a:cs typeface="Calibri"/>
              </a:rPr>
              <a:t>ă</a:t>
            </a:r>
            <a:r>
              <a:rPr lang="en-US" sz="2100" dirty="0" smtClean="0"/>
              <a:t> </a:t>
            </a:r>
            <a:r>
              <a:rPr lang="en-US" sz="2100" dirty="0" err="1"/>
              <a:t>ș</a:t>
            </a:r>
            <a:r>
              <a:rPr lang="en-US" sz="2100" dirty="0" err="1" smtClean="0"/>
              <a:t>i</a:t>
            </a:r>
            <a:r>
              <a:rPr lang="en-US" sz="2100" dirty="0" smtClean="0"/>
              <a:t> </a:t>
            </a:r>
            <a:r>
              <a:rPr lang="en-US" sz="2100" dirty="0" err="1" smtClean="0"/>
              <a:t>eficacitate</a:t>
            </a:r>
            <a:endParaRPr lang="en-US" sz="2100" dirty="0" smtClean="0">
              <a:solidFill>
                <a:srgbClr val="0000FF"/>
              </a:solidFill>
            </a:endParaRPr>
          </a:p>
          <a:p>
            <a:pPr marL="400050" lvl="1" indent="0" algn="just">
              <a:buFont typeface="Wingdings" pitchFamily="2" charset="2"/>
              <a:buNone/>
              <a:defRPr/>
            </a:pPr>
            <a:r>
              <a:rPr lang="en-US" sz="2100" dirty="0"/>
              <a:t> </a:t>
            </a:r>
            <a:r>
              <a:rPr lang="en-US" sz="2100" dirty="0" smtClean="0"/>
              <a:t>    - nu s-au </a:t>
            </a:r>
            <a:r>
              <a:rPr lang="en-US" sz="2100" dirty="0" err="1" smtClean="0"/>
              <a:t>efectuat</a:t>
            </a:r>
            <a:r>
              <a:rPr lang="en-US" sz="2100" dirty="0" smtClean="0"/>
              <a:t> </a:t>
            </a:r>
            <a:r>
              <a:rPr lang="en-US" sz="2100" dirty="0" err="1" smtClean="0"/>
              <a:t>studii</a:t>
            </a:r>
            <a:r>
              <a:rPr lang="en-US" sz="2100" dirty="0" smtClean="0"/>
              <a:t> la </a:t>
            </a:r>
            <a:r>
              <a:rPr lang="en-US" sz="2100" dirty="0" err="1" smtClean="0"/>
              <a:t>gravide</a:t>
            </a:r>
            <a:endParaRPr lang="en-US" sz="2100" dirty="0" smtClean="0"/>
          </a:p>
          <a:p>
            <a:pPr marL="400050" lvl="1" indent="0" algn="just">
              <a:buFont typeface="Wingdings" pitchFamily="2" charset="2"/>
              <a:buNone/>
              <a:defRPr/>
            </a:pPr>
            <a:r>
              <a:rPr lang="en-US" sz="2100" dirty="0"/>
              <a:t> </a:t>
            </a:r>
            <a:r>
              <a:rPr lang="en-US" sz="2100" dirty="0" smtClean="0"/>
              <a:t>    - nu s-a </a:t>
            </a:r>
            <a:r>
              <a:rPr lang="en-US" sz="2100" dirty="0" err="1" smtClean="0"/>
              <a:t>evidentiat</a:t>
            </a:r>
            <a:r>
              <a:rPr lang="en-US" sz="2100" dirty="0" smtClean="0"/>
              <a:t> </a:t>
            </a:r>
            <a:r>
              <a:rPr lang="en-US" sz="2100" dirty="0" err="1" smtClean="0"/>
              <a:t>toxicitate</a:t>
            </a:r>
            <a:r>
              <a:rPr lang="en-US" sz="2100" dirty="0" smtClean="0"/>
              <a:t> </a:t>
            </a:r>
            <a:r>
              <a:rPr lang="en-US" sz="2100" dirty="0" err="1" smtClean="0"/>
              <a:t>semnificativ</a:t>
            </a:r>
            <a:r>
              <a:rPr lang="vi-VN" sz="2100" dirty="0" smtClean="0">
                <a:latin typeface="Calibri"/>
                <a:cs typeface="Calibri"/>
              </a:rPr>
              <a:t>ă</a:t>
            </a:r>
            <a:r>
              <a:rPr lang="en-US" sz="2100" dirty="0" smtClean="0"/>
              <a:t> </a:t>
            </a:r>
            <a:r>
              <a:rPr lang="en-US" sz="2100" dirty="0" err="1"/>
              <a:t>ȋ</a:t>
            </a:r>
            <a:r>
              <a:rPr lang="en-US" sz="2100" dirty="0" err="1" smtClean="0"/>
              <a:t>n</a:t>
            </a:r>
            <a:r>
              <a:rPr lang="en-US" sz="2100" dirty="0" smtClean="0"/>
              <a:t> </a:t>
            </a:r>
            <a:r>
              <a:rPr lang="en-US" sz="2100" dirty="0" err="1" smtClean="0"/>
              <a:t>studiile</a:t>
            </a:r>
            <a:r>
              <a:rPr lang="en-US" sz="2100" dirty="0" smtClean="0"/>
              <a:t> </a:t>
            </a:r>
            <a:r>
              <a:rPr lang="en-US" sz="2100" dirty="0" err="1" smtClean="0"/>
              <a:t>efectuate</a:t>
            </a:r>
            <a:r>
              <a:rPr lang="en-US" sz="2100" dirty="0" smtClean="0"/>
              <a:t> la </a:t>
            </a:r>
            <a:r>
              <a:rPr lang="en-US" sz="2100" dirty="0" err="1" smtClean="0"/>
              <a:t>animale</a:t>
            </a:r>
            <a:endParaRPr lang="en-US" sz="2100" dirty="0" smtClean="0"/>
          </a:p>
        </p:txBody>
      </p: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4286286" y="4897279"/>
            <a:ext cx="48593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dirty="0">
                <a:hlinkClick r:id="rId2"/>
              </a:rPr>
              <a:t>https://</a:t>
            </a:r>
            <a:r>
              <a:rPr lang="en-US" altLang="en-US" sz="1000" dirty="0" smtClean="0">
                <a:hlinkClick r:id="rId2"/>
              </a:rPr>
              <a:t>www.hcvguidelines.org/unique-populations/pregnancy</a:t>
            </a:r>
            <a:endParaRPr lang="en-US" altLang="en-US" sz="10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845" y="133350"/>
            <a:ext cx="1219200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20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81000" y="320444"/>
            <a:ext cx="7543800" cy="752475"/>
          </a:xfrm>
        </p:spPr>
        <p:txBody>
          <a:bodyPr>
            <a:normAutofit/>
          </a:bodyPr>
          <a:lstStyle/>
          <a:p>
            <a:pPr algn="ctr"/>
            <a:r>
              <a:rPr lang="en-US" altLang="ro-RO" sz="3600" b="1" dirty="0" err="1" smtClean="0"/>
              <a:t>Managementul</a:t>
            </a:r>
            <a:r>
              <a:rPr lang="en-US" altLang="ro-RO" sz="3600" b="1" dirty="0" smtClean="0"/>
              <a:t> </a:t>
            </a:r>
            <a:r>
              <a:rPr lang="en-US" altLang="ro-RO" sz="3600" b="1" dirty="0" err="1" smtClean="0"/>
              <a:t>na</a:t>
            </a:r>
            <a:r>
              <a:rPr lang="ro-RO" altLang="ro-RO" sz="3600" b="1" dirty="0" smtClean="0"/>
              <a:t>ș</a:t>
            </a:r>
            <a:r>
              <a:rPr lang="en-US" altLang="ro-RO" sz="3600" b="1" dirty="0" err="1" smtClean="0"/>
              <a:t>terii</a:t>
            </a:r>
            <a:r>
              <a:rPr lang="en-US" altLang="ro-RO" sz="3600" b="1" dirty="0" smtClean="0"/>
              <a:t> </a:t>
            </a:r>
            <a:r>
              <a:rPr lang="ro-RO" altLang="ro-RO" sz="3600" b="1" dirty="0" smtClean="0"/>
              <a:t>ș</a:t>
            </a:r>
            <a:r>
              <a:rPr lang="en-US" altLang="ro-RO" sz="3600" b="1" dirty="0" err="1" smtClean="0"/>
              <a:t>i</a:t>
            </a:r>
            <a:r>
              <a:rPr lang="en-US" altLang="ro-RO" sz="3600" b="1" dirty="0" smtClean="0"/>
              <a:t> al</a:t>
            </a:r>
            <a:r>
              <a:rPr lang="ro-RO" altLang="ro-RO" sz="3600" b="1" dirty="0" smtClean="0"/>
              <a:t>ă</a:t>
            </a:r>
            <a:r>
              <a:rPr lang="en-US" altLang="ro-RO" sz="3600" b="1" dirty="0" err="1" smtClean="0"/>
              <a:t>pt</a:t>
            </a:r>
            <a:r>
              <a:rPr lang="ro-RO" altLang="ro-RO" sz="3600" b="1" dirty="0" smtClean="0"/>
              <a:t>ă</a:t>
            </a:r>
            <a:r>
              <a:rPr lang="en-US" altLang="ro-RO" sz="3600" b="1" dirty="0" err="1" smtClean="0"/>
              <a:t>rii</a:t>
            </a:r>
            <a:endParaRPr lang="en-US" altLang="ro-RO" sz="3600" b="1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04800" y="1437085"/>
            <a:ext cx="8686800" cy="3192065"/>
          </a:xfrm>
        </p:spPr>
        <p:txBody>
          <a:bodyPr>
            <a:normAutofit/>
          </a:bodyPr>
          <a:lstStyle/>
          <a:p>
            <a:pPr algn="just"/>
            <a:r>
              <a:rPr lang="en-US" altLang="ro-RO" sz="1800" dirty="0" err="1" smtClean="0"/>
              <a:t>Riscul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transmiterii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verticale</a:t>
            </a:r>
            <a:r>
              <a:rPr lang="en-US" altLang="ro-RO" sz="1800" dirty="0" smtClean="0"/>
              <a:t> </a:t>
            </a:r>
            <a:r>
              <a:rPr lang="ro-RO" altLang="ro-RO" sz="1800" dirty="0" smtClean="0"/>
              <a:t>este </a:t>
            </a:r>
            <a:r>
              <a:rPr lang="en-US" altLang="ro-RO" sz="1800" dirty="0" err="1" smtClean="0"/>
              <a:t>asociat</a:t>
            </a:r>
            <a:r>
              <a:rPr lang="en-US" altLang="ro-RO" sz="1800" dirty="0" smtClean="0"/>
              <a:t> cu </a:t>
            </a:r>
            <a:r>
              <a:rPr lang="en-US" altLang="ro-RO" sz="1800" dirty="0" err="1" smtClean="0"/>
              <a:t>nivelul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ridicat</a:t>
            </a:r>
            <a:r>
              <a:rPr lang="en-US" altLang="ro-RO" sz="1800" dirty="0" smtClean="0"/>
              <a:t> al </a:t>
            </a:r>
            <a:r>
              <a:rPr lang="en-US" altLang="ro-RO" sz="1800" dirty="0" err="1" smtClean="0"/>
              <a:t>viremiei</a:t>
            </a:r>
            <a:endParaRPr lang="en-US" altLang="ro-RO" sz="1800" dirty="0" smtClean="0"/>
          </a:p>
          <a:p>
            <a:pPr algn="just"/>
            <a:r>
              <a:rPr lang="en-US" altLang="ro-RO" sz="1800" dirty="0" smtClean="0"/>
              <a:t>Nu </a:t>
            </a:r>
            <a:r>
              <a:rPr lang="en-US" altLang="ro-RO" sz="1800" dirty="0" err="1" smtClean="0"/>
              <a:t>sunt</a:t>
            </a:r>
            <a:r>
              <a:rPr lang="en-US" altLang="ro-RO" sz="1800" dirty="0" smtClean="0"/>
              <a:t> date </a:t>
            </a:r>
            <a:r>
              <a:rPr lang="en-US" altLang="ro-RO" sz="1800" dirty="0" err="1" smtClean="0"/>
              <a:t>suficiente</a:t>
            </a:r>
            <a:r>
              <a:rPr lang="en-US" altLang="ro-RO" sz="1800" dirty="0" smtClean="0"/>
              <a:t> care s</a:t>
            </a:r>
            <a:r>
              <a:rPr lang="vi-VN" altLang="ro-RO" sz="1800" dirty="0" smtClean="0">
                <a:latin typeface="Calibri"/>
                <a:cs typeface="Calibri"/>
              </a:rPr>
              <a:t>ă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demonstreze</a:t>
            </a:r>
            <a:r>
              <a:rPr lang="en-US" altLang="ro-RO" sz="1800" dirty="0" smtClean="0"/>
              <a:t> c</a:t>
            </a:r>
            <a:r>
              <a:rPr lang="vi-VN" altLang="ro-RO" sz="1800" dirty="0" smtClean="0">
                <a:latin typeface="Calibri"/>
                <a:cs typeface="Calibri"/>
              </a:rPr>
              <a:t>ă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nașterea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prin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opera</a:t>
            </a:r>
            <a:r>
              <a:rPr lang="en-US" altLang="ro-RO" sz="1800" dirty="0" err="1" smtClean="0">
                <a:latin typeface="Calibri"/>
                <a:cs typeface="Calibri"/>
              </a:rPr>
              <a:t>ț</a:t>
            </a:r>
            <a:r>
              <a:rPr lang="en-US" altLang="ro-RO" sz="1800" dirty="0" err="1" smtClean="0"/>
              <a:t>ie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cezarian</a:t>
            </a:r>
            <a:r>
              <a:rPr lang="vi-VN" altLang="ro-RO" sz="1800" dirty="0" smtClean="0">
                <a:latin typeface="Calibri"/>
                <a:cs typeface="Calibri"/>
              </a:rPr>
              <a:t>ă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ar</a:t>
            </a:r>
            <a:r>
              <a:rPr lang="en-US" altLang="ro-RO" sz="1800" dirty="0" smtClean="0"/>
              <a:t> reduce  rata de </a:t>
            </a:r>
            <a:r>
              <a:rPr lang="en-US" altLang="ro-RO" sz="1800" dirty="0" err="1" smtClean="0"/>
              <a:t>transmitere</a:t>
            </a:r>
            <a:endParaRPr lang="en-US" altLang="ro-RO" sz="1800" dirty="0" smtClean="0"/>
          </a:p>
          <a:p>
            <a:pPr algn="just"/>
            <a:r>
              <a:rPr lang="en-US" altLang="ro-RO" sz="1800" dirty="0" smtClean="0"/>
              <a:t>ARN VHC a </a:t>
            </a:r>
            <a:r>
              <a:rPr lang="en-US" altLang="ro-RO" sz="1800" dirty="0" err="1" smtClean="0"/>
              <a:t>fost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detectat</a:t>
            </a:r>
            <a:r>
              <a:rPr lang="en-US" altLang="ro-RO" sz="1800" dirty="0" smtClean="0"/>
              <a:t> la </a:t>
            </a:r>
            <a:r>
              <a:rPr lang="en-US" altLang="ro-RO" sz="1800" dirty="0" err="1" smtClean="0"/>
              <a:t>niveluri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mici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ȋn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laptele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matern</a:t>
            </a:r>
            <a:endParaRPr lang="en-US" altLang="ro-RO" sz="1800" dirty="0" smtClean="0"/>
          </a:p>
          <a:p>
            <a:pPr algn="just"/>
            <a:r>
              <a:rPr lang="en-US" altLang="ro-RO" sz="1800" dirty="0" err="1" smtClean="0"/>
              <a:t>Deși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transmiterea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prin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laptele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matern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poate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avea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loc</a:t>
            </a:r>
            <a:r>
              <a:rPr lang="en-US" altLang="ro-RO" sz="1800" dirty="0" smtClean="0"/>
              <a:t>, se pare c</a:t>
            </a:r>
            <a:r>
              <a:rPr lang="vi-VN" altLang="ro-RO" sz="1800" dirty="0" smtClean="0">
                <a:latin typeface="Calibri"/>
                <a:cs typeface="Calibri"/>
              </a:rPr>
              <a:t>ă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virusul</a:t>
            </a:r>
            <a:r>
              <a:rPr lang="en-US" altLang="ro-RO" sz="1800" dirty="0" smtClean="0"/>
              <a:t>  VHC </a:t>
            </a:r>
            <a:r>
              <a:rPr lang="en-US" altLang="ro-RO" sz="1800" dirty="0" err="1" smtClean="0"/>
              <a:t>este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inactivat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ȋn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tractul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digestiv</a:t>
            </a:r>
            <a:r>
              <a:rPr lang="en-US" altLang="ro-RO" sz="1800" dirty="0" smtClean="0"/>
              <a:t>  al </a:t>
            </a:r>
            <a:r>
              <a:rPr lang="en-US" altLang="ro-RO" sz="1800" dirty="0" err="1" smtClean="0"/>
              <a:t>nou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nascutului</a:t>
            </a:r>
            <a:endParaRPr lang="en-US" altLang="ro-RO" sz="1800" dirty="0" smtClean="0"/>
          </a:p>
          <a:p>
            <a:pPr algn="just"/>
            <a:r>
              <a:rPr lang="en-US" altLang="ro-RO" sz="1800" dirty="0" smtClean="0"/>
              <a:t>Al</a:t>
            </a:r>
            <a:r>
              <a:rPr lang="vi-VN" altLang="ro-RO" sz="1800" dirty="0" smtClean="0">
                <a:latin typeface="Calibri"/>
                <a:cs typeface="Calibri"/>
              </a:rPr>
              <a:t>ă</a:t>
            </a:r>
            <a:r>
              <a:rPr lang="en-US" altLang="ro-RO" sz="1800" dirty="0" err="1" smtClean="0"/>
              <a:t>ptarea</a:t>
            </a:r>
            <a:r>
              <a:rPr lang="en-US" altLang="ro-RO" sz="1800" dirty="0" smtClean="0"/>
              <a:t> n</a:t>
            </a:r>
            <a:r>
              <a:rPr lang="en-US" altLang="en-US" sz="1800" dirty="0" smtClean="0"/>
              <a:t>u </a:t>
            </a:r>
            <a:r>
              <a:rPr lang="en-US" altLang="en-US" sz="1800" dirty="0" err="1"/>
              <a:t>este</a:t>
            </a:r>
            <a:r>
              <a:rPr lang="en-US" altLang="en-US" sz="1800" dirty="0"/>
              <a:t> </a:t>
            </a:r>
            <a:r>
              <a:rPr lang="en-US" altLang="en-US" sz="1800" dirty="0" err="1" smtClean="0"/>
              <a:t>contraindicat</a:t>
            </a:r>
            <a:r>
              <a:rPr lang="vi-VN" altLang="en-US" sz="1800" dirty="0" smtClean="0">
                <a:latin typeface="Calibri"/>
                <a:cs typeface="Calibri"/>
              </a:rPr>
              <a:t>ă</a:t>
            </a:r>
            <a:r>
              <a:rPr lang="en-US" altLang="en-US" sz="1800" dirty="0" smtClean="0"/>
              <a:t>, </a:t>
            </a:r>
            <a:r>
              <a:rPr lang="en-US" altLang="en-US" sz="1800" dirty="0"/>
              <a:t>cu </a:t>
            </a:r>
            <a:r>
              <a:rPr lang="en-US" altLang="en-US" sz="1800" dirty="0" err="1" smtClean="0"/>
              <a:t>excep</a:t>
            </a:r>
            <a:r>
              <a:rPr lang="en-US" altLang="en-US" sz="1800" dirty="0" err="1" smtClean="0">
                <a:latin typeface="Calibri"/>
                <a:cs typeface="Calibri"/>
              </a:rPr>
              <a:t>ț</a:t>
            </a:r>
            <a:r>
              <a:rPr lang="en-US" altLang="en-US" sz="1800" dirty="0" err="1" smtClean="0"/>
              <a:t>ia</a:t>
            </a:r>
            <a:r>
              <a:rPr lang="en-US" altLang="en-US" sz="1800" dirty="0" smtClean="0"/>
              <a:t> </a:t>
            </a:r>
            <a:r>
              <a:rPr lang="en-US" altLang="en-US" sz="1800" dirty="0" err="1"/>
              <a:t>cazurilor</a:t>
            </a:r>
            <a:r>
              <a:rPr lang="en-US" altLang="en-US" sz="1800" dirty="0"/>
              <a:t> </a:t>
            </a:r>
            <a:r>
              <a:rPr lang="en-US" altLang="en-US" sz="1800" dirty="0" err="1" smtClean="0"/>
              <a:t>când</a:t>
            </a:r>
            <a:r>
              <a:rPr lang="en-US" altLang="en-US" sz="1800" dirty="0" smtClean="0"/>
              <a:t> exist</a:t>
            </a:r>
            <a:r>
              <a:rPr lang="vi-VN" altLang="en-US" sz="1800" dirty="0" smtClean="0">
                <a:latin typeface="Calibri"/>
                <a:cs typeface="Calibri"/>
              </a:rPr>
              <a:t>ă</a:t>
            </a:r>
            <a:r>
              <a:rPr lang="en-US" altLang="en-US" sz="1800" dirty="0" smtClean="0"/>
              <a:t> </a:t>
            </a:r>
            <a:r>
              <a:rPr lang="en-US" altLang="en-US" sz="1800" dirty="0" err="1"/>
              <a:t>leziuni</a:t>
            </a:r>
            <a:r>
              <a:rPr lang="en-US" altLang="en-US" sz="1800" dirty="0"/>
              <a:t> </a:t>
            </a:r>
            <a:r>
              <a:rPr lang="en-US" altLang="en-US" sz="1800" dirty="0" err="1" smtClean="0"/>
              <a:t>sângerânde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la </a:t>
            </a:r>
            <a:r>
              <a:rPr lang="en-US" altLang="en-US" sz="1800" dirty="0" err="1"/>
              <a:t>nivelul</a:t>
            </a:r>
            <a:r>
              <a:rPr lang="en-US" altLang="en-US" sz="1800" dirty="0"/>
              <a:t> </a:t>
            </a:r>
            <a:r>
              <a:rPr lang="en-US" altLang="en-US" sz="1800" dirty="0" err="1" smtClean="0"/>
              <a:t>tegumentelor</a:t>
            </a:r>
            <a:endParaRPr lang="en-US" altLang="en-US" sz="1800" dirty="0"/>
          </a:p>
          <a:p>
            <a:pPr algn="just">
              <a:defRPr/>
            </a:pPr>
            <a:r>
              <a:rPr lang="en-US" altLang="ro-RO" sz="1800" dirty="0" smtClean="0"/>
              <a:t>Al</a:t>
            </a:r>
            <a:r>
              <a:rPr lang="vi-VN" altLang="ro-RO" sz="1800" dirty="0" smtClean="0">
                <a:latin typeface="Calibri"/>
                <a:cs typeface="Calibri"/>
              </a:rPr>
              <a:t>ă</a:t>
            </a:r>
            <a:r>
              <a:rPr lang="en-US" altLang="ro-RO" sz="1800" dirty="0" err="1" smtClean="0"/>
              <a:t>ptarea</a:t>
            </a:r>
            <a:r>
              <a:rPr lang="en-US" altLang="ro-RO" sz="1800" dirty="0" smtClean="0"/>
              <a:t>  </a:t>
            </a:r>
            <a:r>
              <a:rPr lang="en-US" altLang="ro-RO" sz="1800" dirty="0" err="1" smtClean="0"/>
              <a:t>e</a:t>
            </a:r>
            <a:r>
              <a:rPr lang="en-US" altLang="en-US" sz="1800" dirty="0" err="1" smtClean="0"/>
              <a:t>ste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contraindicat</a:t>
            </a:r>
            <a:r>
              <a:rPr lang="vi-VN" altLang="en-US" sz="1800" dirty="0" smtClean="0">
                <a:latin typeface="Calibri"/>
                <a:cs typeface="Calibri"/>
              </a:rPr>
              <a:t>ă</a:t>
            </a:r>
            <a:r>
              <a:rPr lang="en-US" altLang="en-US" sz="1800" dirty="0" smtClean="0"/>
              <a:t> </a:t>
            </a:r>
            <a:r>
              <a:rPr lang="en-US" altLang="en-US" sz="1800" dirty="0" err="1"/>
              <a:t>ȋ</a:t>
            </a:r>
            <a:r>
              <a:rPr lang="en-US" altLang="en-US" sz="1800" dirty="0" err="1" smtClean="0"/>
              <a:t>n</a:t>
            </a:r>
            <a:r>
              <a:rPr lang="en-US" altLang="en-US" sz="1800" dirty="0" smtClean="0"/>
              <a:t> </a:t>
            </a:r>
            <a:r>
              <a:rPr lang="en-US" altLang="en-US" sz="1800" dirty="0" err="1"/>
              <a:t>caz</a:t>
            </a:r>
            <a:r>
              <a:rPr lang="en-US" altLang="en-US" sz="1800" dirty="0"/>
              <a:t> de </a:t>
            </a:r>
            <a:r>
              <a:rPr lang="en-US" altLang="en-US" sz="1800" dirty="0" smtClean="0"/>
              <a:t>co-</a:t>
            </a:r>
            <a:r>
              <a:rPr lang="en-US" altLang="en-US" sz="1800" dirty="0" err="1" smtClean="0"/>
              <a:t>infec</a:t>
            </a:r>
            <a:r>
              <a:rPr lang="en-US" altLang="en-US" sz="1800" dirty="0" err="1" smtClean="0">
                <a:latin typeface="Calibri"/>
                <a:cs typeface="Calibri"/>
              </a:rPr>
              <a:t>ț</a:t>
            </a:r>
            <a:r>
              <a:rPr lang="en-US" altLang="en-US" sz="1800" dirty="0" err="1" smtClean="0"/>
              <a:t>ie</a:t>
            </a:r>
            <a:r>
              <a:rPr lang="en-US" altLang="en-US" sz="1800" dirty="0" smtClean="0"/>
              <a:t> HIV</a:t>
            </a:r>
            <a:endParaRPr lang="en-US" altLang="en-US" sz="1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845" y="133350"/>
            <a:ext cx="1219200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284662" y="4859203"/>
            <a:ext cx="48593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dirty="0">
                <a:hlinkClick r:id="rId3"/>
              </a:rPr>
              <a:t>https://</a:t>
            </a:r>
            <a:r>
              <a:rPr lang="en-US" altLang="en-US" sz="1000" dirty="0" smtClean="0">
                <a:hlinkClick r:id="rId3"/>
              </a:rPr>
              <a:t>www.hcvguidelines.org/unique-populations/pregnancy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5042209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itle 5"/>
          <p:cNvSpPr>
            <a:spLocks noGrp="1"/>
          </p:cNvSpPr>
          <p:nvPr>
            <p:ph type="title"/>
          </p:nvPr>
        </p:nvSpPr>
        <p:spPr>
          <a:xfrm>
            <a:off x="179388" y="303610"/>
            <a:ext cx="7821612" cy="972740"/>
          </a:xfrm>
        </p:spPr>
        <p:txBody>
          <a:bodyPr>
            <a:noAutofit/>
          </a:bodyPr>
          <a:lstStyle/>
          <a:p>
            <a:r>
              <a:rPr lang="en-US" altLang="ro-RO" sz="3600" b="1" dirty="0" err="1" smtClean="0"/>
              <a:t>Testarea</a:t>
            </a:r>
            <a:r>
              <a:rPr lang="en-US" altLang="ro-RO" sz="3600" b="1" dirty="0" smtClean="0"/>
              <a:t> </a:t>
            </a:r>
            <a:r>
              <a:rPr lang="en-US" altLang="ro-RO" sz="3600" b="1" dirty="0" err="1" smtClean="0"/>
              <a:t>copilului</a:t>
            </a:r>
            <a:r>
              <a:rPr lang="en-US" altLang="ro-RO" sz="3600" b="1" dirty="0" smtClean="0"/>
              <a:t> </a:t>
            </a:r>
            <a:r>
              <a:rPr lang="en-US" altLang="ro-RO" sz="3600" b="1" dirty="0" err="1" smtClean="0"/>
              <a:t>expus</a:t>
            </a:r>
            <a:r>
              <a:rPr lang="en-US" altLang="ro-RO" sz="3600" b="1" dirty="0" smtClean="0"/>
              <a:t> perinatal </a:t>
            </a:r>
            <a:br>
              <a:rPr lang="en-US" altLang="ro-RO" sz="3600" b="1" dirty="0" smtClean="0"/>
            </a:br>
            <a:r>
              <a:rPr lang="en-US" altLang="ro-RO" sz="3600" b="1" dirty="0" smtClean="0"/>
              <a:t> </a:t>
            </a:r>
            <a:r>
              <a:rPr lang="en-US" altLang="ro-RO" sz="3600" b="1" dirty="0" err="1" smtClean="0"/>
              <a:t>infec</a:t>
            </a:r>
            <a:r>
              <a:rPr lang="en-US" altLang="ro-RO" sz="3600" b="1" dirty="0" err="1" smtClean="0">
                <a:latin typeface="Calibri"/>
                <a:cs typeface="Calibri"/>
              </a:rPr>
              <a:t>ț</a:t>
            </a:r>
            <a:r>
              <a:rPr lang="en-US" altLang="ro-RO" sz="3600" b="1" dirty="0" err="1" smtClean="0"/>
              <a:t>iei</a:t>
            </a:r>
            <a:r>
              <a:rPr lang="en-US" altLang="ro-RO" sz="3600" b="1" dirty="0" smtClean="0"/>
              <a:t> cu VHC</a:t>
            </a:r>
            <a:endParaRPr lang="en-US" altLang="en-US" sz="3600" b="1" dirty="0" smtClean="0"/>
          </a:p>
        </p:txBody>
      </p:sp>
      <p:sp>
        <p:nvSpPr>
          <p:cNvPr id="2970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610600" cy="2915841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ro-RO" sz="1800" dirty="0" err="1" smtClean="0"/>
              <a:t>Prezen</a:t>
            </a:r>
            <a:r>
              <a:rPr lang="en-US" altLang="ro-RO" sz="1800" dirty="0" err="1" smtClean="0">
                <a:latin typeface="Calibri"/>
                <a:cs typeface="Calibri"/>
              </a:rPr>
              <a:t>ț</a:t>
            </a:r>
            <a:r>
              <a:rPr lang="en-US" altLang="ro-RO" sz="1800" dirty="0" err="1" smtClean="0"/>
              <a:t>a</a:t>
            </a:r>
            <a:r>
              <a:rPr lang="en-US" altLang="ro-RO" sz="1800" dirty="0" smtClean="0"/>
              <a:t> Ac anti </a:t>
            </a:r>
            <a:r>
              <a:rPr lang="ro-RO" altLang="ro-RO" sz="1800" dirty="0" smtClean="0"/>
              <a:t>VHC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ȋn</a:t>
            </a:r>
            <a:r>
              <a:rPr lang="en-US" altLang="ro-RO" sz="1800" dirty="0" smtClean="0"/>
              <a:t> prima </a:t>
            </a:r>
            <a:r>
              <a:rPr lang="en-US" altLang="ro-RO" sz="1800" dirty="0" err="1" smtClean="0"/>
              <a:t>lun</a:t>
            </a:r>
            <a:r>
              <a:rPr lang="vi-VN" altLang="ro-RO" sz="1800" dirty="0" smtClean="0">
                <a:latin typeface="Calibri"/>
                <a:cs typeface="Calibri"/>
              </a:rPr>
              <a:t>ă</a:t>
            </a:r>
            <a:r>
              <a:rPr lang="en-US" altLang="ro-RO" sz="1800" dirty="0" smtClean="0"/>
              <a:t> de </a:t>
            </a:r>
            <a:r>
              <a:rPr lang="en-US" altLang="ro-RO" sz="1800" dirty="0" err="1" smtClean="0"/>
              <a:t>via</a:t>
            </a:r>
            <a:r>
              <a:rPr lang="en-US" altLang="ro-RO" sz="1800" dirty="0" err="1" smtClean="0">
                <a:latin typeface="Calibri"/>
                <a:cs typeface="Calibri"/>
              </a:rPr>
              <a:t>ț</a:t>
            </a:r>
            <a:r>
              <a:rPr lang="vi-VN" altLang="ro-RO" sz="1800" dirty="0" smtClean="0">
                <a:latin typeface="Calibri"/>
                <a:cs typeface="Calibri"/>
              </a:rPr>
              <a:t>ă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semnific</a:t>
            </a:r>
            <a:r>
              <a:rPr lang="vi-VN" altLang="ro-RO" sz="1800" dirty="0" smtClean="0">
                <a:latin typeface="Calibri"/>
                <a:cs typeface="Calibri"/>
              </a:rPr>
              <a:t>ă</a:t>
            </a:r>
            <a:r>
              <a:rPr lang="en-US" altLang="ro-RO" sz="1800" dirty="0" smtClean="0"/>
              <a:t> un transfer </a:t>
            </a:r>
            <a:r>
              <a:rPr lang="en-US" altLang="ro-RO" sz="1800" dirty="0" err="1" smtClean="0"/>
              <a:t>pasiv</a:t>
            </a:r>
            <a:r>
              <a:rPr lang="en-US" altLang="ro-RO" sz="1800" dirty="0" smtClean="0"/>
              <a:t> de Ac </a:t>
            </a:r>
            <a:r>
              <a:rPr lang="en-US" altLang="ro-RO" sz="1800" dirty="0" err="1" smtClean="0"/>
              <a:t>materni</a:t>
            </a:r>
            <a:r>
              <a:rPr lang="en-US" altLang="ro-RO" sz="1800" dirty="0" smtClean="0"/>
              <a:t>. Pot </a:t>
            </a:r>
            <a:r>
              <a:rPr lang="en-US" altLang="ro-RO" sz="1800" dirty="0" err="1" smtClean="0"/>
              <a:t>persista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peste</a:t>
            </a:r>
            <a:r>
              <a:rPr lang="en-US" altLang="ro-RO" sz="1800" dirty="0" smtClean="0"/>
              <a:t> 12 </a:t>
            </a:r>
            <a:r>
              <a:rPr lang="en-US" altLang="ro-RO" sz="1800" dirty="0" err="1" smtClean="0"/>
              <a:t>luni</a:t>
            </a:r>
            <a:r>
              <a:rPr lang="en-US" altLang="ro-RO" sz="1800" dirty="0" smtClean="0"/>
              <a:t> (19% </a:t>
            </a:r>
            <a:r>
              <a:rPr lang="en-US" altLang="ro-RO" sz="1800" dirty="0" err="1" smtClean="0"/>
              <a:t>prezen</a:t>
            </a:r>
            <a:r>
              <a:rPr lang="en-US" altLang="ro-RO" sz="1800" dirty="0" err="1" smtClean="0">
                <a:latin typeface="Calibri"/>
                <a:cs typeface="Calibri"/>
              </a:rPr>
              <a:t>ți</a:t>
            </a:r>
            <a:r>
              <a:rPr lang="en-US" altLang="ro-RO" sz="1800" dirty="0" smtClean="0"/>
              <a:t> la 12 </a:t>
            </a:r>
            <a:r>
              <a:rPr lang="en-US" altLang="ro-RO" sz="1800" dirty="0" err="1" smtClean="0"/>
              <a:t>luni</a:t>
            </a:r>
            <a:r>
              <a:rPr lang="en-US" altLang="ro-RO" sz="1800" dirty="0" smtClean="0"/>
              <a:t>, 0% la 20 </a:t>
            </a:r>
            <a:r>
              <a:rPr lang="en-US" altLang="ro-RO" sz="1800" dirty="0" err="1" smtClean="0"/>
              <a:t>luni</a:t>
            </a:r>
            <a:r>
              <a:rPr lang="en-US" altLang="ro-RO" sz="1800" dirty="0" smtClean="0"/>
              <a:t>)</a:t>
            </a:r>
          </a:p>
          <a:p>
            <a:pPr algn="just">
              <a:defRPr/>
            </a:pPr>
            <a:r>
              <a:rPr lang="en-US" altLang="ro-RO" sz="1800" dirty="0" err="1" smtClean="0"/>
              <a:t>Testarea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prin</a:t>
            </a:r>
            <a:r>
              <a:rPr lang="en-US" altLang="ro-RO" sz="1800" dirty="0" smtClean="0"/>
              <a:t> Ac anti </a:t>
            </a:r>
            <a:r>
              <a:rPr lang="ro-RO" altLang="ro-RO" sz="1800" dirty="0" smtClean="0"/>
              <a:t>VHC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este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recomandat</a:t>
            </a:r>
            <a:r>
              <a:rPr lang="ro-RO" altLang="ro-RO" sz="1800" dirty="0" smtClean="0"/>
              <a:t>ă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copiilor</a:t>
            </a:r>
            <a:r>
              <a:rPr lang="en-US" altLang="ro-RO" sz="1800" dirty="0" smtClean="0"/>
              <a:t> la </a:t>
            </a:r>
            <a:r>
              <a:rPr lang="en-US" altLang="ro-RO" sz="1800" dirty="0" err="1" smtClean="0"/>
              <a:t>peste</a:t>
            </a:r>
            <a:r>
              <a:rPr lang="en-US" altLang="ro-RO" sz="1800" dirty="0" smtClean="0"/>
              <a:t> 18 </a:t>
            </a:r>
            <a:r>
              <a:rPr lang="en-US" altLang="ro-RO" sz="1800" dirty="0" err="1" smtClean="0"/>
              <a:t>luni</a:t>
            </a:r>
            <a:r>
              <a:rPr lang="en-US" altLang="ro-RO" sz="1800" dirty="0" smtClean="0"/>
              <a:t> de la </a:t>
            </a:r>
            <a:r>
              <a:rPr lang="en-US" altLang="ro-RO" sz="1800" dirty="0" err="1" smtClean="0"/>
              <a:t>naștere</a:t>
            </a:r>
            <a:r>
              <a:rPr lang="en-US" altLang="ro-RO" sz="1800" dirty="0" smtClean="0"/>
              <a:t> </a:t>
            </a:r>
          </a:p>
          <a:p>
            <a:pPr algn="just">
              <a:defRPr/>
            </a:pPr>
            <a:r>
              <a:rPr lang="en-US" altLang="ro-RO" sz="1800" dirty="0" err="1"/>
              <a:t>Ȋ</a:t>
            </a:r>
            <a:r>
              <a:rPr lang="en-US" altLang="ro-RO" sz="1800" dirty="0" err="1" smtClean="0"/>
              <a:t>n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caz</a:t>
            </a:r>
            <a:r>
              <a:rPr lang="en-US" altLang="ro-RO" sz="1800" dirty="0" smtClean="0"/>
              <a:t> de </a:t>
            </a:r>
            <a:r>
              <a:rPr lang="en-US" altLang="ro-RO" sz="1800" dirty="0" err="1" smtClean="0"/>
              <a:t>coinfec</a:t>
            </a:r>
            <a:r>
              <a:rPr lang="en-US" altLang="ro-RO" sz="1800" dirty="0" err="1" smtClean="0">
                <a:latin typeface="Calibri"/>
                <a:cs typeface="Calibri"/>
              </a:rPr>
              <a:t>ț</a:t>
            </a:r>
            <a:r>
              <a:rPr lang="en-US" altLang="ro-RO" sz="1800" dirty="0" err="1" smtClean="0"/>
              <a:t>ie</a:t>
            </a:r>
            <a:r>
              <a:rPr lang="en-US" altLang="ro-RO" sz="1800" dirty="0" smtClean="0"/>
              <a:t> VHC </a:t>
            </a:r>
            <a:r>
              <a:rPr lang="en-US" altLang="ro-RO" sz="1800" dirty="0" err="1"/>
              <a:t>ș</a:t>
            </a:r>
            <a:r>
              <a:rPr lang="en-US" altLang="ro-RO" sz="1800" dirty="0" err="1" smtClean="0"/>
              <a:t>i</a:t>
            </a:r>
            <a:r>
              <a:rPr lang="en-US" altLang="ro-RO" sz="1800" dirty="0" smtClean="0"/>
              <a:t> HIV la </a:t>
            </a:r>
            <a:r>
              <a:rPr lang="en-US" altLang="ro-RO" sz="1800" dirty="0" err="1" smtClean="0"/>
              <a:t>copil</a:t>
            </a:r>
            <a:r>
              <a:rPr lang="en-US" altLang="ro-RO" sz="1800" dirty="0" smtClean="0"/>
              <a:t> , Ac anti </a:t>
            </a:r>
            <a:r>
              <a:rPr lang="ro-RO" altLang="ro-RO" sz="1800" dirty="0" smtClean="0"/>
              <a:t>VHC</a:t>
            </a:r>
            <a:r>
              <a:rPr lang="en-US" altLang="ro-RO" sz="1800" dirty="0" smtClean="0"/>
              <a:t>  pot fi </a:t>
            </a:r>
            <a:r>
              <a:rPr lang="en-US" altLang="ro-RO" sz="1800" dirty="0" err="1" smtClean="0"/>
              <a:t>absen</a:t>
            </a:r>
            <a:r>
              <a:rPr lang="en-US" altLang="ro-RO" sz="1800" dirty="0" err="1" smtClean="0">
                <a:latin typeface="Calibri"/>
                <a:cs typeface="Calibri"/>
              </a:rPr>
              <a:t>ț</a:t>
            </a:r>
            <a:r>
              <a:rPr lang="en-US" altLang="ro-RO" sz="1800" dirty="0" err="1" smtClean="0"/>
              <a:t>i</a:t>
            </a:r>
            <a:endParaRPr lang="en-US" altLang="ro-RO" sz="1800" dirty="0" smtClean="0"/>
          </a:p>
          <a:p>
            <a:pPr algn="just">
              <a:defRPr/>
            </a:pPr>
            <a:r>
              <a:rPr lang="en-US" altLang="ro-RO" sz="1800" dirty="0" err="1" smtClean="0"/>
              <a:t>Determinarea</a:t>
            </a:r>
            <a:r>
              <a:rPr lang="en-US" altLang="ro-RO" sz="1800" dirty="0" smtClean="0"/>
              <a:t> ARN VHC </a:t>
            </a:r>
            <a:r>
              <a:rPr lang="en-US" altLang="ro-RO" sz="1800" dirty="0" err="1" smtClean="0"/>
              <a:t>ȋn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sângele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cordonului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ombilical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poate</a:t>
            </a:r>
            <a:r>
              <a:rPr lang="en-US" altLang="ro-RO" sz="1800" dirty="0" smtClean="0"/>
              <a:t> fi </a:t>
            </a:r>
            <a:r>
              <a:rPr lang="en-US" altLang="ro-RO" sz="1800" dirty="0" err="1" smtClean="0"/>
              <a:t>fals</a:t>
            </a:r>
            <a:r>
              <a:rPr lang="en-US" altLang="ro-RO" sz="1800" dirty="0" smtClean="0"/>
              <a:t> </a:t>
            </a:r>
            <a:r>
              <a:rPr lang="en-US" altLang="ro-RO" sz="1800" dirty="0" err="1" smtClean="0"/>
              <a:t>pozitiv</a:t>
            </a:r>
            <a:r>
              <a:rPr lang="vi-VN" altLang="ro-RO" sz="1800" dirty="0" smtClean="0">
                <a:latin typeface="Calibri"/>
                <a:cs typeface="Calibri"/>
              </a:rPr>
              <a:t>ă</a:t>
            </a:r>
            <a:r>
              <a:rPr lang="en-US" altLang="ro-RO" sz="1800" dirty="0" smtClean="0"/>
              <a:t> (</a:t>
            </a:r>
            <a:r>
              <a:rPr lang="en-US" altLang="ro-RO" sz="1800" dirty="0" err="1" smtClean="0"/>
              <a:t>contaminare</a:t>
            </a:r>
            <a:r>
              <a:rPr lang="en-US" altLang="ro-RO" sz="1800" dirty="0" smtClean="0"/>
              <a:t> cu </a:t>
            </a:r>
            <a:r>
              <a:rPr lang="en-US" altLang="ro-RO" sz="1800" dirty="0" err="1" smtClean="0"/>
              <a:t>sângele</a:t>
            </a:r>
            <a:r>
              <a:rPr lang="en-US" altLang="ro-RO" sz="1800" dirty="0" smtClean="0"/>
              <a:t> maternal)</a:t>
            </a:r>
          </a:p>
          <a:p>
            <a:pPr algn="just">
              <a:defRPr/>
            </a:pPr>
            <a:r>
              <a:rPr lang="en-US" altLang="ro-RO" sz="1800" dirty="0" err="1" smtClean="0"/>
              <a:t>Pozitivarea</a:t>
            </a:r>
            <a:r>
              <a:rPr lang="en-US" altLang="ro-RO" sz="1800" dirty="0" smtClean="0"/>
              <a:t> ARN VHC </a:t>
            </a:r>
            <a:r>
              <a:rPr lang="en-US" altLang="ro-RO" sz="1800" dirty="0" err="1" smtClean="0"/>
              <a:t>poate</a:t>
            </a:r>
            <a:r>
              <a:rPr lang="en-US" altLang="ro-RO" sz="1800" dirty="0" smtClean="0"/>
              <a:t> fi </a:t>
            </a:r>
            <a:r>
              <a:rPr lang="en-US" altLang="ro-RO" sz="1800" dirty="0" err="1" smtClean="0"/>
              <a:t>tardiv</a:t>
            </a:r>
            <a:r>
              <a:rPr lang="vi-VN" altLang="ro-RO" sz="1800" dirty="0" smtClean="0">
                <a:latin typeface="Calibri"/>
                <a:cs typeface="Calibri"/>
              </a:rPr>
              <a:t>ă</a:t>
            </a:r>
            <a:r>
              <a:rPr lang="en-US" altLang="ro-RO" sz="1800" dirty="0" smtClean="0"/>
              <a:t>, la </a:t>
            </a:r>
            <a:r>
              <a:rPr lang="en-US" altLang="ro-RO" sz="1800" dirty="0" err="1" smtClean="0"/>
              <a:t>peste</a:t>
            </a:r>
            <a:r>
              <a:rPr lang="en-US" altLang="ro-RO" sz="1800" dirty="0" smtClean="0"/>
              <a:t> 3 </a:t>
            </a:r>
            <a:r>
              <a:rPr lang="en-US" altLang="ro-RO" sz="1800" dirty="0" err="1" smtClean="0"/>
              <a:t>luni</a:t>
            </a:r>
            <a:r>
              <a:rPr lang="en-US" altLang="ro-RO" sz="1800" dirty="0" smtClean="0"/>
              <a:t> de </a:t>
            </a:r>
            <a:r>
              <a:rPr lang="en-US" altLang="ro-RO" sz="1800" dirty="0" err="1" smtClean="0"/>
              <a:t>via</a:t>
            </a:r>
            <a:r>
              <a:rPr lang="en-US" altLang="ro-RO" sz="1800" dirty="0" err="1" smtClean="0">
                <a:latin typeface="Calibri"/>
                <a:cs typeface="Calibri"/>
              </a:rPr>
              <a:t>ț</a:t>
            </a:r>
            <a:r>
              <a:rPr lang="vi-VN" altLang="ro-RO" sz="1800" dirty="0" smtClean="0">
                <a:latin typeface="Calibri"/>
                <a:cs typeface="Calibri"/>
              </a:rPr>
              <a:t>ă</a:t>
            </a:r>
            <a:endParaRPr lang="en-US" altLang="ro-RO" sz="1800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3350"/>
            <a:ext cx="1219200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11009" y="4897279"/>
            <a:ext cx="525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ro-RO" sz="1000" dirty="0"/>
              <a:t>AASLD Review </a:t>
            </a:r>
            <a:r>
              <a:rPr lang="en-US" altLang="ro-RO" sz="1000" dirty="0" smtClean="0"/>
              <a:t>2014, </a:t>
            </a:r>
            <a:r>
              <a:rPr lang="en-US" altLang="ro-RO" sz="1000" dirty="0" smtClean="0">
                <a:hlinkClick r:id="rId3"/>
              </a:rPr>
              <a:t>https</a:t>
            </a:r>
            <a:r>
              <a:rPr lang="en-US" altLang="ro-RO" sz="1000" dirty="0">
                <a:hlinkClick r:id="rId3"/>
              </a:rPr>
              <a:t>://</a:t>
            </a:r>
            <a:r>
              <a:rPr lang="en-US" altLang="ro-RO" sz="1000" dirty="0" smtClean="0">
                <a:hlinkClick r:id="rId3"/>
              </a:rPr>
              <a:t>aasldpubs.onlinelibrary.wiley.com/doi/pdf/10.1002/cld.367</a:t>
            </a:r>
            <a:endParaRPr lang="en-US" altLang="ro-RO" sz="1000" dirty="0"/>
          </a:p>
        </p:txBody>
      </p:sp>
    </p:spTree>
    <p:extLst>
      <p:ext uri="{BB962C8B-B14F-4D97-AF65-F5344CB8AC3E}">
        <p14:creationId xmlns:p14="http://schemas.microsoft.com/office/powerpoint/2010/main" val="41700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Sumar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Infec</a:t>
            </a:r>
            <a:r>
              <a:rPr lang="ro-RO" sz="1800" dirty="0" smtClean="0"/>
              <a:t>ț</a:t>
            </a:r>
            <a:r>
              <a:rPr lang="en-US" sz="1800" dirty="0" err="1" smtClean="0"/>
              <a:t>ia</a:t>
            </a:r>
            <a:r>
              <a:rPr lang="en-US" sz="1800" dirty="0" smtClean="0"/>
              <a:t> cu VHC</a:t>
            </a:r>
            <a:r>
              <a:rPr lang="ro-RO" sz="1800" dirty="0" smtClean="0"/>
              <a:t>: problemă importantă de sănătate publică</a:t>
            </a:r>
          </a:p>
          <a:p>
            <a:r>
              <a:rPr lang="ro-RO" sz="1800" dirty="0" smtClean="0"/>
              <a:t>Paciente cunoscute cu VHC: tratament AAD ȋnaintea sarcinii (planificarea sarcinii)</a:t>
            </a:r>
          </a:p>
          <a:p>
            <a:r>
              <a:rPr lang="ro-RO" sz="1800" dirty="0" smtClean="0"/>
              <a:t>Testarea Ac anti-VHC la primul consult de sarcină:</a:t>
            </a:r>
          </a:p>
          <a:p>
            <a:pPr marL="0" indent="0">
              <a:buNone/>
            </a:pPr>
            <a:r>
              <a:rPr lang="ro-RO" sz="1800" dirty="0" smtClean="0"/>
              <a:t>	- conștientizarea problematicii</a:t>
            </a:r>
          </a:p>
          <a:p>
            <a:pPr marL="0" indent="0">
              <a:buNone/>
            </a:pPr>
            <a:r>
              <a:rPr lang="ro-RO" sz="1800" dirty="0"/>
              <a:t>	</a:t>
            </a:r>
            <a:r>
              <a:rPr lang="ro-RO" sz="1800" dirty="0" smtClean="0"/>
              <a:t>- urmarirea atentă a sarcinii</a:t>
            </a:r>
          </a:p>
          <a:p>
            <a:pPr marL="0" indent="0">
              <a:buNone/>
            </a:pPr>
            <a:r>
              <a:rPr lang="ro-RO" sz="1800" dirty="0"/>
              <a:t>	</a:t>
            </a:r>
            <a:r>
              <a:rPr lang="ro-RO" sz="1800" dirty="0" smtClean="0"/>
              <a:t>- urmarirea și tratamentul post-partum al mamei și copilului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18" y="133350"/>
            <a:ext cx="1219200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6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Sumar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00151"/>
            <a:ext cx="8991600" cy="3394472"/>
          </a:xfrm>
        </p:spPr>
        <p:txBody>
          <a:bodyPr>
            <a:normAutofit/>
          </a:bodyPr>
          <a:lstStyle/>
          <a:p>
            <a:r>
              <a:rPr lang="ro-RO" sz="1800" dirty="0" smtClean="0"/>
              <a:t>Ac anti VHC (+) </a:t>
            </a:r>
            <a:r>
              <a:rPr lang="en-US" sz="1800" dirty="0"/>
              <a:t> </a:t>
            </a:r>
            <a:r>
              <a:rPr lang="en-US" sz="1800" dirty="0" smtClean="0"/>
              <a:t>        </a:t>
            </a:r>
            <a:r>
              <a:rPr lang="en-US" sz="1800" dirty="0" err="1" smtClean="0"/>
              <a:t>evaluarea</a:t>
            </a:r>
            <a:r>
              <a:rPr lang="en-US" sz="1800" dirty="0" smtClean="0"/>
              <a:t> </a:t>
            </a:r>
            <a:r>
              <a:rPr lang="ro-RO" sz="1800" dirty="0" smtClean="0"/>
              <a:t>ARN - VHC </a:t>
            </a:r>
          </a:p>
          <a:p>
            <a:r>
              <a:rPr lang="ro-RO" sz="1800" dirty="0" smtClean="0"/>
              <a:t>ARN-VHC </a:t>
            </a:r>
            <a:r>
              <a:rPr lang="en-US" sz="1800" dirty="0" smtClean="0"/>
              <a:t>(-)</a:t>
            </a:r>
            <a:r>
              <a:rPr lang="ro-RO" sz="1800" dirty="0" smtClean="0"/>
              <a:t>       </a:t>
            </a:r>
            <a:r>
              <a:rPr lang="en-US" sz="1800" dirty="0" smtClean="0"/>
              <a:t>  </a:t>
            </a:r>
            <a:r>
              <a:rPr lang="ro-RO" sz="1800" dirty="0" smtClean="0"/>
              <a:t>supraveghere</a:t>
            </a:r>
          </a:p>
          <a:p>
            <a:r>
              <a:rPr lang="ro-RO" sz="1800" dirty="0" smtClean="0"/>
              <a:t>ARN-VHC </a:t>
            </a:r>
            <a:r>
              <a:rPr lang="en-US" sz="1800" dirty="0" smtClean="0"/>
              <a:t>(+)</a:t>
            </a:r>
            <a:r>
              <a:rPr lang="ro-RO" sz="1800" dirty="0" smtClean="0"/>
              <a:t>        </a:t>
            </a:r>
            <a:r>
              <a:rPr lang="en-US" sz="1800" dirty="0" smtClean="0"/>
              <a:t>   </a:t>
            </a:r>
            <a:r>
              <a:rPr lang="ro-RO" sz="1800" dirty="0" smtClean="0"/>
              <a:t>evaluarea fibrozei hepatice,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                  </a:t>
            </a:r>
            <a:r>
              <a:rPr lang="ro-RO" sz="1800" dirty="0" smtClean="0"/>
              <a:t>posibile manifestări extrahepatice</a:t>
            </a:r>
            <a:r>
              <a:rPr lang="en-US" sz="1800" dirty="0" smtClean="0"/>
              <a:t> (</a:t>
            </a:r>
            <a:r>
              <a:rPr lang="en-US" sz="1800" dirty="0" err="1" smtClean="0"/>
              <a:t>crioglobulinemie</a:t>
            </a:r>
            <a:r>
              <a:rPr lang="en-US" sz="1800" dirty="0" smtClean="0"/>
              <a:t>, </a:t>
            </a:r>
            <a:r>
              <a:rPr lang="en-US" sz="1800" dirty="0" err="1" smtClean="0"/>
              <a:t>glomerulonefrita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                         </a:t>
            </a:r>
            <a:r>
              <a:rPr lang="en-US" sz="1800" dirty="0" err="1" smtClean="0"/>
              <a:t>pseundomembranoas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en-US" sz="1800" dirty="0" smtClean="0"/>
              <a:t>, </a:t>
            </a:r>
            <a:r>
              <a:rPr lang="en-US" sz="1800" dirty="0" err="1" smtClean="0"/>
              <a:t>afectare</a:t>
            </a:r>
            <a:r>
              <a:rPr lang="en-US" sz="1800" dirty="0" smtClean="0"/>
              <a:t> cardiovascular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en-US" sz="1800" dirty="0" smtClean="0"/>
              <a:t>, </a:t>
            </a:r>
            <a:r>
              <a:rPr lang="en-US" sz="1800" dirty="0" err="1" smtClean="0"/>
              <a:t>boli</a:t>
            </a:r>
            <a:r>
              <a:rPr lang="en-US" sz="1800" dirty="0" smtClean="0"/>
              <a:t> autoimmune,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                         </a:t>
            </a:r>
            <a:r>
              <a:rPr lang="en-US" sz="1800" dirty="0" err="1" smtClean="0"/>
              <a:t>limfoproliferative</a:t>
            </a:r>
            <a:r>
              <a:rPr lang="en-US" sz="1800" dirty="0" smtClean="0"/>
              <a:t>, </a:t>
            </a:r>
            <a:r>
              <a:rPr lang="en-US" sz="1800" dirty="0" err="1" smtClean="0"/>
              <a:t>etc</a:t>
            </a:r>
            <a:r>
              <a:rPr lang="en-US" sz="1800" dirty="0" smtClean="0"/>
              <a:t>)</a:t>
            </a:r>
            <a:endParaRPr lang="ro-RO" sz="1800" dirty="0" smtClean="0"/>
          </a:p>
          <a:p>
            <a:pPr marL="0" indent="0">
              <a:buNone/>
            </a:pPr>
            <a:r>
              <a:rPr lang="ro-RO" sz="1800" dirty="0" smtClean="0"/>
              <a:t>Monitorizare periodică: biochimică, virusologică</a:t>
            </a:r>
          </a:p>
          <a:p>
            <a:pPr marL="0" indent="0">
              <a:buNone/>
            </a:pPr>
            <a:r>
              <a:rPr lang="ro-RO" sz="1800" dirty="0" smtClean="0"/>
              <a:t>Se va realiza pe perioada sarcinii și post-partum (posibil clearence viral spontan)</a:t>
            </a:r>
            <a:endParaRPr lang="en-US" sz="1800" dirty="0"/>
          </a:p>
        </p:txBody>
      </p:sp>
      <p:sp>
        <p:nvSpPr>
          <p:cNvPr id="6" name="Right Arrow 5"/>
          <p:cNvSpPr/>
          <p:nvPr/>
        </p:nvSpPr>
        <p:spPr>
          <a:xfrm>
            <a:off x="2073349" y="1313761"/>
            <a:ext cx="342900" cy="164457"/>
          </a:xfrm>
          <a:prstGeom prst="rightArrow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7167"/>
            <a:ext cx="1219200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1771650" y="1651754"/>
            <a:ext cx="342900" cy="164457"/>
          </a:xfrm>
          <a:prstGeom prst="rightArrow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838546" y="1978556"/>
            <a:ext cx="342900" cy="164457"/>
          </a:xfrm>
          <a:prstGeom prst="rightArrow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8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955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o-RO" altLang="en-US" sz="3600" b="1" dirty="0"/>
              <a:t>VHC</a:t>
            </a:r>
            <a:r>
              <a:rPr lang="en-US" altLang="en-US" sz="3600" b="1" dirty="0"/>
              <a:t> </a:t>
            </a:r>
            <a:r>
              <a:rPr lang="ro-RO" altLang="en-US" sz="3600" b="1" dirty="0"/>
              <a:t>-</a:t>
            </a:r>
            <a:r>
              <a:rPr lang="en-US" altLang="en-US" sz="3600" b="1" dirty="0"/>
              <a:t> </a:t>
            </a:r>
            <a:r>
              <a:rPr lang="ro-RO" altLang="en-US" sz="3600" b="1" dirty="0"/>
              <a:t>Date </a:t>
            </a:r>
            <a:r>
              <a:rPr lang="en-US" altLang="en-US" sz="3600" b="1" dirty="0" smtClean="0"/>
              <a:t/>
            </a:r>
            <a:br>
              <a:rPr lang="en-US" altLang="en-US" sz="3600" b="1" dirty="0" smtClean="0"/>
            </a:br>
            <a:r>
              <a:rPr lang="ro-RO" altLang="en-US" sz="3600" b="1" dirty="0" smtClean="0"/>
              <a:t>epidemiologice</a:t>
            </a:r>
            <a:endParaRPr lang="en-US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19350"/>
            <a:ext cx="45720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41" y="0"/>
            <a:ext cx="4929659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428750"/>
            <a:ext cx="396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altLang="en-US" b="1" dirty="0" smtClean="0"/>
              <a:t>Seroprevalen</a:t>
            </a:r>
            <a:r>
              <a:rPr lang="ro-RO" altLang="en-US" b="1" dirty="0" smtClean="0">
                <a:latin typeface="Calibri"/>
                <a:cs typeface="Calibri"/>
              </a:rPr>
              <a:t>ț</a:t>
            </a:r>
            <a:r>
              <a:rPr lang="ro-RO" altLang="en-US" b="1" dirty="0" smtClean="0"/>
              <a:t>a global</a:t>
            </a:r>
            <a:r>
              <a:rPr lang="vi-VN" altLang="en-US" b="1" dirty="0" smtClean="0">
                <a:latin typeface="Calibri"/>
                <a:cs typeface="Calibri"/>
              </a:rPr>
              <a:t>ă</a:t>
            </a:r>
            <a:r>
              <a:rPr lang="en-US" altLang="en-US" b="1" dirty="0" smtClean="0"/>
              <a:t>:</a:t>
            </a:r>
            <a:endParaRPr lang="en-US" altLang="en-US" dirty="0" smtClean="0"/>
          </a:p>
          <a:p>
            <a:pPr marL="285750" indent="-285750" algn="just">
              <a:buFontTx/>
              <a:buChar char="-"/>
            </a:pPr>
            <a:r>
              <a:rPr lang="en-US" altLang="en-US" b="1" dirty="0"/>
              <a:t>r</a:t>
            </a:r>
            <a:r>
              <a:rPr lang="ro-RO" altLang="en-US" b="1" dirty="0" smtClean="0"/>
              <a:t>edus</a:t>
            </a:r>
            <a:r>
              <a:rPr lang="vi-VN" altLang="en-US" b="1" dirty="0" smtClean="0">
                <a:latin typeface="Calibri"/>
                <a:cs typeface="Calibri"/>
              </a:rPr>
              <a:t>ă</a:t>
            </a:r>
            <a:r>
              <a:rPr lang="en-US" altLang="en-US" b="1" dirty="0" smtClean="0">
                <a:latin typeface="Calibri"/>
                <a:cs typeface="Calibri"/>
              </a:rPr>
              <a:t> </a:t>
            </a:r>
            <a:r>
              <a:rPr lang="ro-RO" altLang="en-US" dirty="0" smtClean="0"/>
              <a:t>(&lt;</a:t>
            </a:r>
            <a:r>
              <a:rPr lang="ro-RO" altLang="en-US" dirty="0"/>
              <a:t>2.5%) </a:t>
            </a:r>
            <a:r>
              <a:rPr lang="ro-RO" altLang="en-US" dirty="0" smtClean="0"/>
              <a:t>ȋn </a:t>
            </a:r>
            <a:r>
              <a:rPr lang="ro-RO" altLang="en-US" dirty="0"/>
              <a:t>SUA </a:t>
            </a:r>
            <a:r>
              <a:rPr lang="ro-RO" altLang="en-US" dirty="0" smtClean="0"/>
              <a:t>și </a:t>
            </a:r>
            <a:r>
              <a:rPr lang="ro-RO" altLang="en-US" dirty="0"/>
              <a:t>Europa </a:t>
            </a:r>
            <a:r>
              <a:rPr lang="ro-RO" altLang="en-US" dirty="0" smtClean="0"/>
              <a:t>Occidental</a:t>
            </a:r>
            <a:r>
              <a:rPr lang="vi-VN" altLang="en-US" dirty="0" smtClean="0">
                <a:latin typeface="Calibri"/>
                <a:cs typeface="Calibri"/>
              </a:rPr>
              <a:t>ă</a:t>
            </a:r>
            <a:endParaRPr lang="en-US" altLang="en-US" dirty="0" smtClean="0"/>
          </a:p>
          <a:p>
            <a:pPr marL="285750" indent="-285750" algn="just">
              <a:buFontTx/>
              <a:buChar char="-"/>
            </a:pPr>
            <a:r>
              <a:rPr lang="ro-RO" altLang="en-US" b="1" dirty="0" smtClean="0"/>
              <a:t>intermediar</a:t>
            </a:r>
            <a:r>
              <a:rPr lang="vi-VN" altLang="en-US" b="1" dirty="0" smtClean="0">
                <a:latin typeface="Calibri"/>
                <a:cs typeface="Calibri"/>
              </a:rPr>
              <a:t>ă</a:t>
            </a:r>
            <a:r>
              <a:rPr lang="ro-RO" altLang="en-US" dirty="0" smtClean="0"/>
              <a:t> </a:t>
            </a:r>
            <a:r>
              <a:rPr lang="ro-RO" altLang="en-US" dirty="0"/>
              <a:t>(2.5-5%) </a:t>
            </a:r>
            <a:r>
              <a:rPr lang="ro-RO" altLang="en-US" dirty="0" smtClean="0"/>
              <a:t>ȋ</a:t>
            </a:r>
            <a:r>
              <a:rPr lang="en-US" altLang="en-US" dirty="0" smtClean="0"/>
              <a:t>n</a:t>
            </a:r>
            <a:r>
              <a:rPr lang="ro-RO" altLang="en-US" dirty="0" smtClean="0"/>
              <a:t> </a:t>
            </a:r>
            <a:r>
              <a:rPr lang="ro-RO" altLang="en-US" dirty="0"/>
              <a:t>Europa de Est, bazinul mediteraneean, Orientul </a:t>
            </a:r>
            <a:r>
              <a:rPr lang="ro-RO" altLang="en-US" dirty="0" smtClean="0"/>
              <a:t>Mijlociu</a:t>
            </a:r>
            <a:endParaRPr lang="en-US" altLang="en-US" dirty="0" smtClean="0"/>
          </a:p>
          <a:p>
            <a:pPr marL="285750" indent="-285750" algn="just">
              <a:buFontTx/>
              <a:buChar char="-"/>
            </a:pPr>
            <a:r>
              <a:rPr lang="ro-RO" altLang="en-US" b="1" dirty="0" smtClean="0"/>
              <a:t>mare</a:t>
            </a:r>
            <a:r>
              <a:rPr lang="ro-RO" altLang="en-US" dirty="0" smtClean="0"/>
              <a:t> </a:t>
            </a:r>
            <a:r>
              <a:rPr lang="ro-RO" altLang="en-US" dirty="0"/>
              <a:t>(&gt;5%) </a:t>
            </a:r>
            <a:r>
              <a:rPr lang="ro-RO" altLang="en-US" dirty="0" smtClean="0"/>
              <a:t>ȋn </a:t>
            </a:r>
            <a:r>
              <a:rPr lang="ro-RO" altLang="en-US" dirty="0"/>
              <a:t>anumite </a:t>
            </a:r>
            <a:r>
              <a:rPr lang="en-US" altLang="en-US" dirty="0"/>
              <a:t>zone</a:t>
            </a:r>
            <a:r>
              <a:rPr lang="ro-RO" altLang="en-US" dirty="0"/>
              <a:t> din Africa (Egipt, cu o </a:t>
            </a:r>
            <a:r>
              <a:rPr lang="ro-RO" altLang="en-US" dirty="0" smtClean="0"/>
              <a:t>prevalen</a:t>
            </a:r>
            <a:r>
              <a:rPr lang="ro-RO" altLang="en-US" dirty="0" smtClean="0">
                <a:latin typeface="Calibri"/>
                <a:cs typeface="Calibri"/>
              </a:rPr>
              <a:t>ț</a:t>
            </a:r>
            <a:r>
              <a:rPr lang="vi-VN" altLang="en-US" dirty="0" smtClean="0">
                <a:latin typeface="Calibri"/>
                <a:cs typeface="Calibri"/>
              </a:rPr>
              <a:t>ă</a:t>
            </a:r>
            <a:r>
              <a:rPr lang="ro-RO" altLang="en-US" dirty="0" smtClean="0"/>
              <a:t> </a:t>
            </a:r>
            <a:r>
              <a:rPr lang="ro-RO" altLang="en-US" dirty="0"/>
              <a:t>medie a </a:t>
            </a:r>
            <a:r>
              <a:rPr lang="ro-RO" altLang="en-US" dirty="0" smtClean="0"/>
              <a:t>infec</a:t>
            </a:r>
            <a:r>
              <a:rPr lang="ro-RO" altLang="en-US" dirty="0" smtClean="0">
                <a:latin typeface="Calibri"/>
                <a:cs typeface="Calibri"/>
              </a:rPr>
              <a:t>ț</a:t>
            </a:r>
            <a:r>
              <a:rPr lang="ro-RO" altLang="en-US" dirty="0" smtClean="0"/>
              <a:t>iei </a:t>
            </a:r>
            <a:r>
              <a:rPr lang="ro-RO" altLang="en-US" dirty="0"/>
              <a:t>cu VHC de 22%, iar </a:t>
            </a:r>
            <a:r>
              <a:rPr lang="ro-RO" altLang="en-US" dirty="0" smtClean="0"/>
              <a:t>ȋn </a:t>
            </a:r>
            <a:r>
              <a:rPr lang="ro-RO" altLang="en-US" dirty="0"/>
              <a:t>unele </a:t>
            </a:r>
            <a:r>
              <a:rPr lang="ro-RO" altLang="en-US" dirty="0" smtClean="0"/>
              <a:t>comunit</a:t>
            </a:r>
            <a:r>
              <a:rPr lang="vi-VN" altLang="en-US" dirty="0" smtClean="0">
                <a:latin typeface="Calibri"/>
                <a:cs typeface="Calibri"/>
              </a:rPr>
              <a:t>ăț</a:t>
            </a:r>
            <a:r>
              <a:rPr lang="ro-RO" altLang="en-US" dirty="0" smtClean="0"/>
              <a:t>i </a:t>
            </a:r>
            <a:r>
              <a:rPr lang="ro-RO" altLang="en-US" dirty="0"/>
              <a:t>rurale 50%), Orientul Mijlociu (Iran, Pakistan), regiunea Asia-Pacific (China, Indonezia)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1940476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Prevalen</a:t>
            </a:r>
            <a:r>
              <a:rPr lang="en-US" sz="1400" b="1" dirty="0" err="1" smtClean="0">
                <a:latin typeface="Calibri"/>
                <a:cs typeface="Calibri"/>
              </a:rPr>
              <a:t>ț</a:t>
            </a:r>
            <a:r>
              <a:rPr lang="en-US" sz="1400" b="1" dirty="0" err="1" smtClean="0"/>
              <a:t>a</a:t>
            </a:r>
            <a:r>
              <a:rPr lang="en-US" sz="1400" b="1" dirty="0" smtClean="0"/>
              <a:t> Ac anti-VHC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470535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Prevalen</a:t>
            </a:r>
            <a:r>
              <a:rPr lang="en-US" sz="1400" b="1" dirty="0" err="1" smtClean="0">
                <a:latin typeface="Calibri"/>
                <a:cs typeface="Calibri"/>
              </a:rPr>
              <a:t>ț</a:t>
            </a:r>
            <a:r>
              <a:rPr lang="en-US" sz="1400" b="1" dirty="0" err="1" smtClean="0"/>
              <a:t>a</a:t>
            </a:r>
            <a:r>
              <a:rPr lang="en-US" sz="1400" b="1" dirty="0" smtClean="0"/>
              <a:t> ARN-VHC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00" y="4907663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Gower E  et al, 2014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986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Sumar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448"/>
            <a:ext cx="8229600" cy="3053953"/>
          </a:xfrm>
        </p:spPr>
        <p:txBody>
          <a:bodyPr>
            <a:normAutofit/>
          </a:bodyPr>
          <a:lstStyle/>
          <a:p>
            <a:pPr algn="just"/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Supraveghere activă pentru a detecta semnele și simptomele precoce ale disfuncției hepatice și pentru a le distinge de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modific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ările hepatice benigne anticipate ale sarcinii. </a:t>
            </a:r>
          </a:p>
          <a:p>
            <a:pPr algn="just"/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Managementul prompt poate salva viața mamei și a copilului. </a:t>
            </a:r>
          </a:p>
          <a:p>
            <a:pPr algn="just"/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Efort concertat între medicul de familie, hepatolog,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infec</a:t>
            </a:r>
            <a:r>
              <a:rPr lang="en-US" sz="1800" dirty="0" err="1" smtClean="0">
                <a:latin typeface="Calibri"/>
                <a:cs typeface="Calibri"/>
              </a:rPr>
              <a:t>ț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ionist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obstetrician și, în cazuri rare, o echipă de transplant hepatic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34264" y="4897279"/>
            <a:ext cx="16097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000" dirty="0">
                <a:latin typeface="Arial" panose="020B0604020202020204" pitchFamily="34" charset="0"/>
                <a:cs typeface="Arial" panose="020B0604020202020204" pitchFamily="34" charset="0"/>
              </a:rPr>
              <a:t>Moskovitz și colab., 2004</a:t>
            </a:r>
            <a:endParaRPr lang="en-US" sz="10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9550"/>
            <a:ext cx="1219200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4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Sumar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4114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1900" b="1" dirty="0" smtClean="0"/>
              <a:t>Conform Societății pentru Medicina Materno-Fetale (SMFM) – SUA: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Toate femeile care prezintă un risc crescut de hepatită C trebuie să fie testate pentru 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Ac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anti-VHC la prima lor vizită prenatală. Dacă riscul persistă până mai târziu în timpul sarcinii sau apare un nou factor de risc, screening-ul trebuie repetat. (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I,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Toate femeile gravide pozitive cu VHC trebuie să fie examinate pentru BTS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HIV, sifilis, gonoree, 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hlamydia și VHB. (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I,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Toți 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pacienții cu VHC, inclusiv femeile însărcinate, trebuie sfătuiți să se abțină de la consumul de alcool. (</a:t>
            </a:r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I, A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Medicamentele 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antivirale cu acțiune directă (AAD) nu </a:t>
            </a:r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pot fi 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utilizate în timpul sarcinii, cu excepția situațiilor de testare clinică</a:t>
            </a:r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 (date insuficiente)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. Tratamentul trebuie inițiat în perioada postpartum. (</a:t>
            </a:r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I, 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o-R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558"/>
            <a:ext cx="1219200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3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Sumar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1800" b="1" dirty="0"/>
              <a:t>Conform Societății pentru Medicina Materno-Fetale (SMFM) – SUA</a:t>
            </a:r>
            <a:r>
              <a:rPr lang="ro-RO" sz="1800" b="1" dirty="0" smtClean="0"/>
              <a:t>: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Dacă 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se solicită testarea prenatală invazivă, este preferată </a:t>
            </a:r>
            <a:r>
              <a:rPr lang="vi-VN" sz="1800" b="1" dirty="0">
                <a:latin typeface="Calibri" panose="020F0502020204030204" pitchFamily="34" charset="0"/>
                <a:cs typeface="Calibri" panose="020F0502020204030204" pitchFamily="34" charset="0"/>
              </a:rPr>
              <a:t>amniocenteza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 față de </a:t>
            </a:r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biopsia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vilozităților 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corionic</a:t>
            </a:r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 din cauza datelor limitate privind riscul transmiterii verticale. (</a:t>
            </a:r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 II, 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C)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(ARN VHC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fost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evidentiat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ȋn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lichidul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amniotic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Infecția VHC nu 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reprezintă o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indicație </a:t>
            </a:r>
            <a:r>
              <a:rPr lang="ro-RO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per se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pentru operația cezariană în absența altor indicații obstetric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ale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I,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Monitorizarea fetală internă, ruptura prelungită a membranelor și episiotomia trebuie evitate în timpul travaliului la femeile 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infectate cu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VHC (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I,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Infecția VHC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nu este o contraindicație pentru alăptare.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I,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A).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336" y="22514"/>
            <a:ext cx="1219200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1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V</a:t>
            </a:r>
            <a:r>
              <a:rPr lang="vi-VN" sz="3600" b="1" smtClean="0">
                <a:latin typeface="Calibri"/>
                <a:cs typeface="Calibri"/>
              </a:rPr>
              <a:t>ă</a:t>
            </a:r>
            <a:r>
              <a:rPr lang="en-US" sz="3600" b="1" smtClean="0"/>
              <a:t> </a:t>
            </a:r>
            <a:r>
              <a:rPr lang="en-US" sz="3600" b="1" dirty="0" err="1" smtClean="0"/>
              <a:t>multumesc</a:t>
            </a:r>
            <a:r>
              <a:rPr lang="en-US" sz="3600" b="1" dirty="0" smtClean="0"/>
              <a:t>!</a:t>
            </a: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23630"/>
            <a:ext cx="3124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23630"/>
            <a:ext cx="2514600" cy="29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23630"/>
            <a:ext cx="314996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35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altLang="en-US" sz="3600" b="1" dirty="0" smtClean="0"/>
              <a:t>VHC</a:t>
            </a:r>
            <a:r>
              <a:rPr lang="en-US" altLang="en-US" sz="3600" b="1" dirty="0" smtClean="0"/>
              <a:t> </a:t>
            </a:r>
            <a:r>
              <a:rPr lang="ro-RO" altLang="en-US" sz="3600" b="1" dirty="0" smtClean="0"/>
              <a:t>-</a:t>
            </a:r>
            <a:r>
              <a:rPr lang="en-US" altLang="en-US" sz="3600" b="1" dirty="0" smtClean="0"/>
              <a:t> </a:t>
            </a:r>
            <a:r>
              <a:rPr lang="ro-RO" altLang="en-US" sz="3600" b="1" dirty="0" smtClean="0"/>
              <a:t>Date epidemiologice</a:t>
            </a:r>
            <a:endParaRPr lang="en-US" altLang="en-US" sz="36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534400" cy="3809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ro-RO" sz="1900" b="1" dirty="0" smtClean="0"/>
              <a:t>România</a:t>
            </a:r>
            <a:r>
              <a:rPr lang="ro-RO" sz="1900" dirty="0" smtClean="0"/>
              <a:t> </a:t>
            </a:r>
            <a:endParaRPr lang="en-US" sz="1900" dirty="0" smtClean="0"/>
          </a:p>
          <a:p>
            <a:pPr algn="just"/>
            <a:r>
              <a:rPr lang="ro-RO" altLang="en-US" sz="1900" b="1" dirty="0" smtClean="0"/>
              <a:t>studiu popula</a:t>
            </a:r>
            <a:r>
              <a:rPr lang="ro-RO" altLang="en-US" sz="1900" b="1" dirty="0" smtClean="0">
                <a:latin typeface="Calibri"/>
                <a:cs typeface="Calibri"/>
              </a:rPr>
              <a:t>ț</a:t>
            </a:r>
            <a:r>
              <a:rPr lang="ro-RO" altLang="en-US" sz="1900" b="1" dirty="0" smtClean="0"/>
              <a:t>ional, 2008</a:t>
            </a:r>
            <a:r>
              <a:rPr lang="en-US" altLang="en-US" sz="1900" b="1" dirty="0" smtClean="0"/>
              <a:t>:</a:t>
            </a:r>
          </a:p>
          <a:p>
            <a:pPr marL="349250" lvl="1" indent="0" algn="just">
              <a:buFont typeface="Wingdings" pitchFamily="2" charset="2"/>
              <a:buNone/>
            </a:pPr>
            <a:r>
              <a:rPr lang="ro-RO" altLang="en-US" sz="1900" dirty="0" smtClean="0"/>
              <a:t>- </a:t>
            </a:r>
            <a:r>
              <a:rPr lang="en-US" altLang="en-US" sz="1900" dirty="0" smtClean="0"/>
              <a:t>s</a:t>
            </a:r>
            <a:r>
              <a:rPr lang="ro-RO" altLang="en-US" sz="1900" dirty="0" smtClean="0"/>
              <a:t>eroprevalen</a:t>
            </a:r>
            <a:r>
              <a:rPr lang="ro-RO" altLang="en-US" sz="1900" dirty="0" smtClean="0">
                <a:latin typeface="Calibri"/>
                <a:cs typeface="Calibri"/>
              </a:rPr>
              <a:t>ț</a:t>
            </a:r>
            <a:r>
              <a:rPr lang="ro-RO" altLang="en-US" sz="1900" dirty="0" smtClean="0"/>
              <a:t>a infec</a:t>
            </a:r>
            <a:r>
              <a:rPr lang="ro-RO" altLang="en-US" sz="1900" dirty="0" smtClean="0">
                <a:latin typeface="Calibri"/>
                <a:cs typeface="Calibri"/>
              </a:rPr>
              <a:t>ț</a:t>
            </a:r>
            <a:r>
              <a:rPr lang="ro-RO" altLang="en-US" sz="1900" dirty="0" smtClean="0"/>
              <a:t>iei cu VHC ȋn popula</a:t>
            </a:r>
            <a:r>
              <a:rPr lang="ro-RO" altLang="en-US" sz="1900" dirty="0" smtClean="0">
                <a:latin typeface="Calibri"/>
                <a:cs typeface="Calibri"/>
              </a:rPr>
              <a:t>ț</a:t>
            </a:r>
            <a:r>
              <a:rPr lang="ro-RO" altLang="en-US" sz="1900" dirty="0" smtClean="0"/>
              <a:t>ia adult</a:t>
            </a:r>
            <a:r>
              <a:rPr lang="vi-VN" altLang="en-US" sz="1900" dirty="0" smtClean="0">
                <a:latin typeface="Calibri"/>
                <a:cs typeface="Calibri"/>
              </a:rPr>
              <a:t>ă</a:t>
            </a:r>
            <a:r>
              <a:rPr lang="ro-RO" altLang="en-US" sz="1900" dirty="0" smtClean="0"/>
              <a:t>: 3,23%</a:t>
            </a:r>
            <a:endParaRPr lang="en-US" altLang="en-US" sz="1900" dirty="0" smtClean="0"/>
          </a:p>
          <a:p>
            <a:pPr marL="349250" lvl="1" indent="0" algn="just">
              <a:buFont typeface="Wingdings" pitchFamily="2" charset="2"/>
              <a:buNone/>
            </a:pPr>
            <a:r>
              <a:rPr lang="ro-RO" altLang="en-US" sz="1900" dirty="0" smtClean="0"/>
              <a:t>- Prevalen</a:t>
            </a:r>
            <a:r>
              <a:rPr lang="ro-RO" altLang="en-US" sz="1900" dirty="0" smtClean="0">
                <a:latin typeface="Calibri"/>
                <a:cs typeface="Calibri"/>
              </a:rPr>
              <a:t>ț</a:t>
            </a:r>
            <a:r>
              <a:rPr lang="ro-RO" altLang="en-US" sz="1900" dirty="0" smtClean="0"/>
              <a:t>a crescut</a:t>
            </a:r>
            <a:r>
              <a:rPr lang="vi-VN" altLang="en-US" sz="1900" dirty="0" smtClean="0">
                <a:latin typeface="Calibri"/>
                <a:cs typeface="Calibri"/>
              </a:rPr>
              <a:t>ă</a:t>
            </a:r>
            <a:r>
              <a:rPr lang="ro-RO" altLang="en-US" sz="1900" dirty="0" smtClean="0"/>
              <a:t> </a:t>
            </a:r>
            <a:r>
              <a:rPr lang="ro-RO" altLang="en-US" sz="1900" dirty="0"/>
              <a:t>ȋ</a:t>
            </a:r>
            <a:r>
              <a:rPr lang="ro-RO" altLang="en-US" sz="1900" dirty="0" smtClean="0"/>
              <a:t>n grupul de vârst</a:t>
            </a:r>
            <a:r>
              <a:rPr lang="vi-VN" altLang="en-US" sz="1900" dirty="0" smtClean="0">
                <a:latin typeface="Calibri"/>
                <a:cs typeface="Calibri"/>
              </a:rPr>
              <a:t>ă</a:t>
            </a:r>
            <a:r>
              <a:rPr lang="ro-RO" altLang="en-US" sz="1900" dirty="0" smtClean="0"/>
              <a:t> 45-75 ani, ȋn special la sexul feminin</a:t>
            </a:r>
            <a:endParaRPr lang="en-US" altLang="en-US" sz="1900" dirty="0" smtClean="0"/>
          </a:p>
          <a:p>
            <a:pPr marL="349250" lvl="1" indent="0" algn="just">
              <a:buFont typeface="Wingdings" pitchFamily="2" charset="2"/>
              <a:buNone/>
            </a:pPr>
            <a:r>
              <a:rPr lang="ro-RO" altLang="en-US" sz="1900" dirty="0" smtClean="0"/>
              <a:t>- 64% dintre hepatitele cronice</a:t>
            </a:r>
            <a:endParaRPr lang="en-US" altLang="en-US" sz="1900" dirty="0" smtClean="0"/>
          </a:p>
          <a:p>
            <a:pPr marL="349250" lvl="1" indent="0" algn="just">
              <a:buFont typeface="Wingdings" pitchFamily="2" charset="2"/>
              <a:buNone/>
            </a:pPr>
            <a:r>
              <a:rPr lang="ro-RO" altLang="en-US" sz="1900" dirty="0" smtClean="0"/>
              <a:t>- 59% dintre cirozele hepatice</a:t>
            </a:r>
            <a:endParaRPr lang="en-US" altLang="en-US" sz="1900" dirty="0" smtClean="0"/>
          </a:p>
          <a:p>
            <a:pPr marL="349250" lvl="1" indent="0" algn="just">
              <a:buFont typeface="Wingdings" pitchFamily="2" charset="2"/>
              <a:buNone/>
            </a:pPr>
            <a:r>
              <a:rPr lang="ro-RO" altLang="en-US" sz="1900" dirty="0" smtClean="0"/>
              <a:t>- 1/3 din transplantele hepatice </a:t>
            </a:r>
            <a:endParaRPr lang="en-US" sz="1900" dirty="0" smtClean="0"/>
          </a:p>
          <a:p>
            <a:pPr algn="just">
              <a:defRPr/>
            </a:pPr>
            <a:r>
              <a:rPr lang="ro-RO" sz="1900" dirty="0" smtClean="0"/>
              <a:t>majoritatea infec</a:t>
            </a:r>
            <a:r>
              <a:rPr lang="ro-RO" sz="1900" dirty="0" smtClean="0">
                <a:latin typeface="Calibri"/>
                <a:cs typeface="Calibri"/>
              </a:rPr>
              <a:t>ț</a:t>
            </a:r>
            <a:r>
              <a:rPr lang="ro-RO" sz="1900" dirty="0" smtClean="0"/>
              <a:t>iilor </a:t>
            </a:r>
            <a:r>
              <a:rPr lang="ro-RO" sz="1900" dirty="0"/>
              <a:t>cu VHC s-au produs prin transfuzii </a:t>
            </a:r>
            <a:r>
              <a:rPr lang="en-US" sz="1900" dirty="0"/>
              <a:t> </a:t>
            </a:r>
            <a:r>
              <a:rPr lang="ro-RO" sz="1900" dirty="0" smtClean="0"/>
              <a:t>de sânge </a:t>
            </a:r>
            <a:r>
              <a:rPr lang="ro-RO" sz="1900" dirty="0"/>
              <a:t>sau produse de </a:t>
            </a:r>
            <a:r>
              <a:rPr lang="ro-RO" sz="1900" dirty="0" smtClean="0"/>
              <a:t>sânge</a:t>
            </a:r>
            <a:r>
              <a:rPr lang="ro-RO" sz="1900" dirty="0"/>
              <a:t>, </a:t>
            </a:r>
            <a:r>
              <a:rPr lang="ro-RO" sz="1900" dirty="0" smtClean="0"/>
              <a:t>ȋnainte </a:t>
            </a:r>
            <a:r>
              <a:rPr lang="ro-RO" sz="1900" dirty="0"/>
              <a:t>de 1993 sau </a:t>
            </a:r>
            <a:r>
              <a:rPr lang="ro-RO" sz="1900" dirty="0" smtClean="0"/>
              <a:t>prin </a:t>
            </a:r>
            <a:r>
              <a:rPr lang="ro-RO" sz="1900" dirty="0"/>
              <a:t>expunere la proceduri medicale cu </a:t>
            </a:r>
            <a:r>
              <a:rPr lang="ro-RO" sz="1900" dirty="0" smtClean="0"/>
              <a:t>instrumentar</a:t>
            </a:r>
            <a:r>
              <a:rPr lang="en-US" sz="1900" dirty="0" smtClean="0"/>
              <a:t> </a:t>
            </a:r>
            <a:r>
              <a:rPr lang="ro-RO" sz="1900" dirty="0" smtClean="0"/>
              <a:t>contaminat </a:t>
            </a:r>
            <a:r>
              <a:rPr lang="ro-RO" sz="1900" dirty="0"/>
              <a:t>ȋ</a:t>
            </a:r>
            <a:r>
              <a:rPr lang="ro-RO" sz="1900" dirty="0" smtClean="0"/>
              <a:t>n </a:t>
            </a:r>
            <a:r>
              <a:rPr lang="ro-RO" sz="1900" dirty="0"/>
              <a:t>anii </a:t>
            </a:r>
            <a:r>
              <a:rPr lang="en-US" sz="1900" dirty="0" smtClean="0"/>
              <a:t>‘</a:t>
            </a:r>
            <a:r>
              <a:rPr lang="ro-RO" sz="1900" dirty="0" smtClean="0"/>
              <a:t>80</a:t>
            </a:r>
            <a:endParaRPr lang="en-US" sz="1900" dirty="0"/>
          </a:p>
          <a:p>
            <a:pPr algn="just">
              <a:defRPr/>
            </a:pPr>
            <a:r>
              <a:rPr lang="ro-RO" sz="1900" dirty="0"/>
              <a:t>ȋ</a:t>
            </a:r>
            <a:r>
              <a:rPr lang="ro-RO" sz="1900" dirty="0" smtClean="0"/>
              <a:t>n </a:t>
            </a:r>
            <a:r>
              <a:rPr lang="ro-RO" sz="1900" dirty="0"/>
              <a:t>prezent sunt </a:t>
            </a:r>
            <a:r>
              <a:rPr lang="ro-RO" sz="1900" dirty="0" smtClean="0"/>
              <a:t>ȋn creștere infec</a:t>
            </a:r>
            <a:r>
              <a:rPr lang="ro-RO" sz="1900" dirty="0" smtClean="0">
                <a:latin typeface="Calibri"/>
                <a:cs typeface="Calibri"/>
              </a:rPr>
              <a:t>ț</a:t>
            </a:r>
            <a:r>
              <a:rPr lang="ro-RO" sz="1900" dirty="0" smtClean="0"/>
              <a:t>iile </a:t>
            </a:r>
            <a:r>
              <a:rPr lang="ro-RO" sz="1900" dirty="0"/>
              <a:t>cu VHC prin </a:t>
            </a:r>
            <a:r>
              <a:rPr lang="ro-RO" sz="1900" dirty="0" smtClean="0"/>
              <a:t>administrarea </a:t>
            </a:r>
            <a:r>
              <a:rPr lang="ro-RO" sz="1900" dirty="0"/>
              <a:t>de droguri IV </a:t>
            </a:r>
            <a:r>
              <a:rPr lang="ro-RO" sz="1900" dirty="0" smtClean="0"/>
              <a:t>și </a:t>
            </a:r>
            <a:r>
              <a:rPr lang="ro-RO" sz="1900" dirty="0"/>
              <a:t>practici sexuale cu risc, </a:t>
            </a:r>
            <a:r>
              <a:rPr lang="ro-RO" sz="1900" u="sng" dirty="0"/>
              <a:t>ȋ</a:t>
            </a:r>
            <a:r>
              <a:rPr lang="ro-RO" sz="1900" u="sng" dirty="0" smtClean="0"/>
              <a:t>n special </a:t>
            </a:r>
            <a:r>
              <a:rPr lang="ro-RO" sz="1900" u="sng" dirty="0"/>
              <a:t>ȋ</a:t>
            </a:r>
            <a:r>
              <a:rPr lang="ro-RO" sz="1900" u="sng" dirty="0" smtClean="0"/>
              <a:t>n rândul </a:t>
            </a:r>
            <a:r>
              <a:rPr lang="ro-RO" sz="1900" u="sng" dirty="0"/>
              <a:t>persoanelor </a:t>
            </a:r>
            <a:r>
              <a:rPr lang="ro-RO" sz="1900" u="sng" dirty="0" smtClean="0"/>
              <a:t>tinere</a:t>
            </a:r>
            <a:endParaRPr lang="en-US" sz="1900" u="sng" dirty="0" smtClean="0"/>
          </a:p>
          <a:p>
            <a:pPr marL="0" indent="0" algn="just">
              <a:buFont typeface="Wingdings" pitchFamily="2" charset="2"/>
              <a:buNone/>
              <a:defRPr/>
            </a:pPr>
            <a:endParaRPr lang="en-US" sz="1800" u="sng" dirty="0"/>
          </a:p>
          <a:p>
            <a:pPr marL="0" indent="0">
              <a:buFont typeface="Wingdings" pitchFamily="2" charset="2"/>
              <a:buNone/>
              <a:defRPr/>
            </a:pPr>
            <a:endParaRPr lang="en-US" sz="22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391" y="57149"/>
            <a:ext cx="1111827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1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altLang="en-US" sz="3600" b="1" dirty="0" smtClean="0"/>
              <a:t>VHC – Modalități de transmitere </a:t>
            </a:r>
            <a:endParaRPr lang="en-US" altLang="en-US" sz="36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669482" cy="339447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o-RO" sz="1900" b="1" dirty="0"/>
              <a:t>Vertical (perinatal) </a:t>
            </a:r>
            <a:r>
              <a:rPr lang="ro-RO" sz="1900" dirty="0"/>
              <a:t>: </a:t>
            </a:r>
            <a:r>
              <a:rPr lang="ro-RO" sz="1900" dirty="0" smtClean="0"/>
              <a:t>aprox</a:t>
            </a:r>
            <a:r>
              <a:rPr lang="en-US" sz="1900" dirty="0" smtClean="0"/>
              <a:t>.</a:t>
            </a:r>
            <a:r>
              <a:rPr lang="ro-RO" sz="1900" dirty="0" smtClean="0"/>
              <a:t> </a:t>
            </a:r>
            <a:r>
              <a:rPr lang="ro-RO" sz="1900" dirty="0"/>
              <a:t>5</a:t>
            </a:r>
            <a:r>
              <a:rPr lang="ro-RO" sz="1900" dirty="0" smtClean="0"/>
              <a:t>%</a:t>
            </a:r>
            <a:r>
              <a:rPr lang="en-US" sz="1900" dirty="0"/>
              <a:t>,</a:t>
            </a:r>
            <a:r>
              <a:rPr lang="en-US" altLang="en-US" sz="1900" dirty="0" smtClean="0"/>
              <a:t>  </a:t>
            </a:r>
            <a:r>
              <a:rPr lang="en-US" altLang="en-US" sz="1900" dirty="0"/>
              <a:t>cu </a:t>
            </a:r>
            <a:r>
              <a:rPr lang="en-US" altLang="en-US" sz="1900" dirty="0" err="1"/>
              <a:t>valori</a:t>
            </a:r>
            <a:r>
              <a:rPr lang="en-US" altLang="en-US" sz="1900" dirty="0"/>
              <a:t> </a:t>
            </a:r>
            <a:r>
              <a:rPr lang="en-US" altLang="en-US" sz="1900" dirty="0" err="1"/>
              <a:t>mai</a:t>
            </a:r>
            <a:r>
              <a:rPr lang="en-US" altLang="en-US" sz="1900" dirty="0"/>
              <a:t> </a:t>
            </a:r>
            <a:r>
              <a:rPr lang="en-US" altLang="en-US" sz="1900" dirty="0" err="1"/>
              <a:t>mari</a:t>
            </a:r>
            <a:r>
              <a:rPr lang="en-US" altLang="en-US" sz="1900" dirty="0"/>
              <a:t> </a:t>
            </a:r>
            <a:r>
              <a:rPr lang="en-US" altLang="en-US" sz="1900" dirty="0" err="1" smtClean="0"/>
              <a:t>ȋn</a:t>
            </a:r>
            <a:r>
              <a:rPr lang="en-US" altLang="en-US" sz="1900" dirty="0" smtClean="0"/>
              <a:t> </a:t>
            </a:r>
            <a:r>
              <a:rPr lang="en-US" altLang="en-US" sz="1900" dirty="0" err="1"/>
              <a:t>caz</a:t>
            </a:r>
            <a:r>
              <a:rPr lang="en-US" altLang="en-US" sz="1900" dirty="0"/>
              <a:t> de </a:t>
            </a:r>
            <a:r>
              <a:rPr lang="en-US" altLang="en-US" sz="1900" dirty="0" err="1" smtClean="0"/>
              <a:t>coinfec</a:t>
            </a:r>
            <a:r>
              <a:rPr lang="en-US" altLang="en-US" sz="1900" dirty="0" err="1" smtClean="0">
                <a:latin typeface="Calibri"/>
                <a:cs typeface="Calibri"/>
              </a:rPr>
              <a:t>ț</a:t>
            </a:r>
            <a:r>
              <a:rPr lang="en-US" altLang="en-US" sz="1900" dirty="0" err="1" smtClean="0"/>
              <a:t>ie</a:t>
            </a:r>
            <a:r>
              <a:rPr lang="en-US" altLang="en-US" sz="1900" dirty="0" smtClean="0"/>
              <a:t> HIV </a:t>
            </a:r>
          </a:p>
          <a:p>
            <a:pPr marL="0" indent="0">
              <a:buNone/>
              <a:defRPr/>
            </a:pPr>
            <a:r>
              <a:rPr lang="en-US" altLang="en-US" sz="1900" dirty="0"/>
              <a:t> </a:t>
            </a:r>
            <a:r>
              <a:rPr lang="en-US" altLang="en-US" sz="1900" dirty="0" smtClean="0"/>
              <a:t>               </a:t>
            </a:r>
            <a:r>
              <a:rPr lang="en-US" altLang="en-US" sz="1900" dirty="0" err="1" smtClean="0"/>
              <a:t>necontrolat</a:t>
            </a:r>
            <a:r>
              <a:rPr lang="vi-VN" altLang="en-US" sz="1900" dirty="0" smtClean="0">
                <a:latin typeface="Calibri"/>
                <a:cs typeface="Calibri"/>
              </a:rPr>
              <a:t>ă</a:t>
            </a:r>
            <a:r>
              <a:rPr lang="en-US" altLang="en-US" sz="1900" dirty="0" smtClean="0"/>
              <a:t> </a:t>
            </a:r>
            <a:r>
              <a:rPr lang="en-US" altLang="en-US" sz="1900" dirty="0" err="1"/>
              <a:t>sau</a:t>
            </a:r>
            <a:r>
              <a:rPr lang="en-US" altLang="en-US" sz="1900" dirty="0"/>
              <a:t> </a:t>
            </a:r>
            <a:r>
              <a:rPr lang="en-US" altLang="en-US" sz="1900" dirty="0" err="1"/>
              <a:t>viremie</a:t>
            </a:r>
            <a:r>
              <a:rPr lang="en-US" altLang="en-US" sz="1900" dirty="0"/>
              <a:t> HCV mare (&gt;600.000 UI/mL)</a:t>
            </a:r>
          </a:p>
          <a:p>
            <a:pPr marL="0" indent="0">
              <a:buNone/>
            </a:pPr>
            <a:r>
              <a:rPr lang="en-US" altLang="en-US" sz="1900" dirty="0" smtClean="0"/>
              <a:t>                                           </a:t>
            </a:r>
            <a:r>
              <a:rPr lang="en-US" altLang="en-US" sz="1900" dirty="0" err="1" smtClean="0"/>
              <a:t>risc</a:t>
            </a:r>
            <a:r>
              <a:rPr lang="en-US" altLang="en-US" sz="1900" dirty="0" smtClean="0"/>
              <a:t> </a:t>
            </a:r>
            <a:r>
              <a:rPr lang="en-US" altLang="en-US" sz="1900" dirty="0"/>
              <a:t>de </a:t>
            </a:r>
            <a:r>
              <a:rPr lang="en-US" altLang="en-US" sz="1900" dirty="0" err="1"/>
              <a:t>transmitere</a:t>
            </a:r>
            <a:r>
              <a:rPr lang="en-US" altLang="en-US" sz="1900" dirty="0"/>
              <a:t> </a:t>
            </a:r>
            <a:r>
              <a:rPr lang="en-US" altLang="en-US" sz="1900" dirty="0" err="1"/>
              <a:t>mai</a:t>
            </a:r>
            <a:r>
              <a:rPr lang="en-US" altLang="en-US" sz="1900" dirty="0"/>
              <a:t> mare </a:t>
            </a:r>
            <a:r>
              <a:rPr lang="en-US" altLang="en-US" sz="1900" dirty="0" err="1" smtClean="0"/>
              <a:t>ȋn</a:t>
            </a:r>
            <a:r>
              <a:rPr lang="en-US" altLang="en-US" sz="1900" dirty="0" smtClean="0"/>
              <a:t> </a:t>
            </a:r>
            <a:r>
              <a:rPr lang="en-US" altLang="en-US" sz="1900" dirty="0" err="1"/>
              <a:t>cazul</a:t>
            </a:r>
            <a:r>
              <a:rPr lang="en-US" altLang="en-US" sz="1900" dirty="0"/>
              <a:t> </a:t>
            </a:r>
            <a:r>
              <a:rPr lang="en-US" altLang="en-US" sz="1900" dirty="0" err="1"/>
              <a:t>mamelor</a:t>
            </a:r>
            <a:r>
              <a:rPr lang="en-US" altLang="en-US" sz="1900" dirty="0"/>
              <a:t> </a:t>
            </a:r>
            <a:r>
              <a:rPr lang="en-US" altLang="en-US" sz="1900" dirty="0" err="1"/>
              <a:t>toxicomane</a:t>
            </a:r>
            <a:r>
              <a:rPr lang="en-US" altLang="en-US" sz="1900" dirty="0"/>
              <a:t> </a:t>
            </a:r>
            <a:r>
              <a:rPr lang="en-US" altLang="en-US" sz="1900" dirty="0" smtClean="0"/>
              <a:t>iv (8%)</a:t>
            </a:r>
          </a:p>
          <a:p>
            <a:pPr marL="0" indent="0">
              <a:buNone/>
            </a:pPr>
            <a:r>
              <a:rPr lang="en-US" altLang="en-US" sz="1900" dirty="0"/>
              <a:t> </a:t>
            </a:r>
            <a:r>
              <a:rPr lang="en-US" altLang="en-US" sz="1900" dirty="0" smtClean="0"/>
              <a:t>                                                                  </a:t>
            </a:r>
            <a:r>
              <a:rPr lang="en-US" altLang="en-US" sz="1900" dirty="0" err="1" smtClean="0"/>
              <a:t>sau</a:t>
            </a:r>
            <a:r>
              <a:rPr lang="en-US" altLang="en-US" sz="1900" dirty="0" smtClean="0"/>
              <a:t> </a:t>
            </a:r>
            <a:r>
              <a:rPr lang="en-US" altLang="en-US" sz="1900" dirty="0"/>
              <a:t>cu </a:t>
            </a:r>
            <a:r>
              <a:rPr lang="en-US" altLang="en-US" sz="1900" dirty="0" err="1"/>
              <a:t>antecedente</a:t>
            </a:r>
            <a:r>
              <a:rPr lang="en-US" altLang="en-US" sz="1900" dirty="0"/>
              <a:t> de </a:t>
            </a:r>
            <a:r>
              <a:rPr lang="en-US" altLang="en-US" sz="1900" dirty="0" err="1"/>
              <a:t>transfuzii</a:t>
            </a:r>
            <a:r>
              <a:rPr lang="en-US" altLang="en-US" sz="1900" dirty="0"/>
              <a:t> (10%)</a:t>
            </a:r>
          </a:p>
          <a:p>
            <a:pPr>
              <a:defRPr/>
            </a:pPr>
            <a:endParaRPr lang="en-US" sz="1900" dirty="0"/>
          </a:p>
          <a:p>
            <a:pPr>
              <a:defRPr/>
            </a:pPr>
            <a:r>
              <a:rPr lang="ro-RO" sz="1900" b="1" dirty="0"/>
              <a:t>Orizontal</a:t>
            </a:r>
            <a:r>
              <a:rPr lang="ro-RO" sz="1900" dirty="0"/>
              <a:t>, pe cale :</a:t>
            </a:r>
            <a:endParaRPr lang="en-US" sz="1900" dirty="0"/>
          </a:p>
          <a:p>
            <a:pPr marL="349250" lvl="1" indent="0">
              <a:buFont typeface="Wingdings" pitchFamily="2" charset="2"/>
              <a:buNone/>
              <a:defRPr/>
            </a:pPr>
            <a:r>
              <a:rPr lang="ro-RO" sz="1900" dirty="0"/>
              <a:t>- </a:t>
            </a:r>
            <a:r>
              <a:rPr lang="ro-RO" sz="1900" b="1" dirty="0" smtClean="0"/>
              <a:t>sanguin</a:t>
            </a:r>
            <a:r>
              <a:rPr lang="vi-VN" sz="1900" b="1" dirty="0" smtClean="0">
                <a:latin typeface="Calibri"/>
                <a:cs typeface="Calibri"/>
              </a:rPr>
              <a:t>ă</a:t>
            </a:r>
            <a:r>
              <a:rPr lang="ro-RO" sz="1900" dirty="0" smtClean="0"/>
              <a:t>: </a:t>
            </a:r>
            <a:r>
              <a:rPr lang="ro-RO" sz="1900" dirty="0"/>
              <a:t>transfuzii de </a:t>
            </a:r>
            <a:r>
              <a:rPr lang="ro-RO" sz="1900" dirty="0" smtClean="0"/>
              <a:t>sânge </a:t>
            </a:r>
            <a:r>
              <a:rPr lang="ro-RO" sz="1900" dirty="0"/>
              <a:t>sau produse de </a:t>
            </a:r>
            <a:r>
              <a:rPr lang="ro-RO" sz="1900" dirty="0" smtClean="0"/>
              <a:t>sânge </a:t>
            </a:r>
            <a:r>
              <a:rPr lang="ro-RO" sz="1900" dirty="0"/>
              <a:t>(rar </a:t>
            </a:r>
            <a:r>
              <a:rPr lang="ro-RO" sz="1900" dirty="0" smtClean="0"/>
              <a:t>ȋn </a:t>
            </a:r>
            <a:r>
              <a:rPr lang="ro-RO" sz="1900" dirty="0"/>
              <a:t>prezent), </a:t>
            </a:r>
            <a:r>
              <a:rPr lang="ro-RO" sz="1900" dirty="0" smtClean="0"/>
              <a:t>hemodializ</a:t>
            </a:r>
            <a:r>
              <a:rPr lang="vi-VN" sz="1900" dirty="0" smtClean="0">
                <a:latin typeface="Calibri"/>
                <a:cs typeface="Calibri"/>
              </a:rPr>
              <a:t>ă</a:t>
            </a:r>
            <a:endParaRPr lang="en-US" sz="1900" dirty="0"/>
          </a:p>
          <a:p>
            <a:pPr marL="349250" lvl="1" indent="0">
              <a:buNone/>
              <a:defRPr/>
            </a:pPr>
            <a:r>
              <a:rPr lang="en-US" sz="1900" dirty="0" smtClean="0"/>
              <a:t>- </a:t>
            </a:r>
            <a:r>
              <a:rPr lang="ro-RO" sz="1900" b="1" dirty="0" smtClean="0"/>
              <a:t>percutanat</a:t>
            </a:r>
            <a:r>
              <a:rPr lang="vi-VN" sz="1900" b="1" dirty="0" smtClean="0">
                <a:latin typeface="Calibri"/>
                <a:cs typeface="Calibri"/>
              </a:rPr>
              <a:t>ă</a:t>
            </a:r>
            <a:r>
              <a:rPr lang="ro-RO" sz="1900" b="1" dirty="0" smtClean="0"/>
              <a:t> </a:t>
            </a:r>
            <a:r>
              <a:rPr lang="ro-RO" sz="1900" b="1" dirty="0"/>
              <a:t>sau </a:t>
            </a:r>
            <a:r>
              <a:rPr lang="ro-RO" sz="1900" b="1" dirty="0" smtClean="0"/>
              <a:t>permuco</a:t>
            </a:r>
            <a:r>
              <a:rPr lang="en-US" sz="1900" b="1" dirty="0" smtClean="0"/>
              <a:t>a</a:t>
            </a:r>
            <a:r>
              <a:rPr lang="ro-RO" sz="1900" b="1" dirty="0" smtClean="0"/>
              <a:t>s</a:t>
            </a:r>
            <a:r>
              <a:rPr lang="vi-VN" sz="1900" b="1" dirty="0" smtClean="0">
                <a:latin typeface="Calibri"/>
                <a:cs typeface="Calibri"/>
              </a:rPr>
              <a:t>ă</a:t>
            </a:r>
            <a:r>
              <a:rPr lang="ro-RO" sz="1900" b="1" dirty="0" smtClean="0"/>
              <a:t> </a:t>
            </a:r>
            <a:r>
              <a:rPr lang="ro-RO" sz="1900" dirty="0"/>
              <a:t>(instrumentar medical, administrare droguri IV, </a:t>
            </a:r>
            <a:endParaRPr lang="en-US" sz="1900" dirty="0" smtClean="0"/>
          </a:p>
          <a:p>
            <a:pPr marL="349250" lvl="1" indent="0">
              <a:buNone/>
              <a:defRPr/>
            </a:pPr>
            <a:r>
              <a:rPr lang="en-US" sz="1900" dirty="0"/>
              <a:t> </a:t>
            </a:r>
            <a:r>
              <a:rPr lang="en-US" sz="1900" dirty="0" smtClean="0"/>
              <a:t>                                                           </a:t>
            </a:r>
            <a:r>
              <a:rPr lang="ro-RO" sz="1900" dirty="0" smtClean="0"/>
              <a:t>acupunctur</a:t>
            </a:r>
            <a:r>
              <a:rPr lang="vi-VN" sz="1900" dirty="0" smtClean="0">
                <a:latin typeface="Calibri"/>
                <a:cs typeface="Calibri"/>
              </a:rPr>
              <a:t>ă</a:t>
            </a:r>
            <a:r>
              <a:rPr lang="ro-RO" sz="1900" dirty="0" smtClean="0"/>
              <a:t>, </a:t>
            </a:r>
            <a:r>
              <a:rPr lang="ro-RO" sz="1900" dirty="0"/>
              <a:t>tatuaje etc)</a:t>
            </a:r>
            <a:endParaRPr lang="en-US" sz="1900" dirty="0"/>
          </a:p>
          <a:p>
            <a:pPr marL="349250" lvl="1" indent="0">
              <a:buFont typeface="Wingdings" pitchFamily="2" charset="2"/>
              <a:buNone/>
              <a:defRPr/>
            </a:pPr>
            <a:r>
              <a:rPr lang="ro-RO" sz="1900" dirty="0"/>
              <a:t>- </a:t>
            </a:r>
            <a:r>
              <a:rPr lang="ro-RO" sz="1900" b="1" dirty="0" smtClean="0"/>
              <a:t>sexual</a:t>
            </a:r>
            <a:r>
              <a:rPr lang="vi-VN" sz="1900" b="1" dirty="0" smtClean="0">
                <a:latin typeface="Calibri"/>
                <a:cs typeface="Calibri"/>
              </a:rPr>
              <a:t>ă</a:t>
            </a:r>
            <a:r>
              <a:rPr lang="ro-RO" sz="1900" dirty="0" smtClean="0"/>
              <a:t> </a:t>
            </a:r>
            <a:r>
              <a:rPr lang="ro-RO" sz="1900" dirty="0"/>
              <a:t>(rar </a:t>
            </a:r>
            <a:r>
              <a:rPr lang="en-US" sz="1900" dirty="0" err="1" smtClean="0"/>
              <a:t>comparativ</a:t>
            </a:r>
            <a:r>
              <a:rPr lang="en-US" sz="1900" dirty="0" smtClean="0"/>
              <a:t> cu </a:t>
            </a:r>
            <a:r>
              <a:rPr lang="ro-RO" sz="1900" dirty="0" smtClean="0"/>
              <a:t>VHB </a:t>
            </a:r>
            <a:r>
              <a:rPr lang="ro-RO" sz="1900" dirty="0"/>
              <a:t>ș</a:t>
            </a:r>
            <a:r>
              <a:rPr lang="ro-RO" sz="1900" dirty="0" smtClean="0"/>
              <a:t>i </a:t>
            </a:r>
            <a:r>
              <a:rPr lang="ro-RO" sz="1900" dirty="0"/>
              <a:t>HIV)</a:t>
            </a:r>
            <a:endParaRPr lang="en-US" sz="1900" dirty="0"/>
          </a:p>
          <a:p>
            <a:pPr marL="349250" lvl="1" indent="0">
              <a:buNone/>
              <a:defRPr/>
            </a:pPr>
            <a:r>
              <a:rPr lang="en-US" sz="1900" dirty="0" smtClean="0"/>
              <a:t>- </a:t>
            </a:r>
            <a:r>
              <a:rPr lang="ro-RO" sz="1900" b="1" dirty="0" smtClean="0"/>
              <a:t>grefe </a:t>
            </a:r>
            <a:r>
              <a:rPr lang="ro-RO" sz="1900" b="1" dirty="0"/>
              <a:t>de organe </a:t>
            </a:r>
            <a:r>
              <a:rPr lang="ro-RO" sz="1900" b="1" dirty="0" smtClean="0"/>
              <a:t>și </a:t>
            </a:r>
            <a:r>
              <a:rPr lang="ro-RO" sz="1900" b="1" dirty="0">
                <a:latin typeface="Calibri"/>
                <a:cs typeface="Calibri"/>
              </a:rPr>
              <a:t>ț</a:t>
            </a:r>
            <a:r>
              <a:rPr lang="ro-RO" sz="1900" b="1" dirty="0" smtClean="0"/>
              <a:t>esuturi</a:t>
            </a:r>
            <a:endParaRPr lang="en-US" sz="1900" b="1" dirty="0"/>
          </a:p>
          <a:p>
            <a:pPr marL="635000" lvl="1">
              <a:buFontTx/>
              <a:buChar char="-"/>
              <a:defRPr/>
            </a:pPr>
            <a:endParaRPr lang="en-US" sz="1800" dirty="0" smtClean="0"/>
          </a:p>
          <a:p>
            <a:pPr marL="349250" lvl="1" indent="0">
              <a:buNone/>
              <a:defRPr/>
            </a:pPr>
            <a:endParaRPr lang="en-US" sz="1800" dirty="0"/>
          </a:p>
          <a:p>
            <a:pPr marL="0" indent="0">
              <a:buFont typeface="Wingdings" pitchFamily="2" charset="2"/>
              <a:buNone/>
              <a:defRPr/>
            </a:pPr>
            <a:endParaRPr lang="en-US" sz="1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682" y="19050"/>
            <a:ext cx="1143000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284663" y="4734731"/>
            <a:ext cx="4859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dirty="0">
                <a:hlinkClick r:id="rId3"/>
              </a:rPr>
              <a:t>https://www.hcvguidelines.org/unique-populations/pregnancy</a:t>
            </a:r>
            <a:endParaRPr lang="en-US" altLang="en-US" sz="1000" dirty="0"/>
          </a:p>
          <a:p>
            <a:pPr algn="r"/>
            <a:r>
              <a:rPr lang="en-US" altLang="en-US" sz="1000" dirty="0">
                <a:hlinkClick r:id="rId4"/>
              </a:rPr>
              <a:t>http://</a:t>
            </a:r>
            <a:r>
              <a:rPr lang="en-US" altLang="en-US" sz="1000" dirty="0" smtClean="0">
                <a:hlinkClick r:id="rId4"/>
              </a:rPr>
              <a:t>www.who.int/news-room/fact-sheets/detail/hepatitis-c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6376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13414" y="457621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 err="1" smtClean="0"/>
              <a:t>Transmiterea</a:t>
            </a:r>
            <a:r>
              <a:rPr lang="en-US" altLang="en-US" sz="4000" b="1" dirty="0" smtClean="0"/>
              <a:t> VHC </a:t>
            </a:r>
            <a:r>
              <a:rPr lang="en-US" altLang="en-US" sz="4000" b="1" dirty="0" err="1" smtClean="0"/>
              <a:t>pe</a:t>
            </a:r>
            <a:r>
              <a:rPr lang="en-US" altLang="en-US" sz="4000" b="1" dirty="0" smtClean="0"/>
              <a:t> </a:t>
            </a:r>
            <a:r>
              <a:rPr lang="en-US" altLang="en-US" sz="4000" b="1" dirty="0" err="1" smtClean="0"/>
              <a:t>cale</a:t>
            </a:r>
            <a:r>
              <a:rPr lang="en-US" altLang="en-US" sz="4000" b="1" dirty="0" smtClean="0"/>
              <a:t> </a:t>
            </a:r>
            <a:br>
              <a:rPr lang="en-US" altLang="en-US" sz="4000" b="1" dirty="0" smtClean="0"/>
            </a:br>
            <a:r>
              <a:rPr lang="en-US" altLang="en-US" sz="4000" b="1" dirty="0" err="1" smtClean="0"/>
              <a:t>materno</a:t>
            </a:r>
            <a:r>
              <a:rPr lang="en-US" altLang="en-US" sz="4000" b="1" dirty="0" smtClean="0"/>
              <a:t>-fetal</a:t>
            </a:r>
            <a:r>
              <a:rPr lang="vi-VN" altLang="en-US" sz="4000" b="1" dirty="0" smtClean="0">
                <a:latin typeface="Calibri"/>
                <a:cs typeface="Calibri"/>
              </a:rPr>
              <a:t>ă</a:t>
            </a:r>
            <a:endParaRPr lang="ro-RO" altLang="en-US" b="1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81000" y="1707706"/>
            <a:ext cx="8229600" cy="3394472"/>
          </a:xfrm>
        </p:spPr>
        <p:txBody>
          <a:bodyPr/>
          <a:lstStyle/>
          <a:p>
            <a:pPr algn="just"/>
            <a:r>
              <a:rPr lang="en-US" altLang="en-US" sz="1800" dirty="0" err="1" smtClean="0"/>
              <a:t>Suprimarea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replic</a:t>
            </a:r>
            <a:r>
              <a:rPr lang="vi-VN" altLang="en-US" sz="1800" dirty="0" smtClean="0">
                <a:latin typeface="Calibri"/>
                <a:cs typeface="Calibri"/>
              </a:rPr>
              <a:t>ă</a:t>
            </a:r>
            <a:r>
              <a:rPr lang="en-US" altLang="en-US" sz="1800" dirty="0" err="1" smtClean="0"/>
              <a:t>rii</a:t>
            </a:r>
            <a:r>
              <a:rPr lang="en-US" altLang="en-US" sz="1800" dirty="0" smtClean="0"/>
              <a:t> HIV la </a:t>
            </a:r>
            <a:r>
              <a:rPr lang="en-US" altLang="en-US" sz="1800" dirty="0" err="1" smtClean="0"/>
              <a:t>pacientele</a:t>
            </a:r>
            <a:r>
              <a:rPr lang="en-US" altLang="en-US" sz="1800" dirty="0" smtClean="0"/>
              <a:t> co-</a:t>
            </a:r>
            <a:r>
              <a:rPr lang="en-US" altLang="en-US" sz="1800" dirty="0" err="1" smtClean="0"/>
              <a:t>infectate</a:t>
            </a:r>
            <a:r>
              <a:rPr lang="en-US" altLang="en-US" sz="1800" dirty="0" smtClean="0"/>
              <a:t> HIV/VHC – </a:t>
            </a:r>
            <a:r>
              <a:rPr lang="en-US" altLang="en-US" sz="1800" dirty="0" err="1" smtClean="0"/>
              <a:t>sunt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studii</a:t>
            </a:r>
            <a:r>
              <a:rPr lang="en-US" altLang="en-US" sz="1800" dirty="0" smtClean="0"/>
              <a:t> care </a:t>
            </a:r>
            <a:r>
              <a:rPr lang="en-US" altLang="en-US" sz="1800" dirty="0" err="1" smtClean="0"/>
              <a:t>arat</a:t>
            </a:r>
            <a:r>
              <a:rPr lang="vi-VN" altLang="en-US" sz="1800" dirty="0" smtClean="0">
                <a:latin typeface="Calibri"/>
                <a:cs typeface="Calibri"/>
              </a:rPr>
              <a:t>ă</a:t>
            </a:r>
            <a:r>
              <a:rPr lang="en-US" altLang="en-US" sz="1800" dirty="0" smtClean="0"/>
              <a:t> c</a:t>
            </a:r>
            <a:r>
              <a:rPr lang="vi-VN" altLang="en-US" sz="1800" dirty="0" smtClean="0">
                <a:latin typeface="Calibri"/>
                <a:cs typeface="Calibri"/>
              </a:rPr>
              <a:t>ă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ar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diminua</a:t>
            </a:r>
            <a:r>
              <a:rPr lang="en-US" altLang="en-US" sz="1800" dirty="0" smtClean="0"/>
              <a:t> rata de </a:t>
            </a:r>
            <a:r>
              <a:rPr lang="en-US" altLang="en-US" sz="1800" dirty="0" err="1" smtClean="0"/>
              <a:t>transmitere</a:t>
            </a:r>
            <a:r>
              <a:rPr lang="en-US" altLang="en-US" sz="1800" dirty="0" smtClean="0"/>
              <a:t> VHC</a:t>
            </a:r>
          </a:p>
          <a:p>
            <a:pPr algn="just"/>
            <a:r>
              <a:rPr lang="en-US" altLang="en-US" sz="1800" dirty="0" smtClean="0"/>
              <a:t>Se </a:t>
            </a:r>
            <a:r>
              <a:rPr lang="en-US" altLang="en-US" sz="1800" dirty="0" err="1" smtClean="0"/>
              <a:t>recomand</a:t>
            </a:r>
            <a:r>
              <a:rPr lang="vi-VN" altLang="en-US" sz="1800" dirty="0" smtClean="0">
                <a:latin typeface="Calibri"/>
                <a:cs typeface="Calibri"/>
              </a:rPr>
              <a:t>ă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evitarea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manevrelor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invazive</a:t>
            </a:r>
            <a:r>
              <a:rPr lang="en-US" altLang="en-US" sz="1800" dirty="0" smtClean="0"/>
              <a:t> (</a:t>
            </a:r>
            <a:r>
              <a:rPr lang="en-US" altLang="en-US" sz="1800" dirty="0" err="1" smtClean="0"/>
              <a:t>monitorizarea</a:t>
            </a:r>
            <a:r>
              <a:rPr lang="en-US" altLang="en-US" sz="1800" dirty="0" smtClean="0"/>
              <a:t> fetal</a:t>
            </a:r>
            <a:r>
              <a:rPr lang="vi-VN" altLang="en-US" sz="1800" dirty="0" smtClean="0">
                <a:latin typeface="Calibri"/>
                <a:cs typeface="Calibri"/>
              </a:rPr>
              <a:t>ă</a:t>
            </a:r>
            <a:r>
              <a:rPr lang="en-US" altLang="en-US" sz="1800" dirty="0" smtClean="0"/>
              <a:t> intern</a:t>
            </a:r>
            <a:r>
              <a:rPr lang="vi-VN" altLang="en-US" sz="1800" dirty="0" smtClean="0">
                <a:latin typeface="Calibri"/>
                <a:cs typeface="Calibri"/>
              </a:rPr>
              <a:t>ă</a:t>
            </a:r>
            <a:r>
              <a:rPr lang="en-US" altLang="en-US" sz="1800" dirty="0" smtClean="0"/>
              <a:t> </a:t>
            </a:r>
            <a:r>
              <a:rPr lang="en-US" altLang="en-US" sz="1800" dirty="0" err="1"/>
              <a:t>ȋ</a:t>
            </a:r>
            <a:r>
              <a:rPr lang="en-US" altLang="en-US" sz="1800" dirty="0" err="1" smtClean="0"/>
              <a:t>n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timpul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nașterii</a:t>
            </a:r>
            <a:r>
              <a:rPr lang="en-US" altLang="en-US" sz="1800" dirty="0" smtClean="0"/>
              <a:t>, forceps, membrane </a:t>
            </a:r>
            <a:r>
              <a:rPr lang="en-US" altLang="en-US" sz="1800" dirty="0" err="1" smtClean="0"/>
              <a:t>rupte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prematur</a:t>
            </a:r>
            <a:r>
              <a:rPr lang="en-US" altLang="en-US" sz="1800" dirty="0" smtClean="0"/>
              <a:t>, </a:t>
            </a:r>
            <a:r>
              <a:rPr lang="en-US" altLang="en-US" sz="1800" dirty="0" err="1" smtClean="0"/>
              <a:t>epiziotomie</a:t>
            </a:r>
            <a:r>
              <a:rPr lang="en-US" altLang="en-US" sz="1800" dirty="0" smtClean="0"/>
              <a:t>, </a:t>
            </a:r>
            <a:r>
              <a:rPr lang="en-US" altLang="en-US" sz="1800" dirty="0" err="1" smtClean="0"/>
              <a:t>etc</a:t>
            </a:r>
            <a:r>
              <a:rPr lang="en-US" altLang="en-US" sz="1800" dirty="0" smtClean="0"/>
              <a:t>)</a:t>
            </a:r>
          </a:p>
          <a:p>
            <a:pPr algn="just"/>
            <a:r>
              <a:rPr lang="en-US" altLang="en-US" sz="1800" dirty="0" err="1"/>
              <a:t>Ȋ</a:t>
            </a:r>
            <a:r>
              <a:rPr lang="en-US" altLang="en-US" sz="1800" dirty="0" err="1" smtClean="0"/>
              <a:t>n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cazurile</a:t>
            </a:r>
            <a:r>
              <a:rPr lang="en-US" altLang="en-US" sz="1800" dirty="0" smtClean="0"/>
              <a:t> cu </a:t>
            </a:r>
            <a:r>
              <a:rPr lang="en-US" altLang="en-US" sz="1800" dirty="0" err="1" smtClean="0"/>
              <a:t>indica</a:t>
            </a:r>
            <a:r>
              <a:rPr lang="en-US" altLang="en-US" sz="1800" dirty="0" err="1" smtClean="0">
                <a:latin typeface="Calibri"/>
                <a:cs typeface="Calibri"/>
              </a:rPr>
              <a:t>ț</a:t>
            </a:r>
            <a:r>
              <a:rPr lang="en-US" altLang="en-US" sz="1800" dirty="0" err="1" smtClean="0"/>
              <a:t>ie</a:t>
            </a:r>
            <a:r>
              <a:rPr lang="en-US" altLang="en-US" sz="1800" dirty="0" smtClean="0"/>
              <a:t> de diagnostic prenatal </a:t>
            </a:r>
            <a:r>
              <a:rPr lang="en-US" altLang="en-US" sz="1800" dirty="0" err="1" smtClean="0"/>
              <a:t>prin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metode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invazive</a:t>
            </a:r>
            <a:r>
              <a:rPr lang="en-US" altLang="en-US" sz="1800" dirty="0" smtClean="0"/>
              <a:t>, se </a:t>
            </a:r>
            <a:r>
              <a:rPr lang="en-US" altLang="en-US" sz="1800" dirty="0" err="1" smtClean="0"/>
              <a:t>recomand</a:t>
            </a:r>
            <a:r>
              <a:rPr lang="vi-VN" altLang="en-US" sz="1800" dirty="0" smtClean="0">
                <a:latin typeface="Calibri"/>
                <a:cs typeface="Calibri"/>
              </a:rPr>
              <a:t>ă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amniocenteza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ȋn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defavoarea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biopsiei</a:t>
            </a:r>
            <a:r>
              <a:rPr lang="en-US" altLang="en-US" sz="1800" dirty="0" smtClean="0"/>
              <a:t> din </a:t>
            </a:r>
            <a:r>
              <a:rPr lang="en-US" altLang="en-US" sz="1800" dirty="0" err="1" smtClean="0"/>
              <a:t>vilozit</a:t>
            </a:r>
            <a:r>
              <a:rPr lang="vi-VN" altLang="en-US" sz="1800" dirty="0" smtClean="0">
                <a:latin typeface="Calibri"/>
                <a:cs typeface="Calibri"/>
              </a:rPr>
              <a:t>ăț</a:t>
            </a:r>
            <a:r>
              <a:rPr lang="en-US" altLang="en-US" sz="1800" dirty="0" err="1" smtClean="0"/>
              <a:t>ile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corionice</a:t>
            </a:r>
            <a:r>
              <a:rPr lang="en-US" altLang="en-US" sz="1800" dirty="0" smtClean="0"/>
              <a:t> </a:t>
            </a:r>
          </a:p>
          <a:p>
            <a:pPr algn="just"/>
            <a:r>
              <a:rPr lang="en-US" altLang="en-US" sz="1800" dirty="0" err="1" smtClean="0"/>
              <a:t>Mecanismul</a:t>
            </a:r>
            <a:r>
              <a:rPr lang="en-US" altLang="en-US" sz="1800" dirty="0" smtClean="0"/>
              <a:t> de </a:t>
            </a:r>
            <a:r>
              <a:rPr lang="en-US" altLang="en-US" sz="1800" dirty="0" err="1" smtClean="0"/>
              <a:t>transmitere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materno</a:t>
            </a:r>
            <a:r>
              <a:rPr lang="en-US" altLang="en-US" sz="1800" dirty="0" smtClean="0"/>
              <a:t>-fetal </a:t>
            </a:r>
            <a:r>
              <a:rPr lang="en-US" altLang="en-US" sz="1800" dirty="0" err="1" smtClean="0"/>
              <a:t>este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pu</a:t>
            </a:r>
            <a:r>
              <a:rPr lang="en-US" altLang="en-US" sz="1800" dirty="0" err="1" smtClean="0">
                <a:latin typeface="Calibri"/>
                <a:cs typeface="Calibri"/>
              </a:rPr>
              <a:t>ț</a:t>
            </a:r>
            <a:r>
              <a:rPr lang="en-US" altLang="en-US" sz="1800" dirty="0" err="1" smtClean="0"/>
              <a:t>in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cunoscut</a:t>
            </a:r>
            <a:r>
              <a:rPr lang="en-US" altLang="en-US" sz="1800" dirty="0" smtClean="0"/>
              <a:t>. </a:t>
            </a:r>
            <a:r>
              <a:rPr lang="en-US" altLang="en-US" sz="1800" dirty="0" err="1" smtClean="0"/>
              <a:t>Unii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autori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sus</a:t>
            </a:r>
            <a:r>
              <a:rPr lang="en-US" altLang="en-US" sz="1800" dirty="0" err="1" smtClean="0">
                <a:latin typeface="Calibri"/>
                <a:cs typeface="Calibri"/>
              </a:rPr>
              <a:t>ț</a:t>
            </a:r>
            <a:r>
              <a:rPr lang="en-US" altLang="en-US" sz="1800" dirty="0" err="1" smtClean="0"/>
              <a:t>in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transmiterea</a:t>
            </a:r>
            <a:r>
              <a:rPr lang="en-US" altLang="en-US" sz="1800" dirty="0" smtClean="0"/>
              <a:t> in utero, </a:t>
            </a:r>
            <a:r>
              <a:rPr lang="en-US" altLang="en-US" sz="1800" dirty="0" err="1" smtClean="0"/>
              <a:t>al</a:t>
            </a:r>
            <a:r>
              <a:rPr lang="en-US" altLang="en-US" sz="1800" dirty="0" err="1" smtClean="0">
                <a:latin typeface="Calibri"/>
                <a:cs typeface="Calibri"/>
              </a:rPr>
              <a:t>ț</a:t>
            </a:r>
            <a:r>
              <a:rPr lang="en-US" altLang="en-US" sz="1800" dirty="0" err="1" smtClean="0"/>
              <a:t>ii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sus</a:t>
            </a:r>
            <a:r>
              <a:rPr lang="en-US" altLang="en-US" sz="1800" dirty="0" err="1" smtClean="0">
                <a:latin typeface="Calibri"/>
                <a:cs typeface="Calibri"/>
              </a:rPr>
              <a:t>ț</a:t>
            </a:r>
            <a:r>
              <a:rPr lang="en-US" altLang="en-US" sz="1800" dirty="0" err="1" smtClean="0"/>
              <a:t>in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producerea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acesteia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ȋn</a:t>
            </a:r>
            <a:r>
              <a:rPr lang="en-US" altLang="en-US" sz="1800" dirty="0" smtClean="0"/>
              <a:t> principal </a:t>
            </a:r>
            <a:r>
              <a:rPr lang="en-US" altLang="en-US" sz="1800" dirty="0" err="1" smtClean="0"/>
              <a:t>ȋn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momentul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nașterii</a:t>
            </a:r>
            <a:r>
              <a:rPr lang="en-US" altLang="en-US" sz="1800" dirty="0" smtClean="0"/>
              <a:t>.</a:t>
            </a:r>
          </a:p>
          <a:p>
            <a:endParaRPr lang="ro-RO" altLang="en-US" dirty="0" smtClean="0"/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4284663" y="4710485"/>
            <a:ext cx="4859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dirty="0">
                <a:hlinkClick r:id="rId2"/>
              </a:rPr>
              <a:t>https://www.hcvguidelines.org/unique-populations/pregnancy</a:t>
            </a:r>
            <a:endParaRPr lang="en-US" altLang="en-US" sz="1000" dirty="0"/>
          </a:p>
          <a:p>
            <a:pPr algn="r"/>
            <a:r>
              <a:rPr lang="en-US" altLang="en-US" sz="1000" dirty="0">
                <a:hlinkClick r:id="rId3"/>
              </a:rPr>
              <a:t>http://</a:t>
            </a:r>
            <a:r>
              <a:rPr lang="en-US" altLang="en-US" sz="1000" dirty="0" smtClean="0">
                <a:hlinkClick r:id="rId3"/>
              </a:rPr>
              <a:t>www.who.int/news-room/fact-sheets/detail/hepatitis-c</a:t>
            </a:r>
            <a:endParaRPr lang="en-US" altLang="en-US" sz="10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8659"/>
            <a:ext cx="1066800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1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 err="1" smtClean="0"/>
              <a:t>Transmiterea</a:t>
            </a:r>
            <a:r>
              <a:rPr lang="en-US" altLang="en-US" sz="3600" b="1" dirty="0" smtClean="0"/>
              <a:t> VHC </a:t>
            </a:r>
            <a:r>
              <a:rPr lang="en-US" altLang="en-US" sz="3600" b="1" dirty="0" err="1" smtClean="0"/>
              <a:t>pe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cale</a:t>
            </a:r>
            <a:r>
              <a:rPr lang="en-US" altLang="en-US" sz="3600" b="1" dirty="0" smtClean="0"/>
              <a:t/>
            </a:r>
            <a:br>
              <a:rPr lang="en-US" altLang="en-US" sz="3600" b="1" dirty="0" smtClean="0"/>
            </a:b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materno</a:t>
            </a:r>
            <a:r>
              <a:rPr lang="en-US" altLang="en-US" sz="3600" b="1" dirty="0" smtClean="0"/>
              <a:t>-fetal</a:t>
            </a:r>
            <a:r>
              <a:rPr lang="vi-VN" altLang="en-US" sz="3600" b="1" dirty="0" smtClean="0">
                <a:latin typeface="Calibri"/>
                <a:cs typeface="Calibri"/>
              </a:rPr>
              <a:t>ă</a:t>
            </a:r>
            <a:endParaRPr lang="en-US" altLang="en-US" sz="36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82538"/>
            <a:ext cx="8856662" cy="3308747"/>
          </a:xfrm>
        </p:spPr>
        <p:txBody>
          <a:bodyPr>
            <a:normAutofit fontScale="925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1900" dirty="0" smtClean="0"/>
              <a:t>Se </a:t>
            </a:r>
            <a:r>
              <a:rPr lang="en-US" sz="1900" dirty="0" err="1" smtClean="0"/>
              <a:t>recomand</a:t>
            </a:r>
            <a:r>
              <a:rPr lang="vi-VN" sz="1900" dirty="0" smtClean="0">
                <a:latin typeface="Calibri"/>
                <a:cs typeface="Calibri"/>
              </a:rPr>
              <a:t>ă</a:t>
            </a:r>
            <a:r>
              <a:rPr lang="en-US" sz="1900" dirty="0" smtClean="0"/>
              <a:t> screening-</a:t>
            </a:r>
            <a:r>
              <a:rPr lang="en-US" sz="1900" dirty="0" err="1" smtClean="0"/>
              <a:t>ul</a:t>
            </a:r>
            <a:r>
              <a:rPr lang="en-US" sz="1900" dirty="0" smtClean="0"/>
              <a:t> VHC </a:t>
            </a:r>
            <a:r>
              <a:rPr lang="en-US" sz="1900" dirty="0" err="1" smtClean="0"/>
              <a:t>pentru</a:t>
            </a:r>
            <a:r>
              <a:rPr lang="en-US" sz="1900" dirty="0" smtClean="0"/>
              <a:t> </a:t>
            </a:r>
            <a:r>
              <a:rPr lang="en-US" sz="1900" dirty="0" err="1" smtClean="0"/>
              <a:t>toate</a:t>
            </a:r>
            <a:r>
              <a:rPr lang="en-US" sz="1900" dirty="0" smtClean="0"/>
              <a:t> </a:t>
            </a:r>
            <a:r>
              <a:rPr lang="en-US" sz="1900" dirty="0" err="1" smtClean="0"/>
              <a:t>femeile</a:t>
            </a:r>
            <a:r>
              <a:rPr lang="en-US" sz="1900" dirty="0" smtClean="0"/>
              <a:t> </a:t>
            </a:r>
            <a:r>
              <a:rPr lang="en-US" sz="1900" dirty="0" err="1" smtClean="0"/>
              <a:t>ȋns</a:t>
            </a:r>
            <a:r>
              <a:rPr lang="vi-VN" sz="1900" dirty="0" smtClean="0">
                <a:latin typeface="Calibri"/>
                <a:cs typeface="Calibri"/>
              </a:rPr>
              <a:t>ă</a:t>
            </a:r>
            <a:r>
              <a:rPr lang="en-US" sz="1900" dirty="0" err="1" smtClean="0"/>
              <a:t>rcinate</a:t>
            </a:r>
            <a:endParaRPr lang="en-US" sz="1900" dirty="0" smtClean="0"/>
          </a:p>
          <a:p>
            <a:pPr>
              <a:defRPr/>
            </a:pPr>
            <a:r>
              <a:rPr lang="en-US" sz="1900" dirty="0"/>
              <a:t> </a:t>
            </a:r>
            <a:r>
              <a:rPr lang="en-US" sz="1900" dirty="0" err="1" smtClean="0"/>
              <a:t>identificarea</a:t>
            </a:r>
            <a:r>
              <a:rPr lang="en-US" sz="1900" dirty="0" smtClean="0"/>
              <a:t> </a:t>
            </a:r>
            <a:r>
              <a:rPr lang="en-US" sz="1900" dirty="0" err="1" smtClean="0"/>
              <a:t>infec</a:t>
            </a:r>
            <a:r>
              <a:rPr lang="en-US" sz="1900" dirty="0" err="1" smtClean="0">
                <a:latin typeface="Calibri"/>
                <a:cs typeface="Calibri"/>
              </a:rPr>
              <a:t>ț</a:t>
            </a:r>
            <a:r>
              <a:rPr lang="en-US" sz="1900" dirty="0" err="1" smtClean="0"/>
              <a:t>iei</a:t>
            </a:r>
            <a:r>
              <a:rPr lang="en-US" sz="1900" dirty="0" smtClean="0"/>
              <a:t> </a:t>
            </a:r>
            <a:r>
              <a:rPr lang="en-US" sz="1900" dirty="0" err="1" smtClean="0"/>
              <a:t>faciliteaz</a:t>
            </a:r>
            <a:r>
              <a:rPr lang="vi-VN" sz="1900" dirty="0" smtClean="0">
                <a:latin typeface="Calibri"/>
                <a:cs typeface="Calibri"/>
              </a:rPr>
              <a:t>ă</a:t>
            </a:r>
            <a:r>
              <a:rPr lang="en-US" sz="1900" dirty="0" smtClean="0"/>
              <a:t> - </a:t>
            </a:r>
            <a:r>
              <a:rPr lang="en-US" sz="1900" dirty="0" err="1" smtClean="0"/>
              <a:t>evaluarea</a:t>
            </a:r>
            <a:r>
              <a:rPr lang="en-US" sz="1900" dirty="0" smtClean="0"/>
              <a:t> </a:t>
            </a:r>
            <a:r>
              <a:rPr lang="en-US" sz="1900" dirty="0" err="1" smtClean="0"/>
              <a:t>stadiului</a:t>
            </a:r>
            <a:r>
              <a:rPr lang="en-US" sz="1900" dirty="0"/>
              <a:t> </a:t>
            </a:r>
            <a:r>
              <a:rPr lang="en-US" sz="1900" dirty="0" err="1" smtClean="0"/>
              <a:t>infec</a:t>
            </a:r>
            <a:r>
              <a:rPr lang="en-US" sz="1900" dirty="0" err="1" smtClean="0">
                <a:latin typeface="Calibri"/>
                <a:cs typeface="Calibri"/>
              </a:rPr>
              <a:t>ț</a:t>
            </a:r>
            <a:r>
              <a:rPr lang="en-US" sz="1900" dirty="0" err="1" smtClean="0"/>
              <a:t>iei</a:t>
            </a:r>
            <a:r>
              <a:rPr lang="en-US" sz="1900" dirty="0" smtClean="0"/>
              <a:t> </a:t>
            </a:r>
            <a:r>
              <a:rPr lang="en-US" sz="1900" dirty="0" err="1"/>
              <a:t>ș</a:t>
            </a:r>
            <a:r>
              <a:rPr lang="en-US" sz="1900" dirty="0" err="1" smtClean="0"/>
              <a:t>i</a:t>
            </a:r>
            <a:r>
              <a:rPr lang="en-US" sz="1900" dirty="0" smtClean="0"/>
              <a:t> un management </a:t>
            </a:r>
            <a:r>
              <a:rPr lang="en-US" sz="1900" dirty="0" err="1" smtClean="0"/>
              <a:t>adecvat</a:t>
            </a:r>
            <a:r>
              <a:rPr lang="en-US" sz="1900" dirty="0" smtClean="0"/>
              <a:t> </a:t>
            </a:r>
          </a:p>
          <a:p>
            <a:pPr marL="0" indent="0">
              <a:buNone/>
              <a:defRPr/>
            </a:pPr>
            <a:r>
              <a:rPr lang="en-US" sz="1900" dirty="0"/>
              <a:t> </a:t>
            </a:r>
            <a:r>
              <a:rPr lang="en-US" sz="1900" dirty="0" smtClean="0"/>
              <a:t>                                                                          dup</a:t>
            </a:r>
            <a:r>
              <a:rPr lang="vi-VN" sz="1900" dirty="0" smtClean="0">
                <a:latin typeface="Calibri"/>
                <a:cs typeface="Calibri"/>
              </a:rPr>
              <a:t>ă</a:t>
            </a:r>
            <a:r>
              <a:rPr lang="en-US" sz="1900" dirty="0" smtClean="0"/>
              <a:t> </a:t>
            </a:r>
            <a:r>
              <a:rPr lang="en-US" sz="1900" dirty="0" err="1" smtClean="0"/>
              <a:t>naștere</a:t>
            </a:r>
            <a:endParaRPr lang="en-US" sz="19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900" dirty="0"/>
              <a:t> </a:t>
            </a:r>
            <a:r>
              <a:rPr lang="en-US" sz="1900" dirty="0" smtClean="0"/>
              <a:t>                                                                - screening </a:t>
            </a:r>
            <a:r>
              <a:rPr lang="en-US" sz="1900" dirty="0" err="1"/>
              <a:t>ș</a:t>
            </a:r>
            <a:r>
              <a:rPr lang="en-US" sz="1900" dirty="0" err="1" smtClean="0"/>
              <a:t>i</a:t>
            </a:r>
            <a:r>
              <a:rPr lang="en-US" sz="1900" dirty="0" smtClean="0"/>
              <a:t> management </a:t>
            </a:r>
            <a:r>
              <a:rPr lang="en-US" sz="1900" dirty="0" err="1" smtClean="0"/>
              <a:t>adecvat</a:t>
            </a:r>
            <a:r>
              <a:rPr lang="en-US" sz="1900" dirty="0" smtClean="0"/>
              <a:t> </a:t>
            </a:r>
            <a:r>
              <a:rPr lang="en-US" sz="1900" dirty="0" err="1" smtClean="0"/>
              <a:t>pentru</a:t>
            </a:r>
            <a:r>
              <a:rPr lang="en-US" sz="1900" dirty="0" smtClean="0"/>
              <a:t> </a:t>
            </a:r>
            <a:r>
              <a:rPr lang="en-US" sz="1900" dirty="0" err="1" smtClean="0"/>
              <a:t>copilul</a:t>
            </a:r>
            <a:r>
              <a:rPr lang="en-US" sz="1900" dirty="0" smtClean="0"/>
              <a:t> </a:t>
            </a:r>
            <a:r>
              <a:rPr lang="en-US" sz="1900" dirty="0" err="1" smtClean="0"/>
              <a:t>expus</a:t>
            </a:r>
            <a:endParaRPr lang="en-US" sz="1900" dirty="0" smtClean="0"/>
          </a:p>
          <a:p>
            <a:pPr>
              <a:defRPr/>
            </a:pPr>
            <a:r>
              <a:rPr lang="en-US" sz="1900" dirty="0" smtClean="0"/>
              <a:t>se </a:t>
            </a:r>
            <a:r>
              <a:rPr lang="en-US" sz="1900" dirty="0" err="1" smtClean="0"/>
              <a:t>testeaz</a:t>
            </a:r>
            <a:r>
              <a:rPr lang="vi-VN" sz="1900" dirty="0" smtClean="0">
                <a:latin typeface="Calibri"/>
                <a:cs typeface="Calibri"/>
              </a:rPr>
              <a:t>ă</a:t>
            </a:r>
            <a:r>
              <a:rPr lang="en-US" sz="1900" dirty="0" smtClean="0"/>
              <a:t> </a:t>
            </a:r>
            <a:r>
              <a:rPr lang="en-US" sz="1900" dirty="0" err="1" smtClean="0"/>
              <a:t>anticorpii</a:t>
            </a:r>
            <a:r>
              <a:rPr lang="en-US" sz="1900" dirty="0" smtClean="0"/>
              <a:t> anti-HCV </a:t>
            </a:r>
            <a:r>
              <a:rPr lang="en-US" sz="1900" dirty="0" err="1" smtClean="0"/>
              <a:t>ȋn</a:t>
            </a:r>
            <a:r>
              <a:rPr lang="en-US" sz="1900" dirty="0" smtClean="0"/>
              <a:t> </a:t>
            </a:r>
            <a:r>
              <a:rPr lang="en-US" sz="1900" dirty="0" err="1" smtClean="0"/>
              <a:t>sânge</a:t>
            </a:r>
            <a:r>
              <a:rPr lang="en-US" sz="1900" dirty="0" smtClean="0"/>
              <a:t>, </a:t>
            </a:r>
            <a:r>
              <a:rPr lang="en-US" sz="1900" dirty="0" err="1" smtClean="0"/>
              <a:t>iar</a:t>
            </a:r>
            <a:r>
              <a:rPr lang="en-US" sz="1900" dirty="0" smtClean="0"/>
              <a:t> </a:t>
            </a:r>
            <a:r>
              <a:rPr lang="en-US" sz="1900" dirty="0" err="1" smtClean="0"/>
              <a:t>ȋn</a:t>
            </a:r>
            <a:r>
              <a:rPr lang="en-US" sz="1900" dirty="0" smtClean="0"/>
              <a:t> </a:t>
            </a:r>
            <a:r>
              <a:rPr lang="en-US" sz="1900" dirty="0" err="1" smtClean="0"/>
              <a:t>caz</a:t>
            </a:r>
            <a:r>
              <a:rPr lang="en-US" sz="1900" dirty="0" smtClean="0"/>
              <a:t> de </a:t>
            </a:r>
            <a:r>
              <a:rPr lang="en-US" sz="1900" dirty="0" err="1" smtClean="0"/>
              <a:t>rezultat</a:t>
            </a:r>
            <a:r>
              <a:rPr lang="en-US" sz="1900" dirty="0" smtClean="0"/>
              <a:t> </a:t>
            </a:r>
            <a:r>
              <a:rPr lang="en-US" sz="1900" dirty="0" err="1" smtClean="0"/>
              <a:t>pozitiv</a:t>
            </a:r>
            <a:r>
              <a:rPr lang="en-US" sz="1900" dirty="0" smtClean="0"/>
              <a:t> se </a:t>
            </a:r>
            <a:r>
              <a:rPr lang="en-US" sz="1900" dirty="0" err="1" smtClean="0"/>
              <a:t>evalueaz</a:t>
            </a:r>
            <a:r>
              <a:rPr lang="vi-VN" sz="1900" dirty="0" smtClean="0">
                <a:latin typeface="Calibri"/>
                <a:cs typeface="Calibri"/>
              </a:rPr>
              <a:t>ă</a:t>
            </a:r>
            <a:r>
              <a:rPr lang="en-US" sz="1900" dirty="0" smtClean="0"/>
              <a:t> viremia </a:t>
            </a:r>
          </a:p>
          <a:p>
            <a:pPr marL="0" indent="0">
              <a:buNone/>
              <a:defRPr/>
            </a:pPr>
            <a:r>
              <a:rPr lang="en-US" sz="1900" dirty="0" smtClean="0"/>
              <a:t>                                                                           HCV (ARN-VHC)</a:t>
            </a:r>
          </a:p>
          <a:p>
            <a:pPr>
              <a:defRPr/>
            </a:pPr>
            <a:endParaRPr lang="en-US" sz="1900" dirty="0" smtClean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1900" b="1" dirty="0" smtClean="0"/>
              <a:t>Se </a:t>
            </a:r>
            <a:r>
              <a:rPr lang="en-US" sz="1900" b="1" dirty="0" err="1" smtClean="0"/>
              <a:t>recomand</a:t>
            </a:r>
            <a:r>
              <a:rPr lang="vi-VN" sz="1900" b="1" dirty="0" smtClean="0">
                <a:latin typeface="Calibri"/>
                <a:cs typeface="Calibri"/>
              </a:rPr>
              <a:t>ă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tratamentul</a:t>
            </a:r>
            <a:r>
              <a:rPr lang="en-US" sz="1900" b="1" dirty="0" smtClean="0"/>
              <a:t> HCV </a:t>
            </a:r>
            <a:r>
              <a:rPr lang="en-US" sz="1900" b="1" dirty="0" err="1" smtClean="0"/>
              <a:t>ȋn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cazul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femeilor</a:t>
            </a:r>
            <a:r>
              <a:rPr lang="en-US" sz="1900" b="1" dirty="0" smtClean="0"/>
              <a:t> cu </a:t>
            </a:r>
            <a:r>
              <a:rPr lang="en-US" sz="1900" b="1" dirty="0" err="1" smtClean="0"/>
              <a:t>vârsta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fertil</a:t>
            </a:r>
            <a:r>
              <a:rPr lang="vi-VN" sz="1900" b="1" dirty="0" smtClean="0">
                <a:latin typeface="Calibri"/>
                <a:cs typeface="Calibri"/>
              </a:rPr>
              <a:t>ă</a:t>
            </a:r>
            <a:r>
              <a:rPr lang="en-US" sz="1900" b="1" dirty="0" smtClean="0"/>
              <a:t>, </a:t>
            </a:r>
            <a:r>
              <a:rPr lang="en-US" sz="1900" b="1" dirty="0" err="1"/>
              <a:t>ȋ</a:t>
            </a:r>
            <a:r>
              <a:rPr lang="en-US" sz="1900" b="1" dirty="0" err="1" smtClean="0"/>
              <a:t>nainte</a:t>
            </a:r>
            <a:r>
              <a:rPr lang="en-US" sz="1900" b="1" dirty="0" smtClean="0"/>
              <a:t> de a r</a:t>
            </a:r>
            <a:r>
              <a:rPr lang="vi-VN" sz="1900" b="1" dirty="0" smtClean="0">
                <a:latin typeface="Calibri"/>
                <a:cs typeface="Calibri"/>
              </a:rPr>
              <a:t>ă</a:t>
            </a:r>
            <a:r>
              <a:rPr lang="en-US" sz="1900" b="1" dirty="0" err="1" smtClean="0"/>
              <a:t>mâne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ȋns</a:t>
            </a:r>
            <a:r>
              <a:rPr lang="vi-VN" sz="1900" b="1" dirty="0" smtClean="0">
                <a:latin typeface="Calibri"/>
                <a:cs typeface="Calibri"/>
              </a:rPr>
              <a:t>ă</a:t>
            </a:r>
            <a:r>
              <a:rPr lang="en-US" sz="1900" b="1" dirty="0" err="1" smtClean="0"/>
              <a:t>rcinate</a:t>
            </a:r>
            <a:r>
              <a:rPr lang="en-US" sz="1900" b="1" dirty="0" smtClean="0"/>
              <a:t>!!!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4284662" y="4928056"/>
            <a:ext cx="48593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dirty="0">
                <a:hlinkClick r:id="rId2"/>
              </a:rPr>
              <a:t>https://www.hcvguidelines.org/unique-populations/pregnancy</a:t>
            </a:r>
            <a:endParaRPr lang="en-US" altLang="en-US" sz="1000" dirty="0"/>
          </a:p>
          <a:p>
            <a:pPr algn="r"/>
            <a:endParaRPr lang="en-US" altLang="en-US" sz="12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33350"/>
            <a:ext cx="1219200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0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81000" y="361950"/>
            <a:ext cx="8229600" cy="857250"/>
          </a:xfrm>
        </p:spPr>
        <p:txBody>
          <a:bodyPr/>
          <a:lstStyle/>
          <a:p>
            <a:r>
              <a:rPr lang="ro-RO" altLang="en-US" sz="3600" b="1" dirty="0"/>
              <a:t>VHC </a:t>
            </a:r>
            <a:r>
              <a:rPr lang="ro-RO" altLang="en-US" sz="3600" b="1" dirty="0" smtClean="0"/>
              <a:t>–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evolu</a:t>
            </a:r>
            <a:r>
              <a:rPr lang="en-US" altLang="en-US" sz="3600" b="1" dirty="0" err="1" smtClean="0">
                <a:latin typeface="Calibri"/>
                <a:cs typeface="Calibri"/>
              </a:rPr>
              <a:t>ț</a:t>
            </a:r>
            <a:r>
              <a:rPr lang="en-US" altLang="en-US" sz="3600" b="1" dirty="0" err="1" smtClean="0"/>
              <a:t>ie</a:t>
            </a:r>
            <a:endParaRPr lang="en-US" altLang="en-US" sz="3600" dirty="0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533400" y="1449827"/>
            <a:ext cx="8229600" cy="348495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o-RO" sz="1800" b="1" dirty="0" smtClean="0"/>
              <a:t>Riscul</a:t>
            </a:r>
            <a:r>
              <a:rPr lang="ro-RO" sz="1800" dirty="0" smtClean="0"/>
              <a:t> dezvolt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ro-RO" sz="1800" dirty="0" smtClean="0"/>
              <a:t>rii infec</a:t>
            </a:r>
            <a:r>
              <a:rPr lang="ro-RO" sz="1800" dirty="0" smtClean="0">
                <a:latin typeface="Calibri"/>
                <a:cs typeface="Calibri"/>
              </a:rPr>
              <a:t>ț</a:t>
            </a:r>
            <a:r>
              <a:rPr lang="ro-RO" sz="1800" dirty="0" smtClean="0"/>
              <a:t>iei </a:t>
            </a:r>
            <a:r>
              <a:rPr lang="ro-RO" sz="1800" dirty="0"/>
              <a:t>cronice </a:t>
            </a:r>
            <a:r>
              <a:rPr lang="ro-RO" sz="1800" dirty="0" smtClean="0"/>
              <a:t>dup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ro-RO" sz="1800" dirty="0" smtClean="0"/>
              <a:t> </a:t>
            </a:r>
            <a:r>
              <a:rPr lang="ro-RO" sz="1800" dirty="0"/>
              <a:t>expunerea la VHC: </a:t>
            </a:r>
            <a:r>
              <a:rPr lang="ro-RO" sz="1800" b="1" dirty="0"/>
              <a:t>60-85%</a:t>
            </a:r>
            <a:endParaRPr lang="en-US" sz="1800" b="1" dirty="0"/>
          </a:p>
          <a:p>
            <a:pPr>
              <a:defRPr/>
            </a:pPr>
            <a:r>
              <a:rPr lang="ro-RO" sz="1800" b="1" dirty="0" smtClean="0"/>
              <a:t>Evolu</a:t>
            </a:r>
            <a:r>
              <a:rPr lang="ro-RO" sz="1800" b="1" dirty="0" smtClean="0">
                <a:latin typeface="Calibri"/>
                <a:cs typeface="Calibri"/>
              </a:rPr>
              <a:t>ț</a:t>
            </a:r>
            <a:r>
              <a:rPr lang="ro-RO" sz="1800" b="1" dirty="0" smtClean="0"/>
              <a:t>ia</a:t>
            </a:r>
            <a:r>
              <a:rPr lang="ro-RO" sz="1800" dirty="0" smtClean="0"/>
              <a:t> infec</a:t>
            </a:r>
            <a:r>
              <a:rPr lang="ro-RO" sz="1800" dirty="0" smtClean="0">
                <a:latin typeface="Calibri"/>
                <a:cs typeface="Calibri"/>
              </a:rPr>
              <a:t>ț</a:t>
            </a:r>
            <a:r>
              <a:rPr lang="ro-RO" sz="1800" dirty="0" smtClean="0"/>
              <a:t>iei </a:t>
            </a:r>
            <a:r>
              <a:rPr lang="ro-RO" sz="1800" dirty="0"/>
              <a:t>cronice: lent </a:t>
            </a:r>
            <a:r>
              <a:rPr lang="ro-RO" sz="1800" dirty="0" smtClean="0"/>
              <a:t>progresiv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en-US" sz="1800" dirty="0" smtClean="0">
                <a:latin typeface="Calibri"/>
                <a:cs typeface="Calibri"/>
              </a:rPr>
              <a:t> </a:t>
            </a:r>
            <a:r>
              <a:rPr lang="ro-RO" sz="1800" dirty="0"/>
              <a:t>ș</a:t>
            </a:r>
            <a:r>
              <a:rPr lang="ro-RO" sz="1800" dirty="0" smtClean="0"/>
              <a:t>i asimptomatic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ro-RO" sz="1800" dirty="0" smtClean="0"/>
              <a:t>, </a:t>
            </a:r>
            <a:r>
              <a:rPr lang="ro-RO" sz="1800" dirty="0"/>
              <a:t>cu </a:t>
            </a:r>
            <a:r>
              <a:rPr lang="ro-RO" sz="1800" dirty="0" smtClean="0"/>
              <a:t>apari</a:t>
            </a:r>
            <a:r>
              <a:rPr lang="ro-RO" sz="1800" dirty="0" smtClean="0">
                <a:latin typeface="Calibri"/>
                <a:cs typeface="Calibri"/>
              </a:rPr>
              <a:t>ț</a:t>
            </a:r>
            <a:r>
              <a:rPr lang="ro-RO" sz="1800" dirty="0" smtClean="0"/>
              <a:t>ia </a:t>
            </a:r>
            <a:r>
              <a:rPr lang="ro-RO" sz="1800" dirty="0"/>
              <a:t>cirozei, </a:t>
            </a:r>
            <a:r>
              <a:rPr lang="ro-RO" sz="1800" dirty="0" smtClean="0"/>
              <a:t>dup</a:t>
            </a:r>
            <a:r>
              <a:rPr lang="vi-VN" sz="1800" dirty="0" smtClean="0">
                <a:latin typeface="Calibri"/>
                <a:cs typeface="Calibri"/>
              </a:rPr>
              <a:t>ă</a:t>
            </a:r>
            <a:r>
              <a:rPr lang="ro-RO" sz="1800" dirty="0" smtClean="0"/>
              <a:t> </a:t>
            </a:r>
            <a:r>
              <a:rPr lang="ro-RO" sz="1800" dirty="0"/>
              <a:t>20 de ani, la </a:t>
            </a:r>
            <a:r>
              <a:rPr lang="ro-RO" sz="1800" b="1" dirty="0"/>
              <a:t>10-24%</a:t>
            </a:r>
            <a:r>
              <a:rPr lang="ro-RO" sz="1800" dirty="0"/>
              <a:t> dintre </a:t>
            </a:r>
            <a:r>
              <a:rPr lang="ro-RO" sz="1800" dirty="0" smtClean="0"/>
              <a:t>pacien</a:t>
            </a:r>
            <a:r>
              <a:rPr lang="ro-RO" sz="1800" dirty="0" smtClean="0">
                <a:latin typeface="Calibri"/>
                <a:cs typeface="Calibri"/>
              </a:rPr>
              <a:t>ț</a:t>
            </a:r>
            <a:r>
              <a:rPr lang="ro-RO" sz="1800" dirty="0" smtClean="0"/>
              <a:t>i</a:t>
            </a:r>
            <a:endParaRPr lang="en-US" sz="1800" dirty="0"/>
          </a:p>
          <a:p>
            <a:endParaRPr lang="en-US" altLang="en-US" sz="1800" dirty="0" smtClean="0"/>
          </a:p>
          <a:p>
            <a:r>
              <a:rPr lang="en-US" altLang="en-US" sz="1800" dirty="0" smtClean="0"/>
              <a:t>25- 50% din </a:t>
            </a:r>
            <a:r>
              <a:rPr lang="en-US" altLang="en-US" sz="1800" dirty="0" err="1" smtClean="0"/>
              <a:t>copiii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infecta</a:t>
            </a:r>
            <a:r>
              <a:rPr lang="en-US" altLang="en-US" sz="1800" dirty="0" err="1" smtClean="0">
                <a:latin typeface="Calibri"/>
                <a:cs typeface="Calibri"/>
              </a:rPr>
              <a:t>ț</a:t>
            </a:r>
            <a:r>
              <a:rPr lang="en-US" altLang="en-US" sz="1800" dirty="0" err="1" smtClean="0"/>
              <a:t>i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realizeaz</a:t>
            </a:r>
            <a:r>
              <a:rPr lang="vi-VN" altLang="en-US" sz="1800" dirty="0" smtClean="0">
                <a:latin typeface="Calibri"/>
                <a:cs typeface="Calibri"/>
              </a:rPr>
              <a:t>ă</a:t>
            </a:r>
            <a:r>
              <a:rPr lang="en-US" altLang="en-US" sz="1800" dirty="0" smtClean="0"/>
              <a:t> clearance </a:t>
            </a:r>
            <a:r>
              <a:rPr lang="en-US" altLang="en-US" sz="1800" dirty="0" err="1" smtClean="0"/>
              <a:t>spontan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pân</a:t>
            </a:r>
            <a:r>
              <a:rPr lang="vi-VN" altLang="en-US" sz="1800" dirty="0" smtClean="0">
                <a:latin typeface="Calibri"/>
                <a:cs typeface="Calibri"/>
              </a:rPr>
              <a:t>ă</a:t>
            </a:r>
            <a:r>
              <a:rPr lang="en-US" altLang="en-US" sz="1800" dirty="0" smtClean="0"/>
              <a:t> la </a:t>
            </a:r>
            <a:r>
              <a:rPr lang="en-US" altLang="en-US" sz="1800" dirty="0" err="1" smtClean="0"/>
              <a:t>vârsta</a:t>
            </a:r>
            <a:r>
              <a:rPr lang="en-US" altLang="en-US" sz="1800" dirty="0" smtClean="0"/>
              <a:t> de 3 </a:t>
            </a:r>
            <a:r>
              <a:rPr lang="en-US" altLang="en-US" sz="1800" dirty="0" err="1" smtClean="0"/>
              <a:t>ani</a:t>
            </a:r>
            <a:endParaRPr lang="en-US" altLang="en-US" sz="1800" dirty="0" smtClean="0"/>
          </a:p>
          <a:p>
            <a:r>
              <a:rPr lang="en-US" altLang="en-US" sz="1800" dirty="0" smtClean="0"/>
              <a:t>Nu au </a:t>
            </a:r>
            <a:r>
              <a:rPr lang="en-US" altLang="en-US" sz="1800" dirty="0" err="1" smtClean="0"/>
              <a:t>fost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identificate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interven</a:t>
            </a:r>
            <a:r>
              <a:rPr lang="en-US" altLang="en-US" sz="1800" dirty="0" err="1" smtClean="0">
                <a:latin typeface="Calibri"/>
                <a:cs typeface="Calibri"/>
              </a:rPr>
              <a:t>ț</a:t>
            </a:r>
            <a:r>
              <a:rPr lang="en-US" altLang="en-US" sz="1800" dirty="0" err="1" smtClean="0"/>
              <a:t>ii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specifice</a:t>
            </a:r>
            <a:r>
              <a:rPr lang="en-US" altLang="en-US" sz="1800" dirty="0" smtClean="0"/>
              <a:t> (</a:t>
            </a:r>
            <a:r>
              <a:rPr lang="en-US" altLang="en-US" sz="1800" dirty="0" err="1" smtClean="0"/>
              <a:t>tratament</a:t>
            </a:r>
            <a:r>
              <a:rPr lang="en-US" altLang="en-US" sz="1800" dirty="0" smtClean="0"/>
              <a:t> antiviral, </a:t>
            </a:r>
            <a:r>
              <a:rPr lang="en-US" altLang="en-US" sz="1800" dirty="0" err="1" smtClean="0"/>
              <a:t>tipul</a:t>
            </a:r>
            <a:r>
              <a:rPr lang="en-US" altLang="en-US" sz="1800" dirty="0" smtClean="0"/>
              <a:t> de </a:t>
            </a:r>
            <a:r>
              <a:rPr lang="en-US" altLang="en-US" sz="1800" dirty="0" err="1" smtClean="0"/>
              <a:t>naștere</a:t>
            </a:r>
            <a:r>
              <a:rPr lang="en-US" altLang="en-US" sz="1800" dirty="0" smtClean="0"/>
              <a:t>, etc.) care s</a:t>
            </a:r>
            <a:r>
              <a:rPr lang="vi-VN" altLang="en-US" sz="1800" dirty="0" smtClean="0">
                <a:latin typeface="Calibri"/>
                <a:cs typeface="Calibri"/>
              </a:rPr>
              <a:t>ă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limiteze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transmiterea</a:t>
            </a:r>
            <a:endParaRPr lang="en-US" altLang="en-US" sz="1800" dirty="0" smtClean="0"/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4284663" y="4734731"/>
            <a:ext cx="4859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dirty="0">
                <a:hlinkClick r:id="rId2"/>
              </a:rPr>
              <a:t>https://www.hcvguidelines.org/unique-populations/pregnancy</a:t>
            </a:r>
            <a:endParaRPr lang="en-US" altLang="en-US" sz="1000" dirty="0"/>
          </a:p>
          <a:p>
            <a:pPr algn="r"/>
            <a:r>
              <a:rPr lang="en-US" altLang="en-US" sz="1000" dirty="0">
                <a:hlinkClick r:id="rId3"/>
              </a:rPr>
              <a:t>http://</a:t>
            </a:r>
            <a:r>
              <a:rPr lang="en-US" altLang="en-US" sz="1000" dirty="0" smtClean="0">
                <a:hlinkClick r:id="rId3"/>
              </a:rPr>
              <a:t>www.who.int/news-room/fact-sheets/detail/hepatitis-c</a:t>
            </a:r>
            <a:endParaRPr lang="en-US" altLang="en-US" sz="10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33350"/>
            <a:ext cx="1219200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7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+mn-lt"/>
              </a:rPr>
              <a:t>Sarcina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endParaRPr lang="ro-RO" altLang="ro-RO" sz="3600" b="1" dirty="0" smtClean="0">
              <a:latin typeface="+mn-lt"/>
            </a:endParaRPr>
          </a:p>
        </p:txBody>
      </p:sp>
      <p:sp>
        <p:nvSpPr>
          <p:cNvPr id="717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este 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nsiderată a fi o</a:t>
            </a: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stare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imunotoleran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ță naturală</a:t>
            </a: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și este asociată cu niveluri ridicate de corticosteroizi suprarenali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eni</a:t>
            </a: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pot modula răspunsul imun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este, în general, bine tolerată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femeile cu infecție cronică 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cu</a:t>
            </a: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virusu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rile </a:t>
            </a: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hepatiti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 (VHB) 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 C (VHC) și </a:t>
            </a: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care nu suferă de afecțiuni hepatice avansate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nele m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anifestări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fiziologice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normale 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ale sarcinii pot imita </a:t>
            </a:r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manifestări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 asociate cu boala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hepatică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o-R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elangiecta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ziile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în 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special pe piept, spate și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față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și eritemul palm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ar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apar până la 60% din femeile gravide, dar dispar după </a:t>
            </a:r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naștere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o-R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r>
              <a:rPr lang="ro-R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grețuri, vărsături, inapetență, astenie etc. </a:t>
            </a:r>
          </a:p>
          <a:p>
            <a:endParaRPr lang="ro-RO" sz="2000" dirty="0"/>
          </a:p>
          <a:p>
            <a:pPr algn="just" eaLnBrk="1" fontAlgn="auto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sz="1900" kern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9550"/>
            <a:ext cx="1219200" cy="9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74848" y="4785465"/>
            <a:ext cx="756938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Riely</a:t>
            </a:r>
            <a:r>
              <a:rPr lang="en-US" sz="1000" dirty="0"/>
              <a:t>, </a:t>
            </a:r>
            <a:r>
              <a:rPr lang="en-US" sz="1000" dirty="0" smtClean="0"/>
              <a:t>2001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2800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3438</Words>
  <Application>Microsoft Office PowerPoint</Application>
  <PresentationFormat>On-screen Show (16:9)</PresentationFormat>
  <Paragraphs>289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Hepatita cronică cu virus C la femeia utilizatoare de droguri injectabile. Particularități ȋn sarcină</vt:lpstr>
      <vt:lpstr>Virusul hepatitei C (VHC)</vt:lpstr>
      <vt:lpstr>VHC - Date  epidemiologice</vt:lpstr>
      <vt:lpstr>VHC - Date epidemiologice</vt:lpstr>
      <vt:lpstr>VHC – Modalități de transmitere </vt:lpstr>
      <vt:lpstr>Transmiterea VHC pe cale  materno-fetală</vt:lpstr>
      <vt:lpstr>Transmiterea VHC pe cale  materno-fetală</vt:lpstr>
      <vt:lpstr>VHC – evoluție</vt:lpstr>
      <vt:lpstr>Sarcina </vt:lpstr>
      <vt:lpstr>Boala hepatică în sarcină</vt:lpstr>
      <vt:lpstr>Icterul la femeia gravidă </vt:lpstr>
      <vt:lpstr> Ciroza hepatică în sarcină </vt:lpstr>
      <vt:lpstr>Ciroza hepatică în sarcină</vt:lpstr>
      <vt:lpstr>Hepatitele virale și sarcina</vt:lpstr>
      <vt:lpstr>Hepatita cronică cu virus C (VHC)  și sarcina</vt:lpstr>
      <vt:lpstr>VHC – complicații ale sarcinii</vt:lpstr>
      <vt:lpstr>VHC – screening ȋn sarcină</vt:lpstr>
      <vt:lpstr>VHC – screening ȋn sarcină</vt:lpstr>
      <vt:lpstr>VHC – screening ȋn sarcină</vt:lpstr>
      <vt:lpstr>VHC – screening ȋn sarcină</vt:lpstr>
      <vt:lpstr>Managementul gravidei cu infecție  VHC cronică</vt:lpstr>
      <vt:lpstr>Gravida cunoscută cu infecție HVC</vt:lpstr>
      <vt:lpstr>Gravida depistată în timpul sarcinii  cu infecție cronică virală </vt:lpstr>
      <vt:lpstr>Gravida depistată în timpul sarcinii  cu infecție acută cu VHC</vt:lpstr>
      <vt:lpstr>Tratamentul antiviral</vt:lpstr>
      <vt:lpstr>Managementul nașterii și alăptării</vt:lpstr>
      <vt:lpstr>Testarea copilului expus perinatal   infecției cu VHC</vt:lpstr>
      <vt:lpstr>Sumar</vt:lpstr>
      <vt:lpstr>Sumar</vt:lpstr>
      <vt:lpstr>Sumar</vt:lpstr>
      <vt:lpstr>Sumar</vt:lpstr>
      <vt:lpstr>Sumar</vt:lpstr>
      <vt:lpstr>Vă multumesc!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Hepatita cronică cu virus C la femeia utilizatoare de droguri injectabile. Particularități ȋn sarcină</dc:title>
  <dc:creator>B4 Garda</dc:creator>
  <cp:lastModifiedBy>B4 Garda</cp:lastModifiedBy>
  <cp:revision>117</cp:revision>
  <cp:lastPrinted>2019-05-22T10:27:35Z</cp:lastPrinted>
  <dcterms:created xsi:type="dcterms:W3CDTF">2019-05-06T07:45:19Z</dcterms:created>
  <dcterms:modified xsi:type="dcterms:W3CDTF">2019-05-23T05:06:25Z</dcterms:modified>
</cp:coreProperties>
</file>