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4" r:id="rId2"/>
    <p:sldId id="261" r:id="rId3"/>
    <p:sldId id="286" r:id="rId4"/>
    <p:sldId id="259" r:id="rId5"/>
    <p:sldId id="262" r:id="rId6"/>
    <p:sldId id="265" r:id="rId7"/>
    <p:sldId id="293" r:id="rId8"/>
    <p:sldId id="294" r:id="rId9"/>
    <p:sldId id="292" r:id="rId10"/>
    <p:sldId id="295" r:id="rId11"/>
    <p:sldId id="296" r:id="rId12"/>
    <p:sldId id="267" r:id="rId13"/>
    <p:sldId id="266" r:id="rId14"/>
    <p:sldId id="282" r:id="rId15"/>
    <p:sldId id="285" r:id="rId16"/>
    <p:sldId id="268" r:id="rId17"/>
    <p:sldId id="277" r:id="rId18"/>
    <p:sldId id="278" r:id="rId19"/>
    <p:sldId id="279" r:id="rId20"/>
    <p:sldId id="280" r:id="rId21"/>
    <p:sldId id="270" r:id="rId22"/>
    <p:sldId id="271" r:id="rId23"/>
    <p:sldId id="272" r:id="rId24"/>
    <p:sldId id="273" r:id="rId25"/>
    <p:sldId id="284" r:id="rId26"/>
    <p:sldId id="274" r:id="rId27"/>
    <p:sldId id="281" r:id="rId28"/>
    <p:sldId id="283" r:id="rId29"/>
    <p:sldId id="275" r:id="rId30"/>
    <p:sldId id="288" r:id="rId31"/>
    <p:sldId id="276" r:id="rId32"/>
    <p:sldId id="263" r:id="rId33"/>
    <p:sldId id="289" r:id="rId34"/>
    <p:sldId id="290" r:id="rId35"/>
    <p:sldId id="291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9"/>
    <p:restoredTop sz="81096"/>
  </p:normalViewPr>
  <p:slideViewPr>
    <p:cSldViewPr>
      <p:cViewPr>
        <p:scale>
          <a:sx n="102" d="100"/>
          <a:sy n="102" d="100"/>
        </p:scale>
        <p:origin x="123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6158E-FB5B-4E6E-A89A-D5F9A03BF21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9A67178-9781-4936-A0E4-8F4F11C654C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Hep</a:t>
          </a:r>
          <a:r>
            <a:rPr lang="en-US" sz="1600" b="1" dirty="0" err="1">
              <a:solidFill>
                <a:srgbClr val="FF0000"/>
              </a:solidFill>
            </a:rPr>
            <a:t>CHECK</a:t>
          </a:r>
          <a:endParaRPr lang="en-US" sz="1600" b="1" dirty="0">
            <a:solidFill>
              <a:srgbClr val="FF0000"/>
            </a:solidFill>
          </a:endParaRPr>
        </a:p>
      </dgm:t>
    </dgm:pt>
    <dgm:pt modelId="{9831E9A2-DEAC-4A5C-8375-E7D184A0424F}" type="parTrans" cxnId="{C9C024CD-8680-4939-82AB-8D0739430571}">
      <dgm:prSet/>
      <dgm:spPr/>
      <dgm:t>
        <a:bodyPr/>
        <a:lstStyle/>
        <a:p>
          <a:endParaRPr lang="en-US"/>
        </a:p>
      </dgm:t>
    </dgm:pt>
    <dgm:pt modelId="{D9B8A7AA-8B07-4EC0-B0AE-069500864BF9}" type="sibTrans" cxnId="{C9C024CD-8680-4939-82AB-8D0739430571}">
      <dgm:prSet/>
      <dgm:spPr/>
      <dgm:t>
        <a:bodyPr/>
        <a:lstStyle/>
        <a:p>
          <a:endParaRPr lang="en-US"/>
        </a:p>
      </dgm:t>
    </dgm:pt>
    <dgm:pt modelId="{E4009D6B-BECA-4996-A9FF-BBD3ECBB55F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Hep</a:t>
          </a:r>
          <a:r>
            <a:rPr lang="en-US" sz="1800" b="1" dirty="0" err="1">
              <a:solidFill>
                <a:srgbClr val="FF0000"/>
              </a:solidFill>
            </a:rPr>
            <a:t>LINK</a:t>
          </a:r>
          <a:endParaRPr lang="en-US" sz="1800" b="1" dirty="0">
            <a:solidFill>
              <a:srgbClr val="FF0000"/>
            </a:solidFill>
          </a:endParaRPr>
        </a:p>
      </dgm:t>
    </dgm:pt>
    <dgm:pt modelId="{ED33DAA0-6648-4D5D-8D6C-3B2729525175}" type="parTrans" cxnId="{35BD1F80-1718-4838-A610-FA4B32B72251}">
      <dgm:prSet/>
      <dgm:spPr/>
      <dgm:t>
        <a:bodyPr/>
        <a:lstStyle/>
        <a:p>
          <a:endParaRPr lang="en-US"/>
        </a:p>
      </dgm:t>
    </dgm:pt>
    <dgm:pt modelId="{35CFE6B1-BB09-415E-A335-0A6E66E6F1F9}" type="sibTrans" cxnId="{35BD1F80-1718-4838-A610-FA4B32B72251}">
      <dgm:prSet/>
      <dgm:spPr/>
      <dgm:t>
        <a:bodyPr/>
        <a:lstStyle/>
        <a:p>
          <a:endParaRPr lang="en-US"/>
        </a:p>
      </dgm:t>
    </dgm:pt>
    <dgm:pt modelId="{F45AC4B3-B35B-4789-A0DB-CB41D62F5F8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Hep</a:t>
          </a:r>
          <a:r>
            <a:rPr lang="en-US" sz="1600" b="1" dirty="0" err="1">
              <a:solidFill>
                <a:srgbClr val="FF0000"/>
              </a:solidFill>
            </a:rPr>
            <a:t>ED</a:t>
          </a:r>
          <a:endParaRPr lang="en-US" sz="1600" b="1" dirty="0">
            <a:solidFill>
              <a:srgbClr val="FF0000"/>
            </a:solidFill>
          </a:endParaRPr>
        </a:p>
      </dgm:t>
    </dgm:pt>
    <dgm:pt modelId="{DC7DEE2B-F964-46E9-9C82-EFE793F77E5F}" type="parTrans" cxnId="{7C0A1D0E-96B8-4CCE-AA3F-ECADE9A151CC}">
      <dgm:prSet/>
      <dgm:spPr/>
      <dgm:t>
        <a:bodyPr/>
        <a:lstStyle/>
        <a:p>
          <a:endParaRPr lang="en-US"/>
        </a:p>
      </dgm:t>
    </dgm:pt>
    <dgm:pt modelId="{0169457D-DAFF-4F70-BDA5-84D6ECA5F579}" type="sibTrans" cxnId="{7C0A1D0E-96B8-4CCE-AA3F-ECADE9A151CC}">
      <dgm:prSet/>
      <dgm:spPr/>
      <dgm:t>
        <a:bodyPr/>
        <a:lstStyle/>
        <a:p>
          <a:endParaRPr lang="en-US"/>
        </a:p>
      </dgm:t>
    </dgm:pt>
    <dgm:pt modelId="{BE4CA7E5-1AD4-416A-B402-AB2BD17B9E2C}">
      <dgm:prSet custT="1"/>
      <dgm:spPr>
        <a:solidFill>
          <a:srgbClr val="00B0F0"/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Hep</a:t>
          </a:r>
          <a:r>
            <a:rPr lang="en-US" sz="1600" b="1" dirty="0" err="1">
              <a:solidFill>
                <a:srgbClr val="FF0000"/>
              </a:solidFill>
            </a:rPr>
            <a:t>FRIEND</a:t>
          </a:r>
          <a:endParaRPr lang="en-US" sz="1600" b="1" dirty="0">
            <a:solidFill>
              <a:srgbClr val="FF0000"/>
            </a:solidFill>
          </a:endParaRPr>
        </a:p>
      </dgm:t>
    </dgm:pt>
    <dgm:pt modelId="{9FC217F1-14B1-45AC-BC65-6E08F5F00595}" type="parTrans" cxnId="{C5DDE0B4-D59C-4E4D-AB4A-E9C38F55A015}">
      <dgm:prSet/>
      <dgm:spPr/>
      <dgm:t>
        <a:bodyPr/>
        <a:lstStyle/>
        <a:p>
          <a:endParaRPr lang="en-US"/>
        </a:p>
      </dgm:t>
    </dgm:pt>
    <dgm:pt modelId="{BCD674FE-0226-4494-BC54-EC79575592AF}" type="sibTrans" cxnId="{C5DDE0B4-D59C-4E4D-AB4A-E9C38F55A015}">
      <dgm:prSet/>
      <dgm:spPr/>
      <dgm:t>
        <a:bodyPr/>
        <a:lstStyle/>
        <a:p>
          <a:endParaRPr lang="en-US"/>
        </a:p>
      </dgm:t>
    </dgm:pt>
    <dgm:pt modelId="{4066F1A8-4A17-4564-8B82-34A13190F015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Hep</a:t>
          </a:r>
          <a:r>
            <a:rPr lang="en-US" sz="1600" b="1" dirty="0" err="1">
              <a:solidFill>
                <a:srgbClr val="FF0000"/>
              </a:solidFill>
            </a:rPr>
            <a:t>COST</a:t>
          </a:r>
          <a:endParaRPr lang="en-US" sz="1600" b="1" dirty="0">
            <a:solidFill>
              <a:srgbClr val="FF0000"/>
            </a:solidFill>
          </a:endParaRPr>
        </a:p>
      </dgm:t>
    </dgm:pt>
    <dgm:pt modelId="{C0F0B6AC-8813-4622-8508-E024C8583F7D}" type="parTrans" cxnId="{A7B656E9-1745-4EC2-A195-5BFDAA359625}">
      <dgm:prSet/>
      <dgm:spPr/>
      <dgm:t>
        <a:bodyPr/>
        <a:lstStyle/>
        <a:p>
          <a:endParaRPr lang="en-US"/>
        </a:p>
      </dgm:t>
    </dgm:pt>
    <dgm:pt modelId="{A5F3F325-6C38-4139-A24A-CCABE30DE3A9}" type="sibTrans" cxnId="{A7B656E9-1745-4EC2-A195-5BFDAA359625}">
      <dgm:prSet/>
      <dgm:spPr/>
      <dgm:t>
        <a:bodyPr/>
        <a:lstStyle/>
        <a:p>
          <a:endParaRPr lang="en-US"/>
        </a:p>
      </dgm:t>
    </dgm:pt>
    <dgm:pt modelId="{67E2CCA7-7C83-403A-880B-4943EDCC7530}" type="pres">
      <dgm:prSet presAssocID="{48F6158E-FB5B-4E6E-A89A-D5F9A03BF217}" presName="linearFlow" presStyleCnt="0">
        <dgm:presLayoutVars>
          <dgm:resizeHandles val="exact"/>
        </dgm:presLayoutVars>
      </dgm:prSet>
      <dgm:spPr/>
    </dgm:pt>
    <dgm:pt modelId="{0EC9EFF2-0998-4D01-8CEA-2502B025C117}" type="pres">
      <dgm:prSet presAssocID="{89A67178-9781-4936-A0E4-8F4F11C654C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3EE8E-DE7F-4222-9661-BB58458C4EBD}" type="pres">
      <dgm:prSet presAssocID="{D9B8A7AA-8B07-4EC0-B0AE-069500864BF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600EFC1-DFCE-46A3-878D-B59C9A22E5D3}" type="pres">
      <dgm:prSet presAssocID="{D9B8A7AA-8B07-4EC0-B0AE-069500864BF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E7B8E54-CAC1-4790-88AF-26AC59222EFA}" type="pres">
      <dgm:prSet presAssocID="{E4009D6B-BECA-4996-A9FF-BBD3ECBB55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9F9E0-DEC9-4829-A298-60417763D98E}" type="pres">
      <dgm:prSet presAssocID="{35CFE6B1-BB09-415E-A335-0A6E66E6F1F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517996F-AC16-4613-91BB-0131109A6BE0}" type="pres">
      <dgm:prSet presAssocID="{35CFE6B1-BB09-415E-A335-0A6E66E6F1F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D566172-3A19-44E3-B111-68C6F0EB70A2}" type="pres">
      <dgm:prSet presAssocID="{F45AC4B3-B35B-4789-A0DB-CB41D62F5F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A5D28-E3F5-4FE4-8AD0-A22BA16D1EB3}" type="pres">
      <dgm:prSet presAssocID="{0169457D-DAFF-4F70-BDA5-84D6ECA5F57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CE110BF-5AC5-4A90-BED2-0CD435781245}" type="pres">
      <dgm:prSet presAssocID="{0169457D-DAFF-4F70-BDA5-84D6ECA5F57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C394BEB-199E-4E70-AD0E-A0094A6C4935}" type="pres">
      <dgm:prSet presAssocID="{BE4CA7E5-1AD4-416A-B402-AB2BD17B9E2C}" presName="node" presStyleLbl="node1" presStyleIdx="3" presStyleCnt="5" custLinFactNeighborX="0" custLinFactNeighborY="-8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A5862-E3BA-46FA-87A5-F8B64DD63162}" type="pres">
      <dgm:prSet presAssocID="{BCD674FE-0226-4494-BC54-EC79575592A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FE4569B-22F5-4B3D-B7EB-0B0A3A70FB4B}" type="pres">
      <dgm:prSet presAssocID="{BCD674FE-0226-4494-BC54-EC79575592A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AF0A56C-0264-41B0-A4C2-5B22182169B8}" type="pres">
      <dgm:prSet presAssocID="{4066F1A8-4A17-4564-8B82-34A13190F0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DB7CF2-6030-46A3-961A-C695E87BDAD0}" type="presOf" srcId="{D9B8A7AA-8B07-4EC0-B0AE-069500864BF9}" destId="{9600EFC1-DFCE-46A3-878D-B59C9A22E5D3}" srcOrd="1" destOrd="0" presId="urn:microsoft.com/office/officeart/2005/8/layout/process2"/>
    <dgm:cxn modelId="{D5160A2D-FFC1-417B-A362-B4CD817EF376}" type="presOf" srcId="{89A67178-9781-4936-A0E4-8F4F11C654CB}" destId="{0EC9EFF2-0998-4D01-8CEA-2502B025C117}" srcOrd="0" destOrd="0" presId="urn:microsoft.com/office/officeart/2005/8/layout/process2"/>
    <dgm:cxn modelId="{45A64DD8-226D-40E9-970C-ADF77C83489C}" type="presOf" srcId="{0169457D-DAFF-4F70-BDA5-84D6ECA5F579}" destId="{ECE110BF-5AC5-4A90-BED2-0CD435781245}" srcOrd="1" destOrd="0" presId="urn:microsoft.com/office/officeart/2005/8/layout/process2"/>
    <dgm:cxn modelId="{CCB1B7DB-C12D-4FEC-9D27-1305ADAF3CCD}" type="presOf" srcId="{0169457D-DAFF-4F70-BDA5-84D6ECA5F579}" destId="{5C2A5D28-E3F5-4FE4-8AD0-A22BA16D1EB3}" srcOrd="0" destOrd="0" presId="urn:microsoft.com/office/officeart/2005/8/layout/process2"/>
    <dgm:cxn modelId="{24AB68CB-B44C-4A3E-8EAE-65B905B2141D}" type="presOf" srcId="{D9B8A7AA-8B07-4EC0-B0AE-069500864BF9}" destId="{ADF3EE8E-DE7F-4222-9661-BB58458C4EBD}" srcOrd="0" destOrd="0" presId="urn:microsoft.com/office/officeart/2005/8/layout/process2"/>
    <dgm:cxn modelId="{A91FDAA6-00CF-4BBA-A149-4E4AA5C4FF5C}" type="presOf" srcId="{BCD674FE-0226-4494-BC54-EC79575592AF}" destId="{FFE4569B-22F5-4B3D-B7EB-0B0A3A70FB4B}" srcOrd="1" destOrd="0" presId="urn:microsoft.com/office/officeart/2005/8/layout/process2"/>
    <dgm:cxn modelId="{35BD1F80-1718-4838-A610-FA4B32B72251}" srcId="{48F6158E-FB5B-4E6E-A89A-D5F9A03BF217}" destId="{E4009D6B-BECA-4996-A9FF-BBD3ECBB55F4}" srcOrd="1" destOrd="0" parTransId="{ED33DAA0-6648-4D5D-8D6C-3B2729525175}" sibTransId="{35CFE6B1-BB09-415E-A335-0A6E66E6F1F9}"/>
    <dgm:cxn modelId="{A7B656E9-1745-4EC2-A195-5BFDAA359625}" srcId="{48F6158E-FB5B-4E6E-A89A-D5F9A03BF217}" destId="{4066F1A8-4A17-4564-8B82-34A13190F015}" srcOrd="4" destOrd="0" parTransId="{C0F0B6AC-8813-4622-8508-E024C8583F7D}" sibTransId="{A5F3F325-6C38-4139-A24A-CCABE30DE3A9}"/>
    <dgm:cxn modelId="{A4899634-D273-4E94-8C48-5E04AC17C9B2}" type="presOf" srcId="{E4009D6B-BECA-4996-A9FF-BBD3ECBB55F4}" destId="{8E7B8E54-CAC1-4790-88AF-26AC59222EFA}" srcOrd="0" destOrd="0" presId="urn:microsoft.com/office/officeart/2005/8/layout/process2"/>
    <dgm:cxn modelId="{C9C024CD-8680-4939-82AB-8D0739430571}" srcId="{48F6158E-FB5B-4E6E-A89A-D5F9A03BF217}" destId="{89A67178-9781-4936-A0E4-8F4F11C654CB}" srcOrd="0" destOrd="0" parTransId="{9831E9A2-DEAC-4A5C-8375-E7D184A0424F}" sibTransId="{D9B8A7AA-8B07-4EC0-B0AE-069500864BF9}"/>
    <dgm:cxn modelId="{BEFE4849-FB9F-4DC6-8F19-6BB8E08EF4DB}" type="presOf" srcId="{35CFE6B1-BB09-415E-A335-0A6E66E6F1F9}" destId="{D517996F-AC16-4613-91BB-0131109A6BE0}" srcOrd="1" destOrd="0" presId="urn:microsoft.com/office/officeart/2005/8/layout/process2"/>
    <dgm:cxn modelId="{064AC935-8190-4E37-AB89-49BD0BCBA12C}" type="presOf" srcId="{BCD674FE-0226-4494-BC54-EC79575592AF}" destId="{C5EA5862-E3BA-46FA-87A5-F8B64DD63162}" srcOrd="0" destOrd="0" presId="urn:microsoft.com/office/officeart/2005/8/layout/process2"/>
    <dgm:cxn modelId="{DE923DB5-2288-432A-B37F-8C4AA0250D52}" type="presOf" srcId="{4066F1A8-4A17-4564-8B82-34A13190F015}" destId="{7AF0A56C-0264-41B0-A4C2-5B22182169B8}" srcOrd="0" destOrd="0" presId="urn:microsoft.com/office/officeart/2005/8/layout/process2"/>
    <dgm:cxn modelId="{C5DDE0B4-D59C-4E4D-AB4A-E9C38F55A015}" srcId="{48F6158E-FB5B-4E6E-A89A-D5F9A03BF217}" destId="{BE4CA7E5-1AD4-416A-B402-AB2BD17B9E2C}" srcOrd="3" destOrd="0" parTransId="{9FC217F1-14B1-45AC-BC65-6E08F5F00595}" sibTransId="{BCD674FE-0226-4494-BC54-EC79575592AF}"/>
    <dgm:cxn modelId="{9F744FB5-69D1-4DD0-80A9-D3A0483CFEE1}" type="presOf" srcId="{F45AC4B3-B35B-4789-A0DB-CB41D62F5F8F}" destId="{FD566172-3A19-44E3-B111-68C6F0EB70A2}" srcOrd="0" destOrd="0" presId="urn:microsoft.com/office/officeart/2005/8/layout/process2"/>
    <dgm:cxn modelId="{1232A0A9-AAAC-4CF9-9B71-75B2DD843AC1}" type="presOf" srcId="{BE4CA7E5-1AD4-416A-B402-AB2BD17B9E2C}" destId="{FC394BEB-199E-4E70-AD0E-A0094A6C4935}" srcOrd="0" destOrd="0" presId="urn:microsoft.com/office/officeart/2005/8/layout/process2"/>
    <dgm:cxn modelId="{C8E56A71-4AF4-4825-801B-2FC64AD76D7E}" type="presOf" srcId="{35CFE6B1-BB09-415E-A335-0A6E66E6F1F9}" destId="{A209F9E0-DEC9-4829-A298-60417763D98E}" srcOrd="0" destOrd="0" presId="urn:microsoft.com/office/officeart/2005/8/layout/process2"/>
    <dgm:cxn modelId="{7C0A1D0E-96B8-4CCE-AA3F-ECADE9A151CC}" srcId="{48F6158E-FB5B-4E6E-A89A-D5F9A03BF217}" destId="{F45AC4B3-B35B-4789-A0DB-CB41D62F5F8F}" srcOrd="2" destOrd="0" parTransId="{DC7DEE2B-F964-46E9-9C82-EFE793F77E5F}" sibTransId="{0169457D-DAFF-4F70-BDA5-84D6ECA5F579}"/>
    <dgm:cxn modelId="{9AB723B4-F593-436B-B1DD-D2A1368E1398}" type="presOf" srcId="{48F6158E-FB5B-4E6E-A89A-D5F9A03BF217}" destId="{67E2CCA7-7C83-403A-880B-4943EDCC7530}" srcOrd="0" destOrd="0" presId="urn:microsoft.com/office/officeart/2005/8/layout/process2"/>
    <dgm:cxn modelId="{42C6EE45-84FF-4299-A2C6-22A0E05B6576}" type="presParOf" srcId="{67E2CCA7-7C83-403A-880B-4943EDCC7530}" destId="{0EC9EFF2-0998-4D01-8CEA-2502B025C117}" srcOrd="0" destOrd="0" presId="urn:microsoft.com/office/officeart/2005/8/layout/process2"/>
    <dgm:cxn modelId="{FBA10AC9-E7FF-4288-BA13-522DE0E89321}" type="presParOf" srcId="{67E2CCA7-7C83-403A-880B-4943EDCC7530}" destId="{ADF3EE8E-DE7F-4222-9661-BB58458C4EBD}" srcOrd="1" destOrd="0" presId="urn:microsoft.com/office/officeart/2005/8/layout/process2"/>
    <dgm:cxn modelId="{8039484E-201B-430C-847F-08486C817C23}" type="presParOf" srcId="{ADF3EE8E-DE7F-4222-9661-BB58458C4EBD}" destId="{9600EFC1-DFCE-46A3-878D-B59C9A22E5D3}" srcOrd="0" destOrd="0" presId="urn:microsoft.com/office/officeart/2005/8/layout/process2"/>
    <dgm:cxn modelId="{C45AFE2F-46C2-4BA4-8149-FA4FDDAE29ED}" type="presParOf" srcId="{67E2CCA7-7C83-403A-880B-4943EDCC7530}" destId="{8E7B8E54-CAC1-4790-88AF-26AC59222EFA}" srcOrd="2" destOrd="0" presId="urn:microsoft.com/office/officeart/2005/8/layout/process2"/>
    <dgm:cxn modelId="{2F66368B-FD03-4DD1-B109-43E7972A05EC}" type="presParOf" srcId="{67E2CCA7-7C83-403A-880B-4943EDCC7530}" destId="{A209F9E0-DEC9-4829-A298-60417763D98E}" srcOrd="3" destOrd="0" presId="urn:microsoft.com/office/officeart/2005/8/layout/process2"/>
    <dgm:cxn modelId="{57A18A9B-9F61-466E-B8C6-5572977A6EC4}" type="presParOf" srcId="{A209F9E0-DEC9-4829-A298-60417763D98E}" destId="{D517996F-AC16-4613-91BB-0131109A6BE0}" srcOrd="0" destOrd="0" presId="urn:microsoft.com/office/officeart/2005/8/layout/process2"/>
    <dgm:cxn modelId="{16462565-A3AB-4107-A9F3-80730F36F1BD}" type="presParOf" srcId="{67E2CCA7-7C83-403A-880B-4943EDCC7530}" destId="{FD566172-3A19-44E3-B111-68C6F0EB70A2}" srcOrd="4" destOrd="0" presId="urn:microsoft.com/office/officeart/2005/8/layout/process2"/>
    <dgm:cxn modelId="{359E208F-EF09-4802-AEA0-4975B0EAD6A0}" type="presParOf" srcId="{67E2CCA7-7C83-403A-880B-4943EDCC7530}" destId="{5C2A5D28-E3F5-4FE4-8AD0-A22BA16D1EB3}" srcOrd="5" destOrd="0" presId="urn:microsoft.com/office/officeart/2005/8/layout/process2"/>
    <dgm:cxn modelId="{71DB34C0-AE3A-46A8-8CF0-FD19A66FF89A}" type="presParOf" srcId="{5C2A5D28-E3F5-4FE4-8AD0-A22BA16D1EB3}" destId="{ECE110BF-5AC5-4A90-BED2-0CD435781245}" srcOrd="0" destOrd="0" presId="urn:microsoft.com/office/officeart/2005/8/layout/process2"/>
    <dgm:cxn modelId="{5D36B115-B03B-4FA5-AE98-E353D2295D46}" type="presParOf" srcId="{67E2CCA7-7C83-403A-880B-4943EDCC7530}" destId="{FC394BEB-199E-4E70-AD0E-A0094A6C4935}" srcOrd="6" destOrd="0" presId="urn:microsoft.com/office/officeart/2005/8/layout/process2"/>
    <dgm:cxn modelId="{9210E43A-E7AB-4F91-987F-ED595588F3AF}" type="presParOf" srcId="{67E2CCA7-7C83-403A-880B-4943EDCC7530}" destId="{C5EA5862-E3BA-46FA-87A5-F8B64DD63162}" srcOrd="7" destOrd="0" presId="urn:microsoft.com/office/officeart/2005/8/layout/process2"/>
    <dgm:cxn modelId="{D4915173-3B86-4B74-8900-4C66CBECC7EB}" type="presParOf" srcId="{C5EA5862-E3BA-46FA-87A5-F8B64DD63162}" destId="{FFE4569B-22F5-4B3D-B7EB-0B0A3A70FB4B}" srcOrd="0" destOrd="0" presId="urn:microsoft.com/office/officeart/2005/8/layout/process2"/>
    <dgm:cxn modelId="{9EA3C800-0916-4661-A4DF-ED3AFA3449CD}" type="presParOf" srcId="{67E2CCA7-7C83-403A-880B-4943EDCC7530}" destId="{7AF0A56C-0264-41B0-A4C2-5B22182169B8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B068E3-E77A-4275-ABB7-338236A25C2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E05E31-75FC-4545-9133-3C78A4166BC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i="0" dirty="0" err="1">
              <a:solidFill>
                <a:schemeClr val="tx1"/>
              </a:solidFill>
            </a:rPr>
            <a:t>Intensificarea</a:t>
          </a:r>
          <a:r>
            <a:rPr lang="en-US" sz="1400" i="0" dirty="0">
              <a:solidFill>
                <a:schemeClr val="tx1"/>
              </a:solidFill>
            </a:rPr>
            <a:t> </a:t>
          </a:r>
          <a:r>
            <a:rPr lang="en-US" sz="1400" i="0" dirty="0" err="1">
              <a:solidFill>
                <a:schemeClr val="tx1"/>
              </a:solidFill>
            </a:rPr>
            <a:t>metodelor</a:t>
          </a:r>
          <a:r>
            <a:rPr lang="en-US" sz="1400" i="0" dirty="0">
              <a:solidFill>
                <a:schemeClr val="tx1"/>
              </a:solidFill>
            </a:rPr>
            <a:t> de screening </a:t>
          </a:r>
          <a:r>
            <a:rPr lang="en-US" sz="1400" i="0" dirty="0" err="1">
              <a:solidFill>
                <a:schemeClr val="tx1"/>
              </a:solidFill>
            </a:rPr>
            <a:t>pentru</a:t>
          </a:r>
          <a:r>
            <a:rPr lang="en-US" sz="1400" i="0" dirty="0">
              <a:solidFill>
                <a:schemeClr val="tx1"/>
              </a:solidFill>
            </a:rPr>
            <a:t> VHC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i="0" dirty="0">
              <a:solidFill>
                <a:schemeClr val="tx1"/>
              </a:solidFill>
            </a:rPr>
            <a:t>Teste </a:t>
          </a:r>
          <a:r>
            <a:rPr lang="en-US" sz="1400" b="1" i="0" dirty="0" err="1">
              <a:solidFill>
                <a:schemeClr val="tx1"/>
              </a:solidFill>
            </a:rPr>
            <a:t>rapide</a:t>
          </a:r>
          <a:r>
            <a:rPr lang="en-US" sz="1400" b="1" i="0" dirty="0">
              <a:solidFill>
                <a:schemeClr val="tx1"/>
              </a:solidFill>
            </a:rPr>
            <a:t>, </a:t>
          </a:r>
          <a:r>
            <a:rPr lang="en-US" sz="1400" b="1" i="0" dirty="0" err="1">
              <a:solidFill>
                <a:schemeClr val="tx1"/>
              </a:solidFill>
            </a:rPr>
            <a:t>orale</a:t>
          </a:r>
          <a:r>
            <a:rPr lang="en-US" sz="1400" b="1" i="0" dirty="0">
              <a:solidFill>
                <a:schemeClr val="tx1"/>
              </a:solidFill>
            </a:rPr>
            <a:t> </a:t>
          </a:r>
          <a:r>
            <a:rPr lang="en-US" sz="1400" b="1" i="0" dirty="0" err="1">
              <a:solidFill>
                <a:schemeClr val="tx1"/>
              </a:solidFill>
            </a:rPr>
            <a:t>Oraquick</a:t>
          </a:r>
          <a:r>
            <a:rPr lang="en-US" sz="1400" b="1" i="0" dirty="0">
              <a:solidFill>
                <a:schemeClr val="tx1"/>
              </a:solidFill>
            </a:rPr>
            <a:t> </a:t>
          </a:r>
          <a:r>
            <a:rPr lang="en-US" sz="1400" i="0" dirty="0">
              <a:solidFill>
                <a:schemeClr val="tx1"/>
              </a:solidFill>
            </a:rPr>
            <a:t>HCV test (500 </a:t>
          </a:r>
          <a:r>
            <a:rPr lang="en-US" sz="1400" i="0" dirty="0" err="1">
              <a:solidFill>
                <a:schemeClr val="tx1"/>
              </a:solidFill>
            </a:rPr>
            <a:t>persoane</a:t>
          </a:r>
          <a:r>
            <a:rPr lang="en-US" sz="1400" i="0" dirty="0">
              <a:solidFill>
                <a:schemeClr val="tx1"/>
              </a:solidFill>
            </a:rPr>
            <a:t>)</a:t>
          </a:r>
        </a:p>
      </dgm:t>
    </dgm:pt>
    <dgm:pt modelId="{D91A2F82-F6A9-4E6E-8039-19401299B4AB}" type="parTrans" cxnId="{94F0E1EE-D47A-4EA3-B2DC-E10EF3816F89}">
      <dgm:prSet/>
      <dgm:spPr/>
      <dgm:t>
        <a:bodyPr/>
        <a:lstStyle/>
        <a:p>
          <a:endParaRPr lang="en-US" sz="1600"/>
        </a:p>
      </dgm:t>
    </dgm:pt>
    <dgm:pt modelId="{EAE75F11-3048-4503-9C97-E7A28690EBB8}" type="sibTrans" cxnId="{94F0E1EE-D47A-4EA3-B2DC-E10EF3816F89}">
      <dgm:prSet custT="1"/>
      <dgm:spPr/>
      <dgm:t>
        <a:bodyPr/>
        <a:lstStyle/>
        <a:p>
          <a:endParaRPr lang="en-US" sz="1600"/>
        </a:p>
      </dgm:t>
    </dgm:pt>
    <dgm:pt modelId="{61CD5EE9-D1DA-4B25-B98E-1C83B4C829B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</a:rPr>
            <a:t>Integrarea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serviciilor</a:t>
          </a:r>
          <a:r>
            <a:rPr lang="en-US" sz="1400" dirty="0">
              <a:solidFill>
                <a:schemeClr val="tx1"/>
              </a:solidFill>
            </a:rPr>
            <a:t> de </a:t>
          </a:r>
          <a:r>
            <a:rPr lang="en-US" sz="1400" dirty="0" err="1">
              <a:solidFill>
                <a:schemeClr val="tx1"/>
              </a:solidFill>
            </a:rPr>
            <a:t>ȋngrijire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primar</a:t>
          </a:r>
          <a:r>
            <a:rPr lang="vi-VN" sz="1400" dirty="0">
              <a:solidFill>
                <a:schemeClr val="tx1"/>
              </a:solidFill>
              <a:latin typeface="Calibri"/>
              <a:cs typeface="Calibri"/>
            </a:rPr>
            <a:t>ă</a:t>
          </a:r>
          <a:r>
            <a:rPr lang="en-US" sz="1400" dirty="0">
              <a:solidFill>
                <a:schemeClr val="tx1"/>
              </a:solidFill>
            </a:rPr>
            <a:t> cu </a:t>
          </a:r>
          <a:r>
            <a:rPr lang="en-US" sz="1400" dirty="0" err="1">
              <a:solidFill>
                <a:schemeClr val="tx1"/>
              </a:solidFill>
            </a:rPr>
            <a:t>cele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specializate</a:t>
          </a:r>
          <a:endParaRPr lang="en-US" sz="1400" dirty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</a:rPr>
            <a:t>Acces</a:t>
          </a:r>
          <a:r>
            <a:rPr lang="en-US" sz="1400" dirty="0">
              <a:solidFill>
                <a:schemeClr val="tx1"/>
              </a:solidFill>
            </a:rPr>
            <a:t> la </a:t>
          </a:r>
          <a:r>
            <a:rPr lang="en-US" sz="1400" b="1" dirty="0" err="1">
              <a:solidFill>
                <a:schemeClr val="tx1"/>
              </a:solidFill>
            </a:rPr>
            <a:t>metode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neinvazive</a:t>
          </a:r>
          <a:r>
            <a:rPr lang="en-US" sz="1400" b="1" dirty="0">
              <a:solidFill>
                <a:schemeClr val="tx1"/>
              </a:solidFill>
            </a:rPr>
            <a:t> de diagnostic a </a:t>
          </a:r>
          <a:r>
            <a:rPr lang="en-US" sz="1400" b="1" dirty="0" err="1">
              <a:solidFill>
                <a:schemeClr val="tx1"/>
              </a:solidFill>
            </a:rPr>
            <a:t>fibrozei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0" dirty="0" err="1">
              <a:solidFill>
                <a:schemeClr val="tx1"/>
              </a:solidFill>
            </a:rPr>
            <a:t>hepatice</a:t>
          </a:r>
          <a:r>
            <a:rPr lang="en-US" sz="1400" b="0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FibroScan</a:t>
          </a:r>
          <a:r>
            <a:rPr lang="en-US" sz="1400" b="1" dirty="0">
              <a:solidFill>
                <a:schemeClr val="tx1"/>
              </a:solidFill>
            </a:rPr>
            <a:t> </a:t>
          </a:r>
        </a:p>
      </dgm:t>
    </dgm:pt>
    <dgm:pt modelId="{F2F7CDED-2007-452D-BBA7-6DD40DDD506E}" type="parTrans" cxnId="{93CB546C-A601-4E16-8321-9A36B3897CD3}">
      <dgm:prSet/>
      <dgm:spPr/>
      <dgm:t>
        <a:bodyPr/>
        <a:lstStyle/>
        <a:p>
          <a:endParaRPr lang="en-US" sz="1600"/>
        </a:p>
      </dgm:t>
    </dgm:pt>
    <dgm:pt modelId="{E62D1F82-1437-4F43-9C3A-7D19242592D6}" type="sibTrans" cxnId="{93CB546C-A601-4E16-8321-9A36B3897CD3}">
      <dgm:prSet custT="1"/>
      <dgm:spPr/>
      <dgm:t>
        <a:bodyPr/>
        <a:lstStyle/>
        <a:p>
          <a:endParaRPr lang="en-US" sz="1600"/>
        </a:p>
      </dgm:t>
    </dgm:pt>
    <dgm:pt modelId="{4D0AEB1C-95F5-44DB-83AA-F434C77CDC3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endParaRPr lang="en-US" sz="1600" dirty="0">
            <a:solidFill>
              <a:schemeClr val="tx1"/>
            </a:solidFill>
          </a:endParaRPr>
        </a:p>
        <a:p>
          <a:pPr algn="l"/>
          <a:r>
            <a:rPr lang="en-US" sz="1400" b="1" dirty="0" err="1">
              <a:solidFill>
                <a:schemeClr val="tx1"/>
              </a:solidFill>
            </a:rPr>
            <a:t>Programe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educa</a:t>
          </a:r>
          <a:r>
            <a:rPr lang="en-US" sz="1400" b="1" dirty="0" err="1">
              <a:solidFill>
                <a:schemeClr val="tx1"/>
              </a:solidFill>
              <a:latin typeface="Calibri"/>
              <a:cs typeface="Calibri"/>
            </a:rPr>
            <a:t>ț</a:t>
          </a:r>
          <a:r>
            <a:rPr lang="en-US" sz="1400" b="1" dirty="0" err="1">
              <a:solidFill>
                <a:schemeClr val="tx1"/>
              </a:solidFill>
            </a:rPr>
            <a:t>ionale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dirty="0">
              <a:solidFill>
                <a:schemeClr val="tx1"/>
              </a:solidFill>
            </a:rPr>
            <a:t>(training, </a:t>
          </a:r>
          <a:r>
            <a:rPr lang="en-US" sz="1400" dirty="0" err="1">
              <a:solidFill>
                <a:schemeClr val="tx1"/>
              </a:solidFill>
            </a:rPr>
            <a:t>materiale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informa</a:t>
          </a:r>
          <a:r>
            <a:rPr lang="en-US" sz="1400" dirty="0" err="1">
              <a:solidFill>
                <a:schemeClr val="tx1"/>
              </a:solidFill>
              <a:latin typeface="Calibri"/>
              <a:cs typeface="Calibri"/>
            </a:rPr>
            <a:t>ț</a:t>
          </a:r>
          <a:r>
            <a:rPr lang="en-US" sz="1400" dirty="0" err="1">
              <a:solidFill>
                <a:schemeClr val="tx1"/>
              </a:solidFill>
            </a:rPr>
            <a:t>ionale</a:t>
          </a:r>
          <a:r>
            <a:rPr lang="en-US" sz="1400" dirty="0">
              <a:solidFill>
                <a:schemeClr val="tx1"/>
              </a:solidFill>
            </a:rPr>
            <a:t>, video </a:t>
          </a:r>
          <a:r>
            <a:rPr lang="en-US" sz="1400" dirty="0" err="1">
              <a:solidFill>
                <a:schemeClr val="tx1"/>
              </a:solidFill>
            </a:rPr>
            <a:t>conferin</a:t>
          </a:r>
          <a:r>
            <a:rPr lang="en-US" sz="1400" dirty="0" err="1">
              <a:solidFill>
                <a:schemeClr val="tx1"/>
              </a:solidFill>
              <a:latin typeface="Calibri"/>
              <a:cs typeface="Calibri"/>
            </a:rPr>
            <a:t>ț</a:t>
          </a:r>
          <a:r>
            <a:rPr lang="en-US" sz="1400" dirty="0" err="1">
              <a:solidFill>
                <a:schemeClr val="tx1"/>
              </a:solidFill>
            </a:rPr>
            <a:t>e</a:t>
          </a:r>
          <a:r>
            <a:rPr lang="en-US" sz="1400" dirty="0">
              <a:solidFill>
                <a:schemeClr val="tx1"/>
              </a:solidFill>
            </a:rPr>
            <a:t>) </a:t>
          </a:r>
          <a:r>
            <a:rPr lang="en-US" sz="1400" dirty="0" err="1">
              <a:solidFill>
                <a:schemeClr val="tx1"/>
              </a:solidFill>
            </a:rPr>
            <a:t>pentru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pacien</a:t>
          </a:r>
          <a:r>
            <a:rPr lang="en-US" sz="1400" dirty="0" err="1">
              <a:solidFill>
                <a:schemeClr val="tx1"/>
              </a:solidFill>
              <a:latin typeface="Calibri"/>
              <a:cs typeface="Calibri"/>
            </a:rPr>
            <a:t>ț</a:t>
          </a:r>
          <a:r>
            <a:rPr lang="en-US" sz="1400" dirty="0" err="1">
              <a:solidFill>
                <a:schemeClr val="tx1"/>
              </a:solidFill>
            </a:rPr>
            <a:t>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și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pentru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personalul</a:t>
          </a:r>
          <a:r>
            <a:rPr lang="en-US" sz="1400" dirty="0">
              <a:solidFill>
                <a:schemeClr val="tx1"/>
              </a:solidFill>
            </a:rPr>
            <a:t> medical</a:t>
          </a:r>
        </a:p>
        <a:p>
          <a:pPr algn="l"/>
          <a:endParaRPr lang="en-US" sz="1600" dirty="0">
            <a:solidFill>
              <a:schemeClr val="tx1"/>
            </a:solidFill>
          </a:endParaRPr>
        </a:p>
      </dgm:t>
    </dgm:pt>
    <dgm:pt modelId="{9D06A5E7-1ECC-48E1-BD59-43D535D6C9F9}" type="parTrans" cxnId="{8447502B-3A4D-4E01-A4F2-05B55EA54A9C}">
      <dgm:prSet/>
      <dgm:spPr/>
      <dgm:t>
        <a:bodyPr/>
        <a:lstStyle/>
        <a:p>
          <a:endParaRPr lang="en-US" sz="1600"/>
        </a:p>
      </dgm:t>
    </dgm:pt>
    <dgm:pt modelId="{7F30A6D8-A662-4EBE-8680-FD320D082D5B}" type="sibTrans" cxnId="{8447502B-3A4D-4E01-A4F2-05B55EA54A9C}">
      <dgm:prSet custT="1"/>
      <dgm:spPr/>
      <dgm:t>
        <a:bodyPr/>
        <a:lstStyle/>
        <a:p>
          <a:endParaRPr lang="en-US" sz="1600"/>
        </a:p>
      </dgm:t>
    </dgm:pt>
    <dgm:pt modelId="{0AC2B5CC-5D2D-4A96-859D-118AF5968BA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</a:rPr>
            <a:t>Dezvoltarea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unui</a:t>
          </a:r>
          <a:r>
            <a:rPr lang="en-US" sz="1400" dirty="0">
              <a:solidFill>
                <a:schemeClr val="tx1"/>
              </a:solidFill>
            </a:rPr>
            <a:t> model de </a:t>
          </a:r>
          <a:r>
            <a:rPr lang="en-US" sz="1400" dirty="0" err="1">
              <a:solidFill>
                <a:schemeClr val="tx1"/>
              </a:solidFill>
            </a:rPr>
            <a:t>estimare</a:t>
          </a:r>
          <a:r>
            <a:rPr lang="en-US" sz="1400" dirty="0">
              <a:solidFill>
                <a:schemeClr val="tx1"/>
              </a:solidFill>
            </a:rPr>
            <a:t> a </a:t>
          </a:r>
          <a:r>
            <a:rPr lang="en-US" sz="1400" b="1" dirty="0">
              <a:solidFill>
                <a:schemeClr val="tx1"/>
              </a:solidFill>
            </a:rPr>
            <a:t>cost-</a:t>
          </a:r>
          <a:r>
            <a:rPr lang="en-US" sz="1400" b="1" dirty="0" err="1">
              <a:solidFill>
                <a:schemeClr val="tx1"/>
              </a:solidFill>
            </a:rPr>
            <a:t>eficien</a:t>
          </a:r>
          <a:r>
            <a:rPr lang="en-US" sz="1400" b="1" dirty="0" err="1">
              <a:solidFill>
                <a:schemeClr val="tx1"/>
              </a:solidFill>
              <a:latin typeface="Calibri"/>
              <a:cs typeface="Calibri"/>
            </a:rPr>
            <a:t>ț</a:t>
          </a:r>
          <a:r>
            <a:rPr lang="en-US" sz="1400" b="1" dirty="0" err="1">
              <a:solidFill>
                <a:schemeClr val="tx1"/>
              </a:solidFill>
            </a:rPr>
            <a:t>ei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pentru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fiecare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interven</a:t>
          </a:r>
          <a:r>
            <a:rPr lang="en-US" sz="1400" dirty="0" err="1">
              <a:solidFill>
                <a:schemeClr val="tx1"/>
              </a:solidFill>
              <a:latin typeface="Calibri"/>
              <a:cs typeface="Calibri"/>
            </a:rPr>
            <a:t>ț</a:t>
          </a:r>
          <a:r>
            <a:rPr lang="en-US" sz="1400" dirty="0" err="1">
              <a:solidFill>
                <a:schemeClr val="tx1"/>
              </a:solidFill>
            </a:rPr>
            <a:t>ie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și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evaluarea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impactului</a:t>
          </a:r>
          <a:r>
            <a:rPr lang="en-US" sz="1400" dirty="0">
              <a:solidFill>
                <a:schemeClr val="tx1"/>
              </a:solidFill>
            </a:rPr>
            <a:t> socio-economic  </a:t>
          </a:r>
        </a:p>
      </dgm:t>
    </dgm:pt>
    <dgm:pt modelId="{60B3BCDF-1DD3-45D1-A82F-DC8530C2D495}" type="parTrans" cxnId="{17E91BDF-0509-479E-BD9B-7A37359EF43D}">
      <dgm:prSet/>
      <dgm:spPr/>
      <dgm:t>
        <a:bodyPr/>
        <a:lstStyle/>
        <a:p>
          <a:endParaRPr lang="en-US" sz="1600"/>
        </a:p>
      </dgm:t>
    </dgm:pt>
    <dgm:pt modelId="{0928B403-2D44-4570-A5C0-23F7E190930B}" type="sibTrans" cxnId="{17E91BDF-0509-479E-BD9B-7A37359EF43D}">
      <dgm:prSet/>
      <dgm:spPr/>
      <dgm:t>
        <a:bodyPr/>
        <a:lstStyle/>
        <a:p>
          <a:endParaRPr lang="en-US" sz="1600"/>
        </a:p>
      </dgm:t>
    </dgm:pt>
    <dgm:pt modelId="{EF78AC03-6D8A-4965-A76E-0E878A4F5A7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400" dirty="0" err="1">
              <a:solidFill>
                <a:schemeClr val="tx1"/>
              </a:solidFill>
            </a:rPr>
            <a:t>Programe</a:t>
          </a:r>
          <a:r>
            <a:rPr lang="en-US" sz="1400" dirty="0">
              <a:solidFill>
                <a:schemeClr val="tx1"/>
              </a:solidFill>
            </a:rPr>
            <a:t> de </a:t>
          </a:r>
          <a:r>
            <a:rPr lang="en-US" sz="1400" b="1" dirty="0">
              <a:solidFill>
                <a:schemeClr val="tx1"/>
              </a:solidFill>
            </a:rPr>
            <a:t>“peer support” -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suport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ȋntre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egali</a:t>
          </a:r>
          <a:endParaRPr lang="en-US" sz="1400" dirty="0">
            <a:solidFill>
              <a:schemeClr val="tx1"/>
            </a:solidFill>
          </a:endParaRPr>
        </a:p>
      </dgm:t>
    </dgm:pt>
    <dgm:pt modelId="{E489B718-5997-4F14-89F0-C65463884027}" type="parTrans" cxnId="{1822B0E9-EA3D-42FE-8248-2EB56BA0474B}">
      <dgm:prSet/>
      <dgm:spPr/>
      <dgm:t>
        <a:bodyPr/>
        <a:lstStyle/>
        <a:p>
          <a:endParaRPr lang="en-US" sz="1600"/>
        </a:p>
      </dgm:t>
    </dgm:pt>
    <dgm:pt modelId="{FF45E528-D59A-49E0-82FE-1EAC7579C86A}" type="sibTrans" cxnId="{1822B0E9-EA3D-42FE-8248-2EB56BA0474B}">
      <dgm:prSet custT="1"/>
      <dgm:spPr/>
      <dgm:t>
        <a:bodyPr/>
        <a:lstStyle/>
        <a:p>
          <a:endParaRPr lang="en-US" sz="1600"/>
        </a:p>
      </dgm:t>
    </dgm:pt>
    <dgm:pt modelId="{18B6C3B0-6376-4EAC-AED2-066C4804373D}" type="pres">
      <dgm:prSet presAssocID="{55B068E3-E77A-4275-ABB7-338236A25C27}" presName="linearFlow" presStyleCnt="0">
        <dgm:presLayoutVars>
          <dgm:resizeHandles val="exact"/>
        </dgm:presLayoutVars>
      </dgm:prSet>
      <dgm:spPr/>
    </dgm:pt>
    <dgm:pt modelId="{523B7FF4-9D41-46BB-9F5C-E7D3B5E74461}" type="pres">
      <dgm:prSet presAssocID="{D8E05E31-75FC-4545-9133-3C78A4166BC8}" presName="node" presStyleLbl="node1" presStyleIdx="0" presStyleCnt="5" custScaleX="367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6AEF0-FA16-41D1-8B1A-7A02F3C54EED}" type="pres">
      <dgm:prSet presAssocID="{EAE75F11-3048-4503-9C97-E7A28690EBB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AE3ED35-067F-4D5A-8725-A3CAF678EF18}" type="pres">
      <dgm:prSet presAssocID="{EAE75F11-3048-4503-9C97-E7A28690EBB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9D54D2E-3A77-4230-A519-1425A1E89181}" type="pres">
      <dgm:prSet presAssocID="{61CD5EE9-D1DA-4B25-B98E-1C83B4C829B8}" presName="node" presStyleLbl="node1" presStyleIdx="1" presStyleCnt="5" custScaleX="369271" custScaleY="119199" custLinFactNeighborY="15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3C78D-0165-469B-B5C0-801968E44BBC}" type="pres">
      <dgm:prSet presAssocID="{E62D1F82-1437-4F43-9C3A-7D19242592D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5B5D856-04C4-4192-B805-9EF153EB21E5}" type="pres">
      <dgm:prSet presAssocID="{E62D1F82-1437-4F43-9C3A-7D19242592D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57F066F-AC04-4FA9-92A9-F1F5667420F9}" type="pres">
      <dgm:prSet presAssocID="{4D0AEB1C-95F5-44DB-83AA-F434C77CDC3D}" presName="node" presStyleLbl="node1" presStyleIdx="2" presStyleCnt="5" custScaleX="369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B700D-1184-40B9-9F73-A9ECA934CFF5}" type="pres">
      <dgm:prSet presAssocID="{7F30A6D8-A662-4EBE-8680-FD320D082D5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AFC8749-A465-4DFD-85D8-E0818EE0A385}" type="pres">
      <dgm:prSet presAssocID="{7F30A6D8-A662-4EBE-8680-FD320D082D5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F49C57D-A68C-4BF2-8301-233E66242101}" type="pres">
      <dgm:prSet presAssocID="{EF78AC03-6D8A-4965-A76E-0E878A4F5A70}" presName="node" presStyleLbl="node1" presStyleIdx="3" presStyleCnt="5" custScaleX="369271" custLinFactNeighborX="4010" custLinFactNeighborY="-11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D23AD-01B9-49A3-81BC-87A3552AE26B}" type="pres">
      <dgm:prSet presAssocID="{FF45E528-D59A-49E0-82FE-1EAC7579C86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7B3CA5A-AE1F-4756-9632-5C69C9AF0D1E}" type="pres">
      <dgm:prSet presAssocID="{FF45E528-D59A-49E0-82FE-1EAC7579C86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8893593-3414-49C5-AA81-7F745555ADEB}" type="pres">
      <dgm:prSet presAssocID="{0AC2B5CC-5D2D-4A96-859D-118AF5968BAD}" presName="node" presStyleLbl="node1" presStyleIdx="4" presStyleCnt="5" custScaleX="369271" custLinFactNeighborX="3394" custLinFactNeighborY="-28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CB546C-A601-4E16-8321-9A36B3897CD3}" srcId="{55B068E3-E77A-4275-ABB7-338236A25C27}" destId="{61CD5EE9-D1DA-4B25-B98E-1C83B4C829B8}" srcOrd="1" destOrd="0" parTransId="{F2F7CDED-2007-452D-BBA7-6DD40DDD506E}" sibTransId="{E62D1F82-1437-4F43-9C3A-7D19242592D6}"/>
    <dgm:cxn modelId="{13E1F73B-15BA-4E99-95E7-73CE7FB21AD2}" type="presOf" srcId="{4D0AEB1C-95F5-44DB-83AA-F434C77CDC3D}" destId="{357F066F-AC04-4FA9-92A9-F1F5667420F9}" srcOrd="0" destOrd="0" presId="urn:microsoft.com/office/officeart/2005/8/layout/process2"/>
    <dgm:cxn modelId="{17E91BDF-0509-479E-BD9B-7A37359EF43D}" srcId="{55B068E3-E77A-4275-ABB7-338236A25C27}" destId="{0AC2B5CC-5D2D-4A96-859D-118AF5968BAD}" srcOrd="4" destOrd="0" parTransId="{60B3BCDF-1DD3-45D1-A82F-DC8530C2D495}" sibTransId="{0928B403-2D44-4570-A5C0-23F7E190930B}"/>
    <dgm:cxn modelId="{8447502B-3A4D-4E01-A4F2-05B55EA54A9C}" srcId="{55B068E3-E77A-4275-ABB7-338236A25C27}" destId="{4D0AEB1C-95F5-44DB-83AA-F434C77CDC3D}" srcOrd="2" destOrd="0" parTransId="{9D06A5E7-1ECC-48E1-BD59-43D535D6C9F9}" sibTransId="{7F30A6D8-A662-4EBE-8680-FD320D082D5B}"/>
    <dgm:cxn modelId="{475ECEE8-B5DD-43FD-B774-850C0F6B8F4F}" type="presOf" srcId="{55B068E3-E77A-4275-ABB7-338236A25C27}" destId="{18B6C3B0-6376-4EAC-AED2-066C4804373D}" srcOrd="0" destOrd="0" presId="urn:microsoft.com/office/officeart/2005/8/layout/process2"/>
    <dgm:cxn modelId="{1FAD92A6-5286-4B84-8C20-497A51A4E675}" type="presOf" srcId="{E62D1F82-1437-4F43-9C3A-7D19242592D6}" destId="{35B5D856-04C4-4192-B805-9EF153EB21E5}" srcOrd="1" destOrd="0" presId="urn:microsoft.com/office/officeart/2005/8/layout/process2"/>
    <dgm:cxn modelId="{71565A72-942A-4BFA-B31A-880B472B4267}" type="presOf" srcId="{7F30A6D8-A662-4EBE-8680-FD320D082D5B}" destId="{A3EB700D-1184-40B9-9F73-A9ECA934CFF5}" srcOrd="0" destOrd="0" presId="urn:microsoft.com/office/officeart/2005/8/layout/process2"/>
    <dgm:cxn modelId="{8949CA1D-2CAD-440B-8FFF-35C96BEDEF06}" type="presOf" srcId="{EAE75F11-3048-4503-9C97-E7A28690EBB8}" destId="{28E6AEF0-FA16-41D1-8B1A-7A02F3C54EED}" srcOrd="0" destOrd="0" presId="urn:microsoft.com/office/officeart/2005/8/layout/process2"/>
    <dgm:cxn modelId="{845719B6-1CFD-485D-A2B6-6BBBEE5030C0}" type="presOf" srcId="{E62D1F82-1437-4F43-9C3A-7D19242592D6}" destId="{6AD3C78D-0165-469B-B5C0-801968E44BBC}" srcOrd="0" destOrd="0" presId="urn:microsoft.com/office/officeart/2005/8/layout/process2"/>
    <dgm:cxn modelId="{AA0E8BBE-B3CB-4C8E-A228-76E11C016BC7}" type="presOf" srcId="{FF45E528-D59A-49E0-82FE-1EAC7579C86A}" destId="{E7B3CA5A-AE1F-4756-9632-5C69C9AF0D1E}" srcOrd="1" destOrd="0" presId="urn:microsoft.com/office/officeart/2005/8/layout/process2"/>
    <dgm:cxn modelId="{6D963698-D21C-4C8B-B0D7-F12FAB3DDD0C}" type="presOf" srcId="{61CD5EE9-D1DA-4B25-B98E-1C83B4C829B8}" destId="{29D54D2E-3A77-4230-A519-1425A1E89181}" srcOrd="0" destOrd="0" presId="urn:microsoft.com/office/officeart/2005/8/layout/process2"/>
    <dgm:cxn modelId="{108423D9-F7A8-47AC-BE7F-0F191F69F1B1}" type="presOf" srcId="{0AC2B5CC-5D2D-4A96-859D-118AF5968BAD}" destId="{68893593-3414-49C5-AA81-7F745555ADEB}" srcOrd="0" destOrd="0" presId="urn:microsoft.com/office/officeart/2005/8/layout/process2"/>
    <dgm:cxn modelId="{DB3CE61B-22C0-426E-B022-5E734E7DB5B6}" type="presOf" srcId="{EF78AC03-6D8A-4965-A76E-0E878A4F5A70}" destId="{9F49C57D-A68C-4BF2-8301-233E66242101}" srcOrd="0" destOrd="0" presId="urn:microsoft.com/office/officeart/2005/8/layout/process2"/>
    <dgm:cxn modelId="{0A8C0E61-F318-409F-B2AB-131B329611CA}" type="presOf" srcId="{7F30A6D8-A662-4EBE-8680-FD320D082D5B}" destId="{EAFC8749-A465-4DFD-85D8-E0818EE0A385}" srcOrd="1" destOrd="0" presId="urn:microsoft.com/office/officeart/2005/8/layout/process2"/>
    <dgm:cxn modelId="{6C76B2DE-87F3-40C7-9628-D84399488DE9}" type="presOf" srcId="{EAE75F11-3048-4503-9C97-E7A28690EBB8}" destId="{AAE3ED35-067F-4D5A-8725-A3CAF678EF18}" srcOrd="1" destOrd="0" presId="urn:microsoft.com/office/officeart/2005/8/layout/process2"/>
    <dgm:cxn modelId="{426813B9-2DEE-410C-A4D2-9CE8B81FC803}" type="presOf" srcId="{FF45E528-D59A-49E0-82FE-1EAC7579C86A}" destId="{C78D23AD-01B9-49A3-81BC-87A3552AE26B}" srcOrd="0" destOrd="0" presId="urn:microsoft.com/office/officeart/2005/8/layout/process2"/>
    <dgm:cxn modelId="{94F0E1EE-D47A-4EA3-B2DC-E10EF3816F89}" srcId="{55B068E3-E77A-4275-ABB7-338236A25C27}" destId="{D8E05E31-75FC-4545-9133-3C78A4166BC8}" srcOrd="0" destOrd="0" parTransId="{D91A2F82-F6A9-4E6E-8039-19401299B4AB}" sibTransId="{EAE75F11-3048-4503-9C97-E7A28690EBB8}"/>
    <dgm:cxn modelId="{1822B0E9-EA3D-42FE-8248-2EB56BA0474B}" srcId="{55B068E3-E77A-4275-ABB7-338236A25C27}" destId="{EF78AC03-6D8A-4965-A76E-0E878A4F5A70}" srcOrd="3" destOrd="0" parTransId="{E489B718-5997-4F14-89F0-C65463884027}" sibTransId="{FF45E528-D59A-49E0-82FE-1EAC7579C86A}"/>
    <dgm:cxn modelId="{EB3CFFAB-0531-4915-8C3A-1D3BF4CA3751}" type="presOf" srcId="{D8E05E31-75FC-4545-9133-3C78A4166BC8}" destId="{523B7FF4-9D41-46BB-9F5C-E7D3B5E74461}" srcOrd="0" destOrd="0" presId="urn:microsoft.com/office/officeart/2005/8/layout/process2"/>
    <dgm:cxn modelId="{913058AD-A05A-4A46-8BA4-C787087DFB8D}" type="presParOf" srcId="{18B6C3B0-6376-4EAC-AED2-066C4804373D}" destId="{523B7FF4-9D41-46BB-9F5C-E7D3B5E74461}" srcOrd="0" destOrd="0" presId="urn:microsoft.com/office/officeart/2005/8/layout/process2"/>
    <dgm:cxn modelId="{74506C1F-9514-488A-9D41-AF754EFD64D6}" type="presParOf" srcId="{18B6C3B0-6376-4EAC-AED2-066C4804373D}" destId="{28E6AEF0-FA16-41D1-8B1A-7A02F3C54EED}" srcOrd="1" destOrd="0" presId="urn:microsoft.com/office/officeart/2005/8/layout/process2"/>
    <dgm:cxn modelId="{D2C16D6F-A693-4228-9B0D-22EA188AB303}" type="presParOf" srcId="{28E6AEF0-FA16-41D1-8B1A-7A02F3C54EED}" destId="{AAE3ED35-067F-4D5A-8725-A3CAF678EF18}" srcOrd="0" destOrd="0" presId="urn:microsoft.com/office/officeart/2005/8/layout/process2"/>
    <dgm:cxn modelId="{D5746CF3-A022-4381-8913-D1ADE5C8FCA5}" type="presParOf" srcId="{18B6C3B0-6376-4EAC-AED2-066C4804373D}" destId="{29D54D2E-3A77-4230-A519-1425A1E89181}" srcOrd="2" destOrd="0" presId="urn:microsoft.com/office/officeart/2005/8/layout/process2"/>
    <dgm:cxn modelId="{7588E938-877E-4016-B897-2D5A4DF9525E}" type="presParOf" srcId="{18B6C3B0-6376-4EAC-AED2-066C4804373D}" destId="{6AD3C78D-0165-469B-B5C0-801968E44BBC}" srcOrd="3" destOrd="0" presId="urn:microsoft.com/office/officeart/2005/8/layout/process2"/>
    <dgm:cxn modelId="{D751F534-BE7B-4F7F-A49C-3D0BCEC42E45}" type="presParOf" srcId="{6AD3C78D-0165-469B-B5C0-801968E44BBC}" destId="{35B5D856-04C4-4192-B805-9EF153EB21E5}" srcOrd="0" destOrd="0" presId="urn:microsoft.com/office/officeart/2005/8/layout/process2"/>
    <dgm:cxn modelId="{5F3A35C2-3302-43AB-B95B-32ED23EF49C9}" type="presParOf" srcId="{18B6C3B0-6376-4EAC-AED2-066C4804373D}" destId="{357F066F-AC04-4FA9-92A9-F1F5667420F9}" srcOrd="4" destOrd="0" presId="urn:microsoft.com/office/officeart/2005/8/layout/process2"/>
    <dgm:cxn modelId="{86766C4F-4546-4328-A9BE-5CEC328616DB}" type="presParOf" srcId="{18B6C3B0-6376-4EAC-AED2-066C4804373D}" destId="{A3EB700D-1184-40B9-9F73-A9ECA934CFF5}" srcOrd="5" destOrd="0" presId="urn:microsoft.com/office/officeart/2005/8/layout/process2"/>
    <dgm:cxn modelId="{3E900DAB-D8AB-4BC6-A7AF-C4EC34E14621}" type="presParOf" srcId="{A3EB700D-1184-40B9-9F73-A9ECA934CFF5}" destId="{EAFC8749-A465-4DFD-85D8-E0818EE0A385}" srcOrd="0" destOrd="0" presId="urn:microsoft.com/office/officeart/2005/8/layout/process2"/>
    <dgm:cxn modelId="{DAD30D75-F7FA-44D7-AA84-98A7C29A82FF}" type="presParOf" srcId="{18B6C3B0-6376-4EAC-AED2-066C4804373D}" destId="{9F49C57D-A68C-4BF2-8301-233E66242101}" srcOrd="6" destOrd="0" presId="urn:microsoft.com/office/officeart/2005/8/layout/process2"/>
    <dgm:cxn modelId="{9EA2D505-CD48-487B-B4C3-959E8FC1BF09}" type="presParOf" srcId="{18B6C3B0-6376-4EAC-AED2-066C4804373D}" destId="{C78D23AD-01B9-49A3-81BC-87A3552AE26B}" srcOrd="7" destOrd="0" presId="urn:microsoft.com/office/officeart/2005/8/layout/process2"/>
    <dgm:cxn modelId="{FC4D507C-4D38-4D5E-8B3A-993CF8285D52}" type="presParOf" srcId="{C78D23AD-01B9-49A3-81BC-87A3552AE26B}" destId="{E7B3CA5A-AE1F-4756-9632-5C69C9AF0D1E}" srcOrd="0" destOrd="0" presId="urn:microsoft.com/office/officeart/2005/8/layout/process2"/>
    <dgm:cxn modelId="{ED183CED-688C-4E64-BA13-74BEF1D8489E}" type="presParOf" srcId="{18B6C3B0-6376-4EAC-AED2-066C4804373D}" destId="{68893593-3414-49C5-AA81-7F745555ADE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9EFF2-0998-4D01-8CEA-2502B025C117}">
      <dsp:nvSpPr>
        <dsp:cNvPr id="0" name=""/>
        <dsp:cNvSpPr/>
      </dsp:nvSpPr>
      <dsp:spPr>
        <a:xfrm>
          <a:off x="769702" y="480"/>
          <a:ext cx="1124462" cy="56168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tx1"/>
              </a:solidFill>
            </a:rPr>
            <a:t>Hep</a:t>
          </a:r>
          <a:r>
            <a:rPr lang="en-US" sz="1600" b="1" kern="1200" dirty="0" err="1">
              <a:solidFill>
                <a:srgbClr val="FF0000"/>
              </a:solidFill>
            </a:rPr>
            <a:t>CHECK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786153" y="16931"/>
        <a:ext cx="1091560" cy="528780"/>
      </dsp:txXfrm>
    </dsp:sp>
    <dsp:sp modelId="{ADF3EE8E-DE7F-4222-9661-BB58458C4EBD}">
      <dsp:nvSpPr>
        <dsp:cNvPr id="0" name=""/>
        <dsp:cNvSpPr/>
      </dsp:nvSpPr>
      <dsp:spPr>
        <a:xfrm rot="5400000">
          <a:off x="1226618" y="576205"/>
          <a:ext cx="210631" cy="252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256107" y="597268"/>
        <a:ext cx="151655" cy="147442"/>
      </dsp:txXfrm>
    </dsp:sp>
    <dsp:sp modelId="{8E7B8E54-CAC1-4790-88AF-26AC59222EFA}">
      <dsp:nvSpPr>
        <dsp:cNvPr id="0" name=""/>
        <dsp:cNvSpPr/>
      </dsp:nvSpPr>
      <dsp:spPr>
        <a:xfrm>
          <a:off x="769702" y="843004"/>
          <a:ext cx="1124462" cy="56168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tx1"/>
              </a:solidFill>
            </a:rPr>
            <a:t>Hep</a:t>
          </a:r>
          <a:r>
            <a:rPr lang="en-US" sz="1800" b="1" kern="1200" dirty="0" err="1">
              <a:solidFill>
                <a:srgbClr val="FF0000"/>
              </a:solidFill>
            </a:rPr>
            <a:t>LINK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786153" y="859455"/>
        <a:ext cx="1091560" cy="528780"/>
      </dsp:txXfrm>
    </dsp:sp>
    <dsp:sp modelId="{A209F9E0-DEC9-4829-A298-60417763D98E}">
      <dsp:nvSpPr>
        <dsp:cNvPr id="0" name=""/>
        <dsp:cNvSpPr/>
      </dsp:nvSpPr>
      <dsp:spPr>
        <a:xfrm rot="5400000">
          <a:off x="1226618" y="1418729"/>
          <a:ext cx="210631" cy="252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256107" y="1439792"/>
        <a:ext cx="151655" cy="147442"/>
      </dsp:txXfrm>
    </dsp:sp>
    <dsp:sp modelId="{FD566172-3A19-44E3-B111-68C6F0EB70A2}">
      <dsp:nvSpPr>
        <dsp:cNvPr id="0" name=""/>
        <dsp:cNvSpPr/>
      </dsp:nvSpPr>
      <dsp:spPr>
        <a:xfrm>
          <a:off x="769702" y="1685529"/>
          <a:ext cx="1124462" cy="56168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tx1"/>
              </a:solidFill>
            </a:rPr>
            <a:t>Hep</a:t>
          </a:r>
          <a:r>
            <a:rPr lang="en-US" sz="1600" b="1" kern="1200" dirty="0" err="1">
              <a:solidFill>
                <a:srgbClr val="FF0000"/>
              </a:solidFill>
            </a:rPr>
            <a:t>ED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786153" y="1701980"/>
        <a:ext cx="1091560" cy="528780"/>
      </dsp:txXfrm>
    </dsp:sp>
    <dsp:sp modelId="{5C2A5D28-E3F5-4FE4-8AD0-A22BA16D1EB3}">
      <dsp:nvSpPr>
        <dsp:cNvPr id="0" name=""/>
        <dsp:cNvSpPr/>
      </dsp:nvSpPr>
      <dsp:spPr>
        <a:xfrm rot="5400000">
          <a:off x="1235254" y="2249739"/>
          <a:ext cx="193359" cy="252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1256106" y="2279438"/>
        <a:ext cx="151655" cy="135351"/>
      </dsp:txXfrm>
    </dsp:sp>
    <dsp:sp modelId="{FC394BEB-199E-4E70-AD0E-A0094A6C4935}">
      <dsp:nvSpPr>
        <dsp:cNvPr id="0" name=""/>
        <dsp:cNvSpPr/>
      </dsp:nvSpPr>
      <dsp:spPr>
        <a:xfrm>
          <a:off x="769702" y="2505024"/>
          <a:ext cx="1124462" cy="56168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tx1"/>
              </a:solidFill>
            </a:rPr>
            <a:t>Hep</a:t>
          </a:r>
          <a:r>
            <a:rPr lang="en-US" sz="1600" b="1" kern="1200" dirty="0" err="1">
              <a:solidFill>
                <a:srgbClr val="FF0000"/>
              </a:solidFill>
            </a:rPr>
            <a:t>FRIEND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786153" y="2521475"/>
        <a:ext cx="1091560" cy="528780"/>
      </dsp:txXfrm>
    </dsp:sp>
    <dsp:sp modelId="{C5EA5862-E3BA-46FA-87A5-F8B64DD63162}">
      <dsp:nvSpPr>
        <dsp:cNvPr id="0" name=""/>
        <dsp:cNvSpPr/>
      </dsp:nvSpPr>
      <dsp:spPr>
        <a:xfrm rot="5400000">
          <a:off x="1217982" y="3092264"/>
          <a:ext cx="227902" cy="252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1256106" y="3104692"/>
        <a:ext cx="151655" cy="159531"/>
      </dsp:txXfrm>
    </dsp:sp>
    <dsp:sp modelId="{7AF0A56C-0264-41B0-A4C2-5B22182169B8}">
      <dsp:nvSpPr>
        <dsp:cNvPr id="0" name=""/>
        <dsp:cNvSpPr/>
      </dsp:nvSpPr>
      <dsp:spPr>
        <a:xfrm>
          <a:off x="769702" y="3370577"/>
          <a:ext cx="1124462" cy="56168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tx1"/>
              </a:solidFill>
            </a:rPr>
            <a:t>Hep</a:t>
          </a:r>
          <a:r>
            <a:rPr lang="en-US" sz="1600" b="1" kern="1200" dirty="0" err="1">
              <a:solidFill>
                <a:srgbClr val="FF0000"/>
              </a:solidFill>
            </a:rPr>
            <a:t>COST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786153" y="3387028"/>
        <a:ext cx="1091560" cy="528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B7FF4-9D41-46BB-9F5C-E7D3B5E74461}">
      <dsp:nvSpPr>
        <dsp:cNvPr id="0" name=""/>
        <dsp:cNvSpPr/>
      </dsp:nvSpPr>
      <dsp:spPr>
        <a:xfrm>
          <a:off x="10161" y="3890"/>
          <a:ext cx="4685026" cy="5704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i="0" kern="1200" dirty="0" err="1">
              <a:solidFill>
                <a:schemeClr val="tx1"/>
              </a:solidFill>
            </a:rPr>
            <a:t>Intensificarea</a:t>
          </a:r>
          <a:r>
            <a:rPr lang="en-US" sz="1400" i="0" kern="1200" dirty="0">
              <a:solidFill>
                <a:schemeClr val="tx1"/>
              </a:solidFill>
            </a:rPr>
            <a:t> </a:t>
          </a:r>
          <a:r>
            <a:rPr lang="en-US" sz="1400" i="0" kern="1200" dirty="0" err="1">
              <a:solidFill>
                <a:schemeClr val="tx1"/>
              </a:solidFill>
            </a:rPr>
            <a:t>metodelor</a:t>
          </a:r>
          <a:r>
            <a:rPr lang="en-US" sz="1400" i="0" kern="1200" dirty="0">
              <a:solidFill>
                <a:schemeClr val="tx1"/>
              </a:solidFill>
            </a:rPr>
            <a:t> de screening </a:t>
          </a:r>
          <a:r>
            <a:rPr lang="en-US" sz="1400" i="0" kern="1200" dirty="0" err="1">
              <a:solidFill>
                <a:schemeClr val="tx1"/>
              </a:solidFill>
            </a:rPr>
            <a:t>pentru</a:t>
          </a:r>
          <a:r>
            <a:rPr lang="en-US" sz="1400" i="0" kern="1200" dirty="0">
              <a:solidFill>
                <a:schemeClr val="tx1"/>
              </a:solidFill>
            </a:rPr>
            <a:t> VHC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i="0" kern="1200" dirty="0">
              <a:solidFill>
                <a:schemeClr val="tx1"/>
              </a:solidFill>
            </a:rPr>
            <a:t>Teste </a:t>
          </a:r>
          <a:r>
            <a:rPr lang="en-US" sz="1400" b="1" i="0" kern="1200" dirty="0" err="1">
              <a:solidFill>
                <a:schemeClr val="tx1"/>
              </a:solidFill>
            </a:rPr>
            <a:t>rapide</a:t>
          </a:r>
          <a:r>
            <a:rPr lang="en-US" sz="1400" b="1" i="0" kern="1200" dirty="0">
              <a:solidFill>
                <a:schemeClr val="tx1"/>
              </a:solidFill>
            </a:rPr>
            <a:t>, </a:t>
          </a:r>
          <a:r>
            <a:rPr lang="en-US" sz="1400" b="1" i="0" kern="1200" dirty="0" err="1">
              <a:solidFill>
                <a:schemeClr val="tx1"/>
              </a:solidFill>
            </a:rPr>
            <a:t>orale</a:t>
          </a:r>
          <a:r>
            <a:rPr lang="en-US" sz="1400" b="1" i="0" kern="1200" dirty="0">
              <a:solidFill>
                <a:schemeClr val="tx1"/>
              </a:solidFill>
            </a:rPr>
            <a:t> </a:t>
          </a:r>
          <a:r>
            <a:rPr lang="en-US" sz="1400" b="1" i="0" kern="1200" dirty="0" err="1">
              <a:solidFill>
                <a:schemeClr val="tx1"/>
              </a:solidFill>
            </a:rPr>
            <a:t>Oraquick</a:t>
          </a:r>
          <a:r>
            <a:rPr lang="en-US" sz="1400" b="1" i="0" kern="1200" dirty="0">
              <a:solidFill>
                <a:schemeClr val="tx1"/>
              </a:solidFill>
            </a:rPr>
            <a:t> </a:t>
          </a:r>
          <a:r>
            <a:rPr lang="en-US" sz="1400" i="0" kern="1200" dirty="0">
              <a:solidFill>
                <a:schemeClr val="tx1"/>
              </a:solidFill>
            </a:rPr>
            <a:t>HCV test (500 </a:t>
          </a:r>
          <a:r>
            <a:rPr lang="en-US" sz="1400" i="0" kern="1200" dirty="0" err="1">
              <a:solidFill>
                <a:schemeClr val="tx1"/>
              </a:solidFill>
            </a:rPr>
            <a:t>persoane</a:t>
          </a:r>
          <a:r>
            <a:rPr lang="en-US" sz="1400" i="0" kern="1200" dirty="0">
              <a:solidFill>
                <a:schemeClr val="tx1"/>
              </a:solidFill>
            </a:rPr>
            <a:t>)</a:t>
          </a:r>
        </a:p>
      </dsp:txBody>
      <dsp:txXfrm>
        <a:off x="26867" y="20596"/>
        <a:ext cx="4651614" cy="536989"/>
      </dsp:txXfrm>
    </dsp:sp>
    <dsp:sp modelId="{28E6AEF0-FA16-41D1-8B1A-7A02F3C54EED}">
      <dsp:nvSpPr>
        <dsp:cNvPr id="0" name=""/>
        <dsp:cNvSpPr/>
      </dsp:nvSpPr>
      <dsp:spPr>
        <a:xfrm rot="5400000">
          <a:off x="2228950" y="610917"/>
          <a:ext cx="247448" cy="256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275670" y="615533"/>
        <a:ext cx="154008" cy="173214"/>
      </dsp:txXfrm>
    </dsp:sp>
    <dsp:sp modelId="{29D54D2E-3A77-4230-A519-1425A1E89181}">
      <dsp:nvSpPr>
        <dsp:cNvPr id="0" name=""/>
        <dsp:cNvSpPr/>
      </dsp:nvSpPr>
      <dsp:spPr>
        <a:xfrm>
          <a:off x="0" y="904223"/>
          <a:ext cx="4705350" cy="67991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err="1">
              <a:solidFill>
                <a:schemeClr val="tx1"/>
              </a:solidFill>
            </a:rPr>
            <a:t>Integrarea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serviciilor</a:t>
          </a:r>
          <a:r>
            <a:rPr lang="en-US" sz="1400" kern="1200" dirty="0">
              <a:solidFill>
                <a:schemeClr val="tx1"/>
              </a:solidFill>
            </a:rPr>
            <a:t> de </a:t>
          </a:r>
          <a:r>
            <a:rPr lang="en-US" sz="1400" kern="1200" dirty="0" err="1">
              <a:solidFill>
                <a:schemeClr val="tx1"/>
              </a:solidFill>
            </a:rPr>
            <a:t>ȋngrijire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primar</a:t>
          </a:r>
          <a:r>
            <a:rPr lang="vi-VN" sz="1400" kern="1200" dirty="0">
              <a:solidFill>
                <a:schemeClr val="tx1"/>
              </a:solidFill>
              <a:latin typeface="Calibri"/>
              <a:cs typeface="Calibri"/>
            </a:rPr>
            <a:t>ă</a:t>
          </a:r>
          <a:r>
            <a:rPr lang="en-US" sz="1400" kern="1200" dirty="0">
              <a:solidFill>
                <a:schemeClr val="tx1"/>
              </a:solidFill>
            </a:rPr>
            <a:t> cu </a:t>
          </a:r>
          <a:r>
            <a:rPr lang="en-US" sz="1400" kern="1200" dirty="0" err="1">
              <a:solidFill>
                <a:schemeClr val="tx1"/>
              </a:solidFill>
            </a:rPr>
            <a:t>cele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specializate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err="1">
              <a:solidFill>
                <a:schemeClr val="tx1"/>
              </a:solidFill>
            </a:rPr>
            <a:t>Acces</a:t>
          </a:r>
          <a:r>
            <a:rPr lang="en-US" sz="1400" kern="1200" dirty="0">
              <a:solidFill>
                <a:schemeClr val="tx1"/>
              </a:solidFill>
            </a:rPr>
            <a:t> la </a:t>
          </a:r>
          <a:r>
            <a:rPr lang="en-US" sz="1400" b="1" kern="1200" dirty="0" err="1">
              <a:solidFill>
                <a:schemeClr val="tx1"/>
              </a:solidFill>
            </a:rPr>
            <a:t>metode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neinvazive</a:t>
          </a:r>
          <a:r>
            <a:rPr lang="en-US" sz="1400" b="1" kern="1200" dirty="0">
              <a:solidFill>
                <a:schemeClr val="tx1"/>
              </a:solidFill>
            </a:rPr>
            <a:t> de diagnostic a </a:t>
          </a:r>
          <a:r>
            <a:rPr lang="en-US" sz="1400" b="1" kern="1200" dirty="0" err="1">
              <a:solidFill>
                <a:schemeClr val="tx1"/>
              </a:solidFill>
            </a:rPr>
            <a:t>fibrozei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0" kern="1200" dirty="0" err="1">
              <a:solidFill>
                <a:schemeClr val="tx1"/>
              </a:solidFill>
            </a:rPr>
            <a:t>hepatice</a:t>
          </a:r>
          <a:r>
            <a:rPr lang="en-US" sz="1400" b="0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FibroScan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</a:p>
      </dsp:txBody>
      <dsp:txXfrm>
        <a:off x="19914" y="924137"/>
        <a:ext cx="4665522" cy="640084"/>
      </dsp:txXfrm>
    </dsp:sp>
    <dsp:sp modelId="{6AD3C78D-0165-469B-B5C0-801968E44BBC}">
      <dsp:nvSpPr>
        <dsp:cNvPr id="0" name=""/>
        <dsp:cNvSpPr/>
      </dsp:nvSpPr>
      <dsp:spPr>
        <a:xfrm rot="5400000">
          <a:off x="2262498" y="1576031"/>
          <a:ext cx="180352" cy="256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275670" y="1614195"/>
        <a:ext cx="154008" cy="126246"/>
      </dsp:txXfrm>
    </dsp:sp>
    <dsp:sp modelId="{357F066F-AC04-4FA9-92A9-F1F5667420F9}">
      <dsp:nvSpPr>
        <dsp:cNvPr id="0" name=""/>
        <dsp:cNvSpPr/>
      </dsp:nvSpPr>
      <dsp:spPr>
        <a:xfrm>
          <a:off x="0" y="1824606"/>
          <a:ext cx="4705350" cy="5704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solidFill>
                <a:schemeClr val="tx1"/>
              </a:solidFill>
            </a:rPr>
            <a:t>Programe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educa</a:t>
          </a:r>
          <a:r>
            <a:rPr lang="en-US" sz="1400" b="1" kern="1200" dirty="0" err="1">
              <a:solidFill>
                <a:schemeClr val="tx1"/>
              </a:solidFill>
              <a:latin typeface="Calibri"/>
              <a:cs typeface="Calibri"/>
            </a:rPr>
            <a:t>ț</a:t>
          </a:r>
          <a:r>
            <a:rPr lang="en-US" sz="1400" b="1" kern="1200" dirty="0" err="1">
              <a:solidFill>
                <a:schemeClr val="tx1"/>
              </a:solidFill>
            </a:rPr>
            <a:t>ionale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kern="1200" dirty="0">
              <a:solidFill>
                <a:schemeClr val="tx1"/>
              </a:solidFill>
            </a:rPr>
            <a:t>(training, </a:t>
          </a:r>
          <a:r>
            <a:rPr lang="en-US" sz="1400" kern="1200" dirty="0" err="1">
              <a:solidFill>
                <a:schemeClr val="tx1"/>
              </a:solidFill>
            </a:rPr>
            <a:t>materiale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informa</a:t>
          </a:r>
          <a:r>
            <a:rPr lang="en-US" sz="1400" kern="1200" dirty="0" err="1">
              <a:solidFill>
                <a:schemeClr val="tx1"/>
              </a:solidFill>
              <a:latin typeface="Calibri"/>
              <a:cs typeface="Calibri"/>
            </a:rPr>
            <a:t>ț</a:t>
          </a:r>
          <a:r>
            <a:rPr lang="en-US" sz="1400" kern="1200" dirty="0" err="1">
              <a:solidFill>
                <a:schemeClr val="tx1"/>
              </a:solidFill>
            </a:rPr>
            <a:t>ionale</a:t>
          </a:r>
          <a:r>
            <a:rPr lang="en-US" sz="1400" kern="1200" dirty="0">
              <a:solidFill>
                <a:schemeClr val="tx1"/>
              </a:solidFill>
            </a:rPr>
            <a:t>, video </a:t>
          </a:r>
          <a:r>
            <a:rPr lang="en-US" sz="1400" kern="1200" dirty="0" err="1">
              <a:solidFill>
                <a:schemeClr val="tx1"/>
              </a:solidFill>
            </a:rPr>
            <a:t>conferin</a:t>
          </a:r>
          <a:r>
            <a:rPr lang="en-US" sz="1400" kern="1200" dirty="0" err="1">
              <a:solidFill>
                <a:schemeClr val="tx1"/>
              </a:solidFill>
              <a:latin typeface="Calibri"/>
              <a:cs typeface="Calibri"/>
            </a:rPr>
            <a:t>ț</a:t>
          </a:r>
          <a:r>
            <a:rPr lang="en-US" sz="1400" kern="1200" dirty="0" err="1">
              <a:solidFill>
                <a:schemeClr val="tx1"/>
              </a:solidFill>
            </a:rPr>
            <a:t>e</a:t>
          </a:r>
          <a:r>
            <a:rPr lang="en-US" sz="1400" kern="1200" dirty="0">
              <a:solidFill>
                <a:schemeClr val="tx1"/>
              </a:solidFill>
            </a:rPr>
            <a:t>) </a:t>
          </a:r>
          <a:r>
            <a:rPr lang="en-US" sz="1400" kern="1200" dirty="0" err="1">
              <a:solidFill>
                <a:schemeClr val="tx1"/>
              </a:solidFill>
            </a:rPr>
            <a:t>pentru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pacien</a:t>
          </a:r>
          <a:r>
            <a:rPr lang="en-US" sz="1400" kern="1200" dirty="0" err="1">
              <a:solidFill>
                <a:schemeClr val="tx1"/>
              </a:solidFill>
              <a:latin typeface="Calibri"/>
              <a:cs typeface="Calibri"/>
            </a:rPr>
            <a:t>ț</a:t>
          </a:r>
          <a:r>
            <a:rPr lang="en-US" sz="1400" kern="1200" dirty="0" err="1">
              <a:solidFill>
                <a:schemeClr val="tx1"/>
              </a:solidFill>
            </a:rPr>
            <a:t>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și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pentru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personalul</a:t>
          </a:r>
          <a:r>
            <a:rPr lang="en-US" sz="1400" kern="1200" dirty="0">
              <a:solidFill>
                <a:schemeClr val="tx1"/>
              </a:solidFill>
            </a:rPr>
            <a:t> medical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</a:endParaRPr>
        </a:p>
      </dsp:txBody>
      <dsp:txXfrm>
        <a:off x="16706" y="1841312"/>
        <a:ext cx="4671938" cy="536989"/>
      </dsp:txXfrm>
    </dsp:sp>
    <dsp:sp modelId="{A3EB700D-1184-40B9-9F73-A9ECA934CFF5}">
      <dsp:nvSpPr>
        <dsp:cNvPr id="0" name=""/>
        <dsp:cNvSpPr/>
      </dsp:nvSpPr>
      <dsp:spPr>
        <a:xfrm rot="5400000">
          <a:off x="2258003" y="2392896"/>
          <a:ext cx="189342" cy="256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275671" y="2426565"/>
        <a:ext cx="154008" cy="132539"/>
      </dsp:txXfrm>
    </dsp:sp>
    <dsp:sp modelId="{9F49C57D-A68C-4BF2-8301-233E66242101}">
      <dsp:nvSpPr>
        <dsp:cNvPr id="0" name=""/>
        <dsp:cNvSpPr/>
      </dsp:nvSpPr>
      <dsp:spPr>
        <a:xfrm>
          <a:off x="0" y="2647464"/>
          <a:ext cx="4705350" cy="5704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</a:rPr>
            <a:t>Programe</a:t>
          </a:r>
          <a:r>
            <a:rPr lang="en-US" sz="1400" kern="1200" dirty="0">
              <a:solidFill>
                <a:schemeClr val="tx1"/>
              </a:solidFill>
            </a:rPr>
            <a:t> de </a:t>
          </a:r>
          <a:r>
            <a:rPr lang="en-US" sz="1400" b="1" kern="1200" dirty="0">
              <a:solidFill>
                <a:schemeClr val="tx1"/>
              </a:solidFill>
            </a:rPr>
            <a:t>“peer support” -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suport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ȋntre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egali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6706" y="2664170"/>
        <a:ext cx="4671938" cy="536989"/>
      </dsp:txXfrm>
    </dsp:sp>
    <dsp:sp modelId="{C78D23AD-01B9-49A3-81BC-87A3552AE26B}">
      <dsp:nvSpPr>
        <dsp:cNvPr id="0" name=""/>
        <dsp:cNvSpPr/>
      </dsp:nvSpPr>
      <dsp:spPr>
        <a:xfrm rot="5400000">
          <a:off x="2263446" y="3208497"/>
          <a:ext cx="178457" cy="256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2275671" y="3247609"/>
        <a:ext cx="154008" cy="124920"/>
      </dsp:txXfrm>
    </dsp:sp>
    <dsp:sp modelId="{68893593-3414-49C5-AA81-7F745555ADEB}">
      <dsp:nvSpPr>
        <dsp:cNvPr id="0" name=""/>
        <dsp:cNvSpPr/>
      </dsp:nvSpPr>
      <dsp:spPr>
        <a:xfrm>
          <a:off x="0" y="3455809"/>
          <a:ext cx="4705350" cy="5704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err="1">
              <a:solidFill>
                <a:schemeClr val="tx1"/>
              </a:solidFill>
            </a:rPr>
            <a:t>Dezvoltarea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unui</a:t>
          </a:r>
          <a:r>
            <a:rPr lang="en-US" sz="1400" kern="1200" dirty="0">
              <a:solidFill>
                <a:schemeClr val="tx1"/>
              </a:solidFill>
            </a:rPr>
            <a:t> model de </a:t>
          </a:r>
          <a:r>
            <a:rPr lang="en-US" sz="1400" kern="1200" dirty="0" err="1">
              <a:solidFill>
                <a:schemeClr val="tx1"/>
              </a:solidFill>
            </a:rPr>
            <a:t>estimare</a:t>
          </a:r>
          <a:r>
            <a:rPr lang="en-US" sz="1400" kern="1200" dirty="0">
              <a:solidFill>
                <a:schemeClr val="tx1"/>
              </a:solidFill>
            </a:rPr>
            <a:t> a </a:t>
          </a:r>
          <a:r>
            <a:rPr lang="en-US" sz="1400" b="1" kern="1200" dirty="0">
              <a:solidFill>
                <a:schemeClr val="tx1"/>
              </a:solidFill>
            </a:rPr>
            <a:t>cost-</a:t>
          </a:r>
          <a:r>
            <a:rPr lang="en-US" sz="1400" b="1" kern="1200" dirty="0" err="1">
              <a:solidFill>
                <a:schemeClr val="tx1"/>
              </a:solidFill>
            </a:rPr>
            <a:t>eficien</a:t>
          </a:r>
          <a:r>
            <a:rPr lang="en-US" sz="1400" b="1" kern="1200" dirty="0" err="1">
              <a:solidFill>
                <a:schemeClr val="tx1"/>
              </a:solidFill>
              <a:latin typeface="Calibri"/>
              <a:cs typeface="Calibri"/>
            </a:rPr>
            <a:t>ț</a:t>
          </a:r>
          <a:r>
            <a:rPr lang="en-US" sz="1400" b="1" kern="1200" dirty="0" err="1">
              <a:solidFill>
                <a:schemeClr val="tx1"/>
              </a:solidFill>
            </a:rPr>
            <a:t>ei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pentru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fiecare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interven</a:t>
          </a:r>
          <a:r>
            <a:rPr lang="en-US" sz="1400" kern="1200" dirty="0" err="1">
              <a:solidFill>
                <a:schemeClr val="tx1"/>
              </a:solidFill>
              <a:latin typeface="Calibri"/>
              <a:cs typeface="Calibri"/>
            </a:rPr>
            <a:t>ț</a:t>
          </a:r>
          <a:r>
            <a:rPr lang="en-US" sz="1400" kern="1200" dirty="0" err="1">
              <a:solidFill>
                <a:schemeClr val="tx1"/>
              </a:solidFill>
            </a:rPr>
            <a:t>ie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și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evaluarea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impactului</a:t>
          </a:r>
          <a:r>
            <a:rPr lang="en-US" sz="1400" kern="1200" dirty="0">
              <a:solidFill>
                <a:schemeClr val="tx1"/>
              </a:solidFill>
            </a:rPr>
            <a:t> socio-economic  </a:t>
          </a:r>
        </a:p>
      </dsp:txBody>
      <dsp:txXfrm>
        <a:off x="16706" y="3472515"/>
        <a:ext cx="4671938" cy="536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AA710-8C97-4597-9344-63E3092F3EC2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FF232-C2EC-462E-AE2A-C63973834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F669-23B7-469D-BB4B-53CC01C8DF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4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en-US" dirty="0" err="1"/>
              <a:t>chestionarelor</a:t>
            </a:r>
            <a:r>
              <a:rPr lang="en-US" dirty="0"/>
              <a:t> pre- </a:t>
            </a:r>
            <a:r>
              <a:rPr lang="en-US" dirty="0" err="1"/>
              <a:t>si</a:t>
            </a:r>
            <a:r>
              <a:rPr lang="en-US" dirty="0"/>
              <a:t> post curs a </a:t>
            </a:r>
            <a:r>
              <a:rPr lang="en-US" dirty="0" err="1"/>
              <a:t>evidentiat</a:t>
            </a:r>
            <a:r>
              <a:rPr lang="en-US" dirty="0"/>
              <a:t> o </a:t>
            </a:r>
            <a:r>
              <a:rPr lang="en-US" dirty="0" err="1"/>
              <a:t>crestere</a:t>
            </a:r>
            <a:r>
              <a:rPr lang="en-US" dirty="0"/>
              <a:t> </a:t>
            </a:r>
            <a:r>
              <a:rPr lang="en-US" dirty="0" err="1"/>
              <a:t>semnificativa</a:t>
            </a:r>
            <a:r>
              <a:rPr lang="en-US" dirty="0"/>
              <a:t> a </a:t>
            </a:r>
            <a:r>
              <a:rPr lang="en-US" dirty="0" err="1"/>
              <a:t>nivelului</a:t>
            </a:r>
            <a:r>
              <a:rPr lang="en-US" dirty="0"/>
              <a:t> de </a:t>
            </a:r>
            <a:r>
              <a:rPr lang="en-US" dirty="0" err="1"/>
              <a:t>cunostinte</a:t>
            </a:r>
            <a:r>
              <a:rPr lang="en-US" dirty="0"/>
              <a:t> legate</a:t>
            </a:r>
            <a:r>
              <a:rPr lang="en-US" baseline="0" dirty="0"/>
              <a:t> de </a:t>
            </a:r>
            <a:r>
              <a:rPr lang="en-US" baseline="0" dirty="0" err="1"/>
              <a:t>managementul</a:t>
            </a:r>
            <a:r>
              <a:rPr lang="en-US" baseline="0" dirty="0"/>
              <a:t> VHC la </a:t>
            </a:r>
            <a:r>
              <a:rPr lang="en-US" baseline="0" dirty="0" err="1"/>
              <a:t>pacientii</a:t>
            </a:r>
            <a:r>
              <a:rPr lang="en-US" baseline="0" dirty="0"/>
              <a:t> cu </a:t>
            </a:r>
            <a:r>
              <a:rPr lang="en-US" baseline="0" dirty="0" err="1"/>
              <a:t>comportament</a:t>
            </a:r>
            <a:r>
              <a:rPr lang="en-US" baseline="0" dirty="0"/>
              <a:t> la </a:t>
            </a:r>
            <a:r>
              <a:rPr lang="en-US" baseline="0" dirty="0" err="1"/>
              <a:t>risc</a:t>
            </a:r>
            <a:r>
              <a:rPr lang="en-US" baseline="0" dirty="0"/>
              <a:t>, </a:t>
            </a:r>
            <a:r>
              <a:rPr lang="en-US" dirty="0"/>
              <a:t>al </a:t>
            </a:r>
            <a:r>
              <a:rPr lang="en-US" dirty="0" err="1"/>
              <a:t>participantilor</a:t>
            </a:r>
            <a:r>
              <a:rPr lang="en-US" dirty="0"/>
              <a:t> la </a:t>
            </a:r>
            <a:r>
              <a:rPr lang="en-US" dirty="0" err="1"/>
              <a:t>cele</a:t>
            </a:r>
            <a:r>
              <a:rPr lang="en-US" dirty="0"/>
              <a:t> 2 </a:t>
            </a:r>
            <a:r>
              <a:rPr lang="en-US" dirty="0" err="1"/>
              <a:t>seminarii</a:t>
            </a:r>
            <a:r>
              <a:rPr lang="en-US" dirty="0"/>
              <a:t> </a:t>
            </a:r>
            <a:r>
              <a:rPr lang="en-US" dirty="0" err="1"/>
              <a:t>educationale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0B3B2-E2E6-43B8-96D5-7EC4F421B1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2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FE1D-4684-45B8-B994-90C26B26E801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200-3ADF-46E2-9335-793A7C47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FE1D-4684-45B8-B994-90C26B26E801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200-3ADF-46E2-9335-793A7C47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8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FE1D-4684-45B8-B994-90C26B26E801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200-3ADF-46E2-9335-793A7C47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1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FE1D-4684-45B8-B994-90C26B26E801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200-3ADF-46E2-9335-793A7C47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FE1D-4684-45B8-B994-90C26B26E801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200-3ADF-46E2-9335-793A7C47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6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FE1D-4684-45B8-B994-90C26B26E801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200-3ADF-46E2-9335-793A7C47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9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FE1D-4684-45B8-B994-90C26B26E801}" type="datetimeFigureOut">
              <a:rPr lang="en-US" smtClean="0"/>
              <a:t>5/22/19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200-3ADF-46E2-9335-793A7C47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0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FE1D-4684-45B8-B994-90C26B26E801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200-3ADF-46E2-9335-793A7C47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FE1D-4684-45B8-B994-90C26B26E801}" type="datetimeFigureOut">
              <a:rPr lang="en-US" smtClean="0"/>
              <a:t>5/22/19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200-3ADF-46E2-9335-793A7C47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2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FE1D-4684-45B8-B994-90C26B26E801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200-3ADF-46E2-9335-793A7C47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7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FE1D-4684-45B8-B994-90C26B26E801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200-3ADF-46E2-9335-793A7C47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5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CFE1D-4684-45B8-B994-90C26B26E801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58200-3ADF-46E2-9335-793A7C471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8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who.int/news-room/fact-sheets/detail/hepatitis-c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740" y="1724378"/>
            <a:ext cx="7910860" cy="126395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Modelul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HepCare</a:t>
            </a:r>
            <a:r>
              <a:rPr lang="en-US" sz="3200" b="1" dirty="0">
                <a:solidFill>
                  <a:srgbClr val="00B0F0"/>
                </a:solidFill>
              </a:rPr>
              <a:t> Europe - </a:t>
            </a:r>
            <a:r>
              <a:rPr lang="en-US" sz="3200" b="1" dirty="0" err="1">
                <a:solidFill>
                  <a:srgbClr val="00B0F0"/>
                </a:solidFill>
              </a:rPr>
              <a:t>experiența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Spitalului</a:t>
            </a:r>
            <a:r>
              <a:rPr lang="en-US" sz="3200" b="1" dirty="0">
                <a:solidFill>
                  <a:srgbClr val="00B0F0"/>
                </a:solidFill>
              </a:rPr>
              <a:t> Victor </a:t>
            </a:r>
            <a:r>
              <a:rPr lang="en-US" sz="3200" b="1" dirty="0" err="1">
                <a:solidFill>
                  <a:srgbClr val="00B0F0"/>
                </a:solidFill>
              </a:rPr>
              <a:t>Babeș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București</a:t>
            </a:r>
            <a:r>
              <a:rPr lang="en-US" sz="3200" b="1" dirty="0">
                <a:solidFill>
                  <a:srgbClr val="00B0F0"/>
                </a:solidFill>
              </a:rPr>
              <a:t> (SVB) </a:t>
            </a:r>
            <a:r>
              <a:rPr lang="en-US" sz="3200" b="1" dirty="0" err="1">
                <a:solidFill>
                  <a:srgbClr val="00B0F0"/>
                </a:solidFill>
              </a:rPr>
              <a:t>și</a:t>
            </a:r>
            <a:r>
              <a:rPr lang="en-US" sz="3200" b="1" dirty="0">
                <a:solidFill>
                  <a:srgbClr val="00B0F0"/>
                </a:solidFill>
              </a:rPr>
              <a:t> a </a:t>
            </a:r>
            <a:r>
              <a:rPr lang="en-US" sz="3200" b="1" dirty="0" err="1">
                <a:solidFill>
                  <a:srgbClr val="00B0F0"/>
                </a:solidFill>
              </a:rPr>
              <a:t>partenerilor</a:t>
            </a:r>
            <a:r>
              <a:rPr lang="en-US" sz="3200" b="1" dirty="0">
                <a:solidFill>
                  <a:srgbClr val="00B0F0"/>
                </a:solidFill>
              </a:rPr>
              <a:t> din </a:t>
            </a:r>
            <a:r>
              <a:rPr lang="en-US" sz="3200" b="1" dirty="0" err="1">
                <a:solidFill>
                  <a:srgbClr val="00B0F0"/>
                </a:solidFill>
              </a:rPr>
              <a:t>consorțiu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09950"/>
            <a:ext cx="6858000" cy="1241822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Dr. Cristiana </a:t>
            </a:r>
            <a:r>
              <a:rPr lang="en-US" sz="1800" b="1" dirty="0" err="1">
                <a:solidFill>
                  <a:schemeClr val="tx1"/>
                </a:solidFill>
              </a:rPr>
              <a:t>Oprea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Universitatea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Medicin</a:t>
            </a:r>
            <a:r>
              <a:rPr lang="vi-VN" sz="1800" dirty="0">
                <a:solidFill>
                  <a:schemeClr val="tx1"/>
                </a:solidFill>
                <a:latin typeface="Calibri"/>
                <a:cs typeface="Calibri"/>
              </a:rPr>
              <a:t>ă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și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Farmacie</a:t>
            </a:r>
            <a:r>
              <a:rPr lang="en-US" sz="1800" dirty="0">
                <a:solidFill>
                  <a:schemeClr val="tx1"/>
                </a:solidFill>
              </a:rPr>
              <a:t> “Carol Davila” 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Spitalul</a:t>
            </a:r>
            <a:r>
              <a:rPr lang="en-US" sz="1800" dirty="0">
                <a:solidFill>
                  <a:schemeClr val="tx1"/>
                </a:solidFill>
              </a:rPr>
              <a:t> Clinic de </a:t>
            </a:r>
            <a:r>
              <a:rPr lang="en-US" sz="1800" dirty="0" err="1">
                <a:solidFill>
                  <a:schemeClr val="tx1"/>
                </a:solidFill>
              </a:rPr>
              <a:t>Boli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Infec</a:t>
            </a:r>
            <a:r>
              <a:rPr lang="en-US" sz="1800" dirty="0" err="1">
                <a:solidFill>
                  <a:schemeClr val="tx1"/>
                </a:solidFill>
                <a:latin typeface="Calibri"/>
                <a:cs typeface="Calibri"/>
              </a:rPr>
              <a:t>ț</a:t>
            </a:r>
            <a:r>
              <a:rPr lang="en-US" sz="1800" dirty="0" err="1">
                <a:solidFill>
                  <a:schemeClr val="tx1"/>
                </a:solidFill>
              </a:rPr>
              <a:t>ioase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și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Tropicale</a:t>
            </a:r>
            <a:r>
              <a:rPr lang="en-US" sz="1800" dirty="0">
                <a:solidFill>
                  <a:schemeClr val="tx1"/>
                </a:solidFill>
              </a:rPr>
              <a:t> “ Victor </a:t>
            </a:r>
            <a:r>
              <a:rPr lang="en-US" sz="1800" dirty="0" err="1">
                <a:solidFill>
                  <a:schemeClr val="tx1"/>
                </a:solidFill>
              </a:rPr>
              <a:t>Babeș</a:t>
            </a:r>
            <a:r>
              <a:rPr lang="en-US" sz="1800" dirty="0">
                <a:solidFill>
                  <a:schemeClr val="tx1"/>
                </a:solidFill>
              </a:rPr>
              <a:t>” </a:t>
            </a:r>
            <a:r>
              <a:rPr lang="en-US" sz="1800" dirty="0" err="1">
                <a:solidFill>
                  <a:schemeClr val="tx1"/>
                </a:solidFill>
              </a:rPr>
              <a:t>București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HEPCARE </a:t>
            </a:r>
            <a:r>
              <a:rPr lang="en-US" sz="1800" dirty="0" smtClean="0">
                <a:solidFill>
                  <a:schemeClr val="tx1"/>
                </a:solidFill>
              </a:rPr>
              <a:t>EUROPE, </a:t>
            </a:r>
            <a:r>
              <a:rPr lang="en-US" sz="1800" dirty="0">
                <a:solidFill>
                  <a:schemeClr val="tx1"/>
                </a:solidFill>
              </a:rPr>
              <a:t>23 </a:t>
            </a:r>
            <a:r>
              <a:rPr lang="en-US" sz="1800" dirty="0" err="1">
                <a:solidFill>
                  <a:schemeClr val="tx1"/>
                </a:solidFill>
              </a:rPr>
              <a:t>mai</a:t>
            </a:r>
            <a:r>
              <a:rPr lang="en-US" sz="1800" dirty="0">
                <a:solidFill>
                  <a:schemeClr val="tx1"/>
                </a:solidFill>
              </a:rPr>
              <a:t>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4345"/>
            <a:ext cx="1109100" cy="1077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84345"/>
            <a:ext cx="1231805" cy="1026688"/>
          </a:xfrm>
          <a:prstGeom prst="rect">
            <a:avLst/>
          </a:prstGeom>
        </p:spPr>
      </p:pic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1" y="330108"/>
            <a:ext cx="1015186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t="-1474" r="48532" b="531"/>
          <a:stretch/>
        </p:blipFill>
        <p:spPr>
          <a:xfrm>
            <a:off x="2819400" y="205297"/>
            <a:ext cx="1170878" cy="11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7C3192-A0C8-40F1-97D1-1E8258A02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549"/>
            <a:ext cx="746760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9CC79DB-6C3F-45E3-A13E-6F408B7C9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5750"/>
            <a:ext cx="7315199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1393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HEPCARE EUROPE - </a:t>
            </a:r>
            <a:r>
              <a:rPr lang="en-US" sz="3200" b="1" dirty="0" err="1">
                <a:solidFill>
                  <a:srgbClr val="00B0F0"/>
                </a:solidFill>
              </a:rPr>
              <a:t>pachete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</a:rPr>
              <a:t>lucru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5320717"/>
              </p:ext>
            </p:extLst>
          </p:nvPr>
        </p:nvGraphicFramePr>
        <p:xfrm>
          <a:off x="1981200" y="742950"/>
          <a:ext cx="2663868" cy="3932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2393124"/>
              </p:ext>
            </p:extLst>
          </p:nvPr>
        </p:nvGraphicFramePr>
        <p:xfrm>
          <a:off x="4191000" y="742950"/>
          <a:ext cx="4705350" cy="411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57350"/>
            <a:ext cx="197598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HepCare</a:t>
            </a:r>
            <a:r>
              <a:rPr lang="en-US" sz="3200" b="1" dirty="0">
                <a:solidFill>
                  <a:srgbClr val="00B0F0"/>
                </a:solidFill>
              </a:rPr>
              <a:t> Europe -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rgbClr val="00B0F0"/>
                </a:solidFill>
              </a:rPr>
              <a:t>– </a:t>
            </a:r>
            <a:r>
              <a:rPr lang="en-US" sz="3200" b="1" dirty="0" err="1">
                <a:solidFill>
                  <a:srgbClr val="00B0F0"/>
                </a:solidFill>
              </a:rPr>
              <a:t>experien</a:t>
            </a:r>
            <a:r>
              <a:rPr lang="en-US" sz="3200" b="1" dirty="0" err="1">
                <a:solidFill>
                  <a:srgbClr val="00B0F0"/>
                </a:solidFill>
                <a:latin typeface="Calibri"/>
                <a:cs typeface="Calibri"/>
              </a:rPr>
              <a:t>ț</a:t>
            </a:r>
            <a:r>
              <a:rPr lang="en-US" sz="3200" b="1" dirty="0" err="1">
                <a:solidFill>
                  <a:srgbClr val="00B0F0"/>
                </a:solidFill>
              </a:rPr>
              <a:t>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Spitalului</a:t>
            </a:r>
            <a:r>
              <a:rPr lang="en-US" sz="3200" b="1" dirty="0">
                <a:solidFill>
                  <a:srgbClr val="00B0F0"/>
                </a:solidFill>
              </a:rPr>
              <a:t> Victor </a:t>
            </a:r>
            <a:r>
              <a:rPr lang="en-US" sz="3200" b="1" dirty="0" err="1">
                <a:solidFill>
                  <a:srgbClr val="00B0F0"/>
                </a:solidFill>
              </a:rPr>
              <a:t>Babeș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București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76350"/>
            <a:ext cx="3695064" cy="34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150495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Perioada</a:t>
            </a:r>
            <a:r>
              <a:rPr lang="en-US" dirty="0"/>
              <a:t>: </a:t>
            </a:r>
            <a:r>
              <a:rPr lang="en-US" dirty="0" err="1"/>
              <a:t>Aprilie</a:t>
            </a:r>
            <a:r>
              <a:rPr lang="en-US" dirty="0"/>
              <a:t> 2016 – </a:t>
            </a:r>
            <a:r>
              <a:rPr lang="en-US" dirty="0" err="1"/>
              <a:t>prezent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Loca</a:t>
            </a:r>
            <a:r>
              <a:rPr lang="en-US" dirty="0" err="1">
                <a:latin typeface="Calibri"/>
                <a:cs typeface="Calibri"/>
              </a:rPr>
              <a:t>ț</a:t>
            </a:r>
            <a:r>
              <a:rPr lang="en-US" dirty="0" err="1"/>
              <a:t>ia</a:t>
            </a:r>
            <a:r>
              <a:rPr lang="en-US" dirty="0"/>
              <a:t>: SVB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Parteneri</a:t>
            </a:r>
            <a:r>
              <a:rPr lang="en-US" dirty="0"/>
              <a:t>: </a:t>
            </a:r>
            <a:r>
              <a:rPr lang="en-US" dirty="0" err="1"/>
              <a:t>medici</a:t>
            </a:r>
            <a:r>
              <a:rPr lang="en-US" dirty="0"/>
              <a:t> de </a:t>
            </a:r>
            <a:r>
              <a:rPr lang="en-US" dirty="0" err="1"/>
              <a:t>familie</a:t>
            </a:r>
            <a:r>
              <a:rPr lang="en-US" dirty="0"/>
              <a:t>,</a:t>
            </a:r>
          </a:p>
          <a:p>
            <a:r>
              <a:rPr lang="en-US" dirty="0"/>
              <a:t>                        ONG-</a:t>
            </a:r>
            <a:r>
              <a:rPr lang="en-US" dirty="0" err="1"/>
              <a:t>uri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93495"/>
            <a:ext cx="1404938" cy="138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3181350"/>
            <a:ext cx="1628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3943350"/>
            <a:ext cx="15811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6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00B0F0"/>
                </a:solidFill>
              </a:rPr>
              <a:t>HepCheck</a:t>
            </a:r>
            <a:r>
              <a:rPr lang="en-US" sz="3200" b="1" dirty="0">
                <a:solidFill>
                  <a:srgbClr val="00B0F0"/>
                </a:solidFill>
              </a:rPr>
              <a:t> – screening VHC cu teste </a:t>
            </a:r>
            <a:r>
              <a:rPr lang="en-US" sz="3200" b="1" dirty="0" err="1">
                <a:solidFill>
                  <a:srgbClr val="00B0F0"/>
                </a:solidFill>
              </a:rPr>
              <a:t>rapide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orale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29" y="1428750"/>
            <a:ext cx="451005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8" y="1581151"/>
            <a:ext cx="3815722" cy="26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9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b="1" dirty="0" err="1">
                <a:solidFill>
                  <a:srgbClr val="00B0F0"/>
                </a:solidFill>
              </a:rPr>
              <a:t>Colectarea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datelor</a:t>
            </a:r>
            <a:r>
              <a:rPr lang="en-US" sz="3200" b="1" dirty="0">
                <a:solidFill>
                  <a:srgbClr val="00B0F0"/>
                </a:solidFill>
              </a:rPr>
              <a:t> la </a:t>
            </a:r>
            <a:r>
              <a:rPr lang="en-US" sz="3200" b="1" dirty="0" err="1">
                <a:solidFill>
                  <a:srgbClr val="00B0F0"/>
                </a:solidFill>
              </a:rPr>
              <a:t>ȋnrolare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în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proiect</a:t>
            </a:r>
            <a:r>
              <a:rPr lang="en-US" sz="3200" b="1" dirty="0">
                <a:solidFill>
                  <a:srgbClr val="00B0F0"/>
                </a:solidFill>
              </a:rPr>
              <a:t> (</a:t>
            </a:r>
            <a:r>
              <a:rPr lang="en-US" sz="3200" b="1" dirty="0" err="1">
                <a:solidFill>
                  <a:srgbClr val="00B0F0"/>
                </a:solidFill>
              </a:rPr>
              <a:t>caracteristici</a:t>
            </a:r>
            <a:r>
              <a:rPr lang="en-US" sz="3200" b="1" dirty="0">
                <a:solidFill>
                  <a:srgbClr val="00B0F0"/>
                </a:solidFill>
              </a:rPr>
              <a:t> socio-</a:t>
            </a:r>
            <a:r>
              <a:rPr lang="en-US" sz="3200" b="1" dirty="0" err="1">
                <a:solidFill>
                  <a:srgbClr val="00B0F0"/>
                </a:solidFill>
              </a:rPr>
              <a:t>demografice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și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factori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</a:rPr>
              <a:t>risc</a:t>
            </a:r>
            <a:r>
              <a:rPr lang="en-US" sz="3200" b="1" dirty="0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123950"/>
            <a:ext cx="8382000" cy="38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57" y="367236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err="1">
                <a:solidFill>
                  <a:srgbClr val="00B0F0"/>
                </a:solidFill>
              </a:rPr>
              <a:t>HepCheck</a:t>
            </a:r>
            <a:r>
              <a:rPr lang="en-US" sz="3600" b="1" dirty="0">
                <a:solidFill>
                  <a:srgbClr val="00B0F0"/>
                </a:solidFill>
              </a:rPr>
              <a:t> flowchart</a:t>
            </a:r>
            <a:r>
              <a:rPr lang="en-US" sz="3200" b="1" dirty="0">
                <a:solidFill>
                  <a:srgbClr val="00B0F0"/>
                </a:solidFill>
              </a:rPr>
              <a:t/>
            </a:r>
            <a:br>
              <a:rPr lang="en-US" sz="3200" b="1" dirty="0">
                <a:solidFill>
                  <a:srgbClr val="00B0F0"/>
                </a:solidFill>
              </a:rPr>
            </a:br>
            <a:endParaRPr lang="en-US" sz="32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0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123950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activit</a:t>
            </a:r>
            <a:r>
              <a:rPr lang="vi-VN" dirty="0">
                <a:latin typeface="Calibri"/>
                <a:cs typeface="Calibri"/>
              </a:rPr>
              <a:t>ăț</a:t>
            </a:r>
            <a:r>
              <a:rPr lang="en-GB" dirty="0" err="1"/>
              <a:t>i</a:t>
            </a:r>
            <a:r>
              <a:rPr lang="en-GB" dirty="0"/>
              <a:t> de screening (</a:t>
            </a:r>
            <a:r>
              <a:rPr lang="en-GB" dirty="0" err="1"/>
              <a:t>ȋncepând</a:t>
            </a:r>
            <a:r>
              <a:rPr lang="en-GB" dirty="0"/>
              <a:t> din </a:t>
            </a:r>
            <a:r>
              <a:rPr lang="en-GB" dirty="0" err="1"/>
              <a:t>februarie</a:t>
            </a:r>
            <a:r>
              <a:rPr lang="en-GB" dirty="0"/>
              <a:t> 2017) </a:t>
            </a:r>
            <a:r>
              <a:rPr lang="en-GB" dirty="0" err="1"/>
              <a:t>ȋn</a:t>
            </a:r>
            <a:r>
              <a:rPr lang="en-GB" dirty="0"/>
              <a:t>:</a:t>
            </a:r>
          </a:p>
          <a:p>
            <a:pPr algn="just"/>
            <a:r>
              <a:rPr lang="en-GB" b="1" dirty="0"/>
              <a:t>                                   3</a:t>
            </a:r>
            <a:r>
              <a:rPr lang="en-GB" dirty="0"/>
              <a:t> ad</a:t>
            </a:r>
            <a:r>
              <a:rPr lang="vi-VN" dirty="0">
                <a:latin typeface="Calibri"/>
                <a:cs typeface="Calibri"/>
              </a:rPr>
              <a:t>ă</a:t>
            </a:r>
            <a:r>
              <a:rPr lang="en-GB" dirty="0" err="1"/>
              <a:t>posturi</a:t>
            </a:r>
            <a:r>
              <a:rPr lang="en-GB" dirty="0"/>
              <a:t> de </a:t>
            </a:r>
            <a:r>
              <a:rPr lang="en-GB" dirty="0" err="1"/>
              <a:t>noapte</a:t>
            </a:r>
            <a:endParaRPr lang="en-GB" dirty="0"/>
          </a:p>
          <a:p>
            <a:pPr algn="just"/>
            <a:r>
              <a:rPr lang="en-GB" b="1" dirty="0"/>
              <a:t>                                   3</a:t>
            </a:r>
            <a:r>
              <a:rPr lang="en-GB" dirty="0"/>
              <a:t> centre </a:t>
            </a:r>
            <a:r>
              <a:rPr lang="en-GB" dirty="0" err="1"/>
              <a:t>antidrog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de </a:t>
            </a:r>
            <a:r>
              <a:rPr lang="en-GB" dirty="0" err="1"/>
              <a:t>substitu</a:t>
            </a:r>
            <a:r>
              <a:rPr lang="en-GB" dirty="0" err="1">
                <a:latin typeface="Calibri"/>
                <a:cs typeface="Calibri"/>
              </a:rPr>
              <a:t>ț</a:t>
            </a:r>
            <a:r>
              <a:rPr lang="en-GB" dirty="0" err="1"/>
              <a:t>ie</a:t>
            </a:r>
            <a:r>
              <a:rPr lang="en-GB" dirty="0"/>
              <a:t> cu </a:t>
            </a:r>
            <a:r>
              <a:rPr lang="en-GB" dirty="0" err="1"/>
              <a:t>metadon</a:t>
            </a:r>
            <a:r>
              <a:rPr lang="vi-VN" dirty="0">
                <a:latin typeface="Calibri"/>
                <a:cs typeface="Calibri"/>
              </a:rPr>
              <a:t>ă</a:t>
            </a:r>
            <a:endParaRPr lang="en-GB" dirty="0"/>
          </a:p>
          <a:p>
            <a:pPr algn="just"/>
            <a:r>
              <a:rPr lang="en-GB" dirty="0"/>
              <a:t>                                   1 </a:t>
            </a:r>
            <a:r>
              <a:rPr lang="en-GB" dirty="0" err="1"/>
              <a:t>penitenciar</a:t>
            </a:r>
            <a:r>
              <a:rPr lang="en-GB" dirty="0"/>
              <a:t> </a:t>
            </a:r>
            <a:r>
              <a:rPr lang="en-GB" dirty="0" err="1"/>
              <a:t>Rahova</a:t>
            </a:r>
            <a:endParaRPr lang="en-GB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    </a:t>
            </a:r>
            <a:r>
              <a:rPr lang="en-GB" dirty="0" err="1"/>
              <a:t>alte</a:t>
            </a:r>
            <a:r>
              <a:rPr lang="en-GB" dirty="0"/>
              <a:t> test</a:t>
            </a:r>
            <a:r>
              <a:rPr lang="vi-VN" dirty="0">
                <a:latin typeface="Calibri"/>
                <a:cs typeface="Calibri"/>
              </a:rPr>
              <a:t>ă</a:t>
            </a:r>
            <a:r>
              <a:rPr lang="en-GB" dirty="0" err="1"/>
              <a:t>ri</a:t>
            </a:r>
            <a:r>
              <a:rPr lang="en-GB" dirty="0"/>
              <a:t> au </a:t>
            </a:r>
            <a:r>
              <a:rPr lang="en-GB" dirty="0" err="1"/>
              <a:t>fost</a:t>
            </a:r>
            <a:r>
              <a:rPr lang="en-GB" dirty="0"/>
              <a:t> </a:t>
            </a:r>
            <a:r>
              <a:rPr lang="en-GB" dirty="0" err="1"/>
              <a:t>efectuate</a:t>
            </a:r>
            <a:r>
              <a:rPr lang="en-GB" dirty="0"/>
              <a:t> de </a:t>
            </a:r>
            <a:r>
              <a:rPr lang="en-GB" dirty="0" err="1"/>
              <a:t>asisten</a:t>
            </a:r>
            <a:r>
              <a:rPr lang="en-GB" dirty="0" err="1">
                <a:latin typeface="Calibri"/>
                <a:cs typeface="Calibri"/>
              </a:rPr>
              <a:t>ț</a:t>
            </a:r>
            <a:r>
              <a:rPr lang="en-GB" dirty="0" err="1"/>
              <a:t>ii</a:t>
            </a:r>
            <a:r>
              <a:rPr lang="en-GB" dirty="0"/>
              <a:t> </a:t>
            </a:r>
            <a:r>
              <a:rPr lang="en-GB" dirty="0" err="1"/>
              <a:t>sociali</a:t>
            </a:r>
            <a:r>
              <a:rPr lang="en-GB" dirty="0"/>
              <a:t> de la CARUSEL, ARAS, SENS POZITIV (la </a:t>
            </a:r>
            <a:r>
              <a:rPr lang="en-GB" dirty="0" err="1"/>
              <a:t>pacien</a:t>
            </a:r>
            <a:r>
              <a:rPr lang="en-GB" dirty="0" err="1">
                <a:latin typeface="Calibri"/>
                <a:cs typeface="Calibri"/>
              </a:rPr>
              <a:t>ț</a:t>
            </a:r>
            <a:r>
              <a:rPr lang="en-GB" dirty="0" err="1"/>
              <a:t>ii</a:t>
            </a:r>
            <a:r>
              <a:rPr lang="en-GB" dirty="0"/>
              <a:t> f</a:t>
            </a:r>
            <a:r>
              <a:rPr lang="vi-VN" dirty="0">
                <a:latin typeface="Calibri"/>
                <a:cs typeface="Calibri"/>
              </a:rPr>
              <a:t>ă</a:t>
            </a:r>
            <a:r>
              <a:rPr lang="en-GB" dirty="0"/>
              <a:t>r</a:t>
            </a:r>
            <a:r>
              <a:rPr lang="vi-VN" dirty="0">
                <a:latin typeface="Calibri"/>
                <a:cs typeface="Calibri"/>
              </a:rPr>
              <a:t>ă</a:t>
            </a:r>
            <a:r>
              <a:rPr lang="en-GB" dirty="0"/>
              <a:t> </a:t>
            </a:r>
            <a:r>
              <a:rPr lang="en-GB" dirty="0" err="1"/>
              <a:t>domiciliu</a:t>
            </a:r>
            <a:r>
              <a:rPr lang="en-GB" dirty="0"/>
              <a:t>, </a:t>
            </a:r>
            <a:r>
              <a:rPr lang="en-GB" dirty="0" err="1"/>
              <a:t>utilizatori</a:t>
            </a:r>
            <a:r>
              <a:rPr lang="en-GB" dirty="0"/>
              <a:t> de </a:t>
            </a:r>
            <a:r>
              <a:rPr lang="en-GB" dirty="0" err="1"/>
              <a:t>droguri</a:t>
            </a:r>
            <a:r>
              <a:rPr lang="en-GB" dirty="0"/>
              <a:t> </a:t>
            </a:r>
            <a:r>
              <a:rPr lang="en-GB" dirty="0" err="1"/>
              <a:t>injectabile</a:t>
            </a:r>
            <a:r>
              <a:rPr lang="en-GB" dirty="0"/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     au </a:t>
            </a:r>
            <a:r>
              <a:rPr lang="en-GB" dirty="0" err="1"/>
              <a:t>fost</a:t>
            </a:r>
            <a:r>
              <a:rPr lang="en-GB" dirty="0"/>
              <a:t> </a:t>
            </a:r>
            <a:r>
              <a:rPr lang="en-GB" dirty="0" err="1"/>
              <a:t>testa</a:t>
            </a:r>
            <a:r>
              <a:rPr lang="en-GB" dirty="0" err="1">
                <a:latin typeface="Calibri"/>
                <a:cs typeface="Calibri"/>
              </a:rPr>
              <a:t>ț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pacien</a:t>
            </a:r>
            <a:r>
              <a:rPr lang="en-GB" dirty="0" err="1">
                <a:latin typeface="Calibri"/>
                <a:cs typeface="Calibri"/>
              </a:rPr>
              <a:t>ț</a:t>
            </a:r>
            <a:r>
              <a:rPr lang="en-GB" dirty="0" err="1"/>
              <a:t>i</a:t>
            </a:r>
            <a:r>
              <a:rPr lang="en-GB" dirty="0"/>
              <a:t> din </a:t>
            </a:r>
            <a:r>
              <a:rPr lang="en-GB" dirty="0" err="1"/>
              <a:t>popula</a:t>
            </a:r>
            <a:r>
              <a:rPr lang="en-GB" dirty="0" err="1">
                <a:latin typeface="Calibri"/>
                <a:cs typeface="Calibri"/>
              </a:rPr>
              <a:t>ț</a:t>
            </a:r>
            <a:r>
              <a:rPr lang="en-GB" dirty="0" err="1"/>
              <a:t>iile</a:t>
            </a:r>
            <a:r>
              <a:rPr lang="en-GB" dirty="0"/>
              <a:t> </a:t>
            </a:r>
            <a:r>
              <a:rPr lang="en-GB" dirty="0" err="1"/>
              <a:t>cheie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s-au </a:t>
            </a:r>
            <a:r>
              <a:rPr lang="en-GB" dirty="0" err="1"/>
              <a:t>prezentat</a:t>
            </a:r>
            <a:r>
              <a:rPr lang="en-GB" dirty="0"/>
              <a:t> la SVB </a:t>
            </a:r>
            <a:r>
              <a:rPr lang="en-GB" dirty="0" err="1"/>
              <a:t>pentru</a:t>
            </a:r>
            <a:r>
              <a:rPr lang="en-GB" dirty="0"/>
              <a:t> diverse </a:t>
            </a:r>
            <a:r>
              <a:rPr lang="en-GB" dirty="0" err="1"/>
              <a:t>probleme</a:t>
            </a:r>
            <a:r>
              <a:rPr lang="en-GB" dirty="0"/>
              <a:t> </a:t>
            </a:r>
            <a:r>
              <a:rPr lang="en-GB" dirty="0" err="1"/>
              <a:t>medicale</a:t>
            </a:r>
            <a:endParaRPr lang="en-GB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    </a:t>
            </a:r>
            <a:r>
              <a:rPr lang="en-GB" dirty="0" err="1"/>
              <a:t>medicii</a:t>
            </a:r>
            <a:r>
              <a:rPr lang="en-GB" dirty="0"/>
              <a:t> de </a:t>
            </a:r>
            <a:r>
              <a:rPr lang="en-GB" dirty="0" err="1"/>
              <a:t>familie</a:t>
            </a:r>
            <a:r>
              <a:rPr lang="en-GB" dirty="0"/>
              <a:t> au </a:t>
            </a:r>
            <a:r>
              <a:rPr lang="en-GB" dirty="0" err="1"/>
              <a:t>testat</a:t>
            </a:r>
            <a:r>
              <a:rPr lang="en-GB" dirty="0"/>
              <a:t> </a:t>
            </a:r>
            <a:r>
              <a:rPr lang="en-GB" dirty="0" err="1"/>
              <a:t>persoane</a:t>
            </a:r>
            <a:r>
              <a:rPr lang="en-GB" dirty="0"/>
              <a:t> din </a:t>
            </a:r>
            <a:r>
              <a:rPr lang="en-GB" dirty="0" err="1"/>
              <a:t>grupuri</a:t>
            </a:r>
            <a:r>
              <a:rPr lang="en-GB" dirty="0"/>
              <a:t> </a:t>
            </a:r>
            <a:r>
              <a:rPr lang="en-GB" dirty="0" err="1"/>
              <a:t>vulnerabile</a:t>
            </a:r>
            <a:r>
              <a:rPr lang="en-GB" dirty="0"/>
              <a:t> care s-au </a:t>
            </a:r>
            <a:r>
              <a:rPr lang="en-GB" dirty="0" err="1"/>
              <a:t>adresat</a:t>
            </a:r>
            <a:r>
              <a:rPr lang="en-GB" dirty="0"/>
              <a:t> </a:t>
            </a:r>
            <a:r>
              <a:rPr lang="en-GB" dirty="0" err="1"/>
              <a:t>serviciilor</a:t>
            </a:r>
            <a:r>
              <a:rPr lang="en-GB" dirty="0"/>
              <a:t> de </a:t>
            </a:r>
            <a:r>
              <a:rPr lang="en-GB" dirty="0" err="1"/>
              <a:t>ȋngrijire</a:t>
            </a:r>
            <a:r>
              <a:rPr lang="en-GB" dirty="0"/>
              <a:t> </a:t>
            </a:r>
            <a:r>
              <a:rPr lang="en-GB" dirty="0" err="1"/>
              <a:t>primar</a:t>
            </a:r>
            <a:r>
              <a:rPr lang="vi-VN" dirty="0">
                <a:latin typeface="Calibri"/>
                <a:cs typeface="Calibri"/>
              </a:rPr>
              <a:t>ă</a:t>
            </a:r>
            <a:r>
              <a:rPr lang="en-GB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E" dirty="0" err="1"/>
              <a:t>alte</a:t>
            </a:r>
            <a:r>
              <a:rPr lang="en-IE" dirty="0"/>
              <a:t> </a:t>
            </a:r>
            <a:r>
              <a:rPr lang="en-IE" dirty="0" err="1"/>
              <a:t>ac</a:t>
            </a:r>
            <a:r>
              <a:rPr lang="en-IE" dirty="0" err="1">
                <a:latin typeface="Calibri"/>
                <a:cs typeface="Calibri"/>
              </a:rPr>
              <a:t>ț</a:t>
            </a:r>
            <a:r>
              <a:rPr lang="en-IE" dirty="0" err="1"/>
              <a:t>iuni</a:t>
            </a:r>
            <a:r>
              <a:rPr lang="en-IE" dirty="0"/>
              <a:t>: </a:t>
            </a:r>
            <a:r>
              <a:rPr lang="en-IE" dirty="0" err="1"/>
              <a:t>Penitenciarul</a:t>
            </a:r>
            <a:r>
              <a:rPr lang="en-IE" dirty="0"/>
              <a:t> </a:t>
            </a:r>
            <a:r>
              <a:rPr lang="en-IE" dirty="0" err="1"/>
              <a:t>Jilava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579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00B0F0"/>
                </a:solidFill>
              </a:rPr>
              <a:t>HepCheck</a:t>
            </a:r>
            <a:r>
              <a:rPr lang="en-US" sz="3200" b="1" dirty="0">
                <a:solidFill>
                  <a:srgbClr val="00B0F0"/>
                </a:solidFill>
              </a:rPr>
              <a:t> flowchart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1101077"/>
            <a:ext cx="2514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Nr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pacien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ț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testa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ț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n=525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1" y="2062596"/>
            <a:ext cx="253528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 anti-VHC (+)*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230/525 (</a:t>
            </a:r>
            <a:r>
              <a:rPr lang="en-US" b="1" dirty="0">
                <a:solidFill>
                  <a:schemeClr val="bg1"/>
                </a:solidFill>
              </a:rPr>
              <a:t>43.8%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4728" y="3943350"/>
            <a:ext cx="26669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Nr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pacien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ț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cu </a:t>
            </a:r>
            <a:r>
              <a:rPr lang="en-US" dirty="0" err="1">
                <a:solidFill>
                  <a:schemeClr val="bg1"/>
                </a:solidFill>
              </a:rPr>
              <a:t>infec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ț</a:t>
            </a:r>
            <a:r>
              <a:rPr lang="en-US" dirty="0" err="1">
                <a:solidFill>
                  <a:schemeClr val="bg1"/>
                </a:solidFill>
              </a:rPr>
              <a:t>ie</a:t>
            </a:r>
            <a:r>
              <a:rPr lang="en-US" dirty="0">
                <a:solidFill>
                  <a:schemeClr val="bg1"/>
                </a:solidFill>
              </a:rPr>
              <a:t> HIV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66/163 (</a:t>
            </a:r>
            <a:r>
              <a:rPr lang="en-US" b="1" dirty="0">
                <a:solidFill>
                  <a:schemeClr val="bg1"/>
                </a:solidFill>
              </a:rPr>
              <a:t>40.4%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1" y="2995765"/>
            <a:ext cx="255601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Linked to care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172/230 (</a:t>
            </a:r>
            <a:r>
              <a:rPr lang="en-US" b="1" dirty="0">
                <a:solidFill>
                  <a:schemeClr val="bg1"/>
                </a:solidFill>
              </a:rPr>
              <a:t>74.4%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47161" y="2062595"/>
            <a:ext cx="279663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IDUs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212/230 (</a:t>
            </a:r>
            <a:r>
              <a:rPr lang="en-US" b="1" dirty="0">
                <a:solidFill>
                  <a:schemeClr val="bg1"/>
                </a:solidFill>
              </a:rPr>
              <a:t>92.1%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1" y="4800600"/>
            <a:ext cx="545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teste </a:t>
            </a:r>
            <a:r>
              <a:rPr lang="en-US" dirty="0" err="1"/>
              <a:t>rapide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/>
              <a:t> </a:t>
            </a:r>
            <a:r>
              <a:rPr lang="en-US" dirty="0" err="1"/>
              <a:t>OraQuick</a:t>
            </a:r>
            <a:r>
              <a:rPr lang="en-US" dirty="0"/>
              <a:t> </a:t>
            </a:r>
          </a:p>
        </p:txBody>
      </p:sp>
      <p:cxnSp>
        <p:nvCxnSpPr>
          <p:cNvPr id="36" name="Straight Arrow Connector 35"/>
          <p:cNvCxnSpPr>
            <a:stCxn id="13" idx="2"/>
            <a:endCxn id="14" idx="0"/>
          </p:cNvCxnSpPr>
          <p:nvPr/>
        </p:nvCxnSpPr>
        <p:spPr>
          <a:xfrm>
            <a:off x="2552700" y="1747408"/>
            <a:ext cx="10346" cy="315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3"/>
            <a:endCxn id="18" idx="1"/>
          </p:cNvCxnSpPr>
          <p:nvPr/>
        </p:nvCxnSpPr>
        <p:spPr>
          <a:xfrm flipV="1">
            <a:off x="3830690" y="2385761"/>
            <a:ext cx="91647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542354" y="2680577"/>
            <a:ext cx="10346" cy="315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532008" y="3628162"/>
            <a:ext cx="10346" cy="315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63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/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sz="3600" b="1" dirty="0" err="1">
                <a:solidFill>
                  <a:srgbClr val="00B0F0"/>
                </a:solidFill>
              </a:rPr>
              <a:t>Rezultatele</a:t>
            </a:r>
            <a:r>
              <a:rPr lang="en-US" sz="3600" b="1" dirty="0">
                <a:solidFill>
                  <a:srgbClr val="00B0F0"/>
                </a:solidFill>
              </a:rPr>
              <a:t> test</a:t>
            </a:r>
            <a:r>
              <a:rPr lang="vi-VN" sz="3600" b="1" dirty="0">
                <a:solidFill>
                  <a:srgbClr val="00B0F0"/>
                </a:solidFill>
                <a:latin typeface="Calibri"/>
                <a:cs typeface="Calibri"/>
              </a:rPr>
              <a:t>ă</a:t>
            </a:r>
            <a:r>
              <a:rPr lang="en-US" sz="3600" b="1" dirty="0" err="1">
                <a:solidFill>
                  <a:srgbClr val="00B0F0"/>
                </a:solidFill>
              </a:rPr>
              <a:t>rilor</a:t>
            </a:r>
            <a:r>
              <a:rPr lang="en-US" sz="3600" b="1" dirty="0">
                <a:solidFill>
                  <a:srgbClr val="00B0F0"/>
                </a:solidFill>
              </a:rPr>
              <a:t> VHC/HIV</a:t>
            </a:r>
            <a:r>
              <a:rPr lang="en-US" b="1" dirty="0">
                <a:solidFill>
                  <a:srgbClr val="00B0F0"/>
                </a:solidFill>
              </a:rPr>
              <a:t/>
            </a:r>
            <a:br>
              <a:rPr lang="en-US" b="1" dirty="0">
                <a:solidFill>
                  <a:srgbClr val="00B0F0"/>
                </a:solidFill>
              </a:rPr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62933"/>
              </p:ext>
            </p:extLst>
          </p:nvPr>
        </p:nvGraphicFramePr>
        <p:xfrm>
          <a:off x="228600" y="1470469"/>
          <a:ext cx="8534400" cy="212217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Nr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pacien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ț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testa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ț</a:t>
                      </a:r>
                      <a:r>
                        <a:rPr lang="en-US" sz="1400" dirty="0" err="1"/>
                        <a:t>i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Ac</a:t>
                      </a:r>
                      <a:r>
                        <a:rPr lang="en-US" sz="1400" baseline="0" dirty="0"/>
                        <a:t> anti-VHC</a:t>
                      </a:r>
                      <a:r>
                        <a:rPr lang="en-US" sz="1400" dirty="0"/>
                        <a:t> (+)</a:t>
                      </a:r>
                      <a:r>
                        <a:rPr lang="en-US" sz="1400" baseline="0" dirty="0"/>
                        <a:t>   </a:t>
                      </a:r>
                    </a:p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 n (%)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HIV/HCV (+)</a:t>
                      </a:r>
                    </a:p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 n (%)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Centre de </a:t>
                      </a:r>
                      <a:r>
                        <a:rPr lang="en-US" sz="1400" dirty="0" err="1"/>
                        <a:t>tratament</a:t>
                      </a:r>
                      <a:r>
                        <a:rPr lang="en-US" sz="1400" dirty="0"/>
                        <a:t> de </a:t>
                      </a:r>
                      <a:r>
                        <a:rPr lang="en-US" sz="1400" dirty="0" err="1"/>
                        <a:t>substitu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ț</a:t>
                      </a:r>
                      <a:r>
                        <a:rPr lang="en-US" sz="1400" dirty="0" err="1"/>
                        <a:t>ie</a:t>
                      </a:r>
                      <a:r>
                        <a:rPr lang="en-US" sz="1400" dirty="0"/>
                        <a:t> cu </a:t>
                      </a:r>
                      <a:r>
                        <a:rPr lang="en-US" sz="1400" dirty="0" err="1"/>
                        <a:t>metadon</a:t>
                      </a:r>
                      <a:r>
                        <a:rPr lang="vi-VN" sz="1400" dirty="0">
                          <a:latin typeface="Calibri"/>
                          <a:cs typeface="Calibri"/>
                        </a:rPr>
                        <a:t>ă</a:t>
                      </a:r>
                      <a:endParaRPr lang="en-US" sz="14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65 (92.8)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12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(17.1)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Penitenciar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57</a:t>
                      </a:r>
                      <a:r>
                        <a:rPr lang="en-US" sz="1400" baseline="0" dirty="0"/>
                        <a:t> (37.2)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ND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Ad</a:t>
                      </a:r>
                      <a:r>
                        <a:rPr lang="vi-VN" sz="1400" dirty="0">
                          <a:latin typeface="Calibri"/>
                          <a:cs typeface="Calibri"/>
                        </a:rPr>
                        <a:t>ă</a:t>
                      </a:r>
                      <a:r>
                        <a:rPr lang="en-US" sz="1400" dirty="0" err="1"/>
                        <a:t>posturi</a:t>
                      </a:r>
                      <a:r>
                        <a:rPr lang="en-US" sz="1400" dirty="0"/>
                        <a:t> de </a:t>
                      </a:r>
                      <a:r>
                        <a:rPr lang="en-US" sz="1400" dirty="0" err="1"/>
                        <a:t>noapte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19 (9.8)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 (0.0)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Alte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centre</a:t>
                      </a:r>
                      <a:r>
                        <a:rPr lang="en-US" sz="1400" dirty="0"/>
                        <a:t> de </a:t>
                      </a:r>
                      <a:r>
                        <a:rPr lang="en-US" sz="1400" dirty="0" err="1"/>
                        <a:t>ȋngrijiri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medicale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ȋn</a:t>
                      </a:r>
                      <a:r>
                        <a:rPr lang="en-US" sz="1400" dirty="0"/>
                        <a:t> mod special IDUs din </a:t>
                      </a:r>
                      <a:r>
                        <a:rPr lang="en-US" sz="1400" dirty="0" err="1"/>
                        <a:t>spitalul</a:t>
                      </a:r>
                      <a:r>
                        <a:rPr lang="en-US" sz="1400" baseline="0" dirty="0"/>
                        <a:t> de </a:t>
                      </a:r>
                      <a:r>
                        <a:rPr lang="en-US" sz="1400" baseline="0" dirty="0" err="1"/>
                        <a:t>boli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infec</a:t>
                      </a:r>
                      <a:r>
                        <a:rPr lang="en-US" sz="1400" baseline="0" dirty="0" err="1">
                          <a:latin typeface="Calibri"/>
                          <a:cs typeface="Calibri"/>
                        </a:rPr>
                        <a:t>ț</a:t>
                      </a:r>
                      <a:r>
                        <a:rPr lang="en-US" sz="1400" baseline="0" dirty="0" err="1"/>
                        <a:t>ioase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109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65</a:t>
                      </a:r>
                    </a:p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(59.6)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53</a:t>
                      </a:r>
                    </a:p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(48.6)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Valoare</a:t>
                      </a:r>
                      <a:r>
                        <a:rPr lang="en-US" sz="1400" dirty="0"/>
                        <a:t> </a:t>
                      </a:r>
                      <a:r>
                        <a:rPr lang="en-US" sz="1400" i="1" dirty="0"/>
                        <a:t>p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&lt;0.0001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324600" y="1962150"/>
            <a:ext cx="457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72400" y="3028950"/>
            <a:ext cx="457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B0F0"/>
                </a:solidFill>
              </a:rPr>
              <a:t/>
            </a:r>
            <a:br>
              <a:rPr lang="en-US" sz="4900" b="1" dirty="0">
                <a:solidFill>
                  <a:srgbClr val="00B0F0"/>
                </a:solidFill>
              </a:rPr>
            </a:br>
            <a:r>
              <a:rPr lang="en-US" sz="3600" b="1" dirty="0" err="1">
                <a:solidFill>
                  <a:srgbClr val="00B0F0"/>
                </a:solidFill>
              </a:rPr>
              <a:t>Caracteristici</a:t>
            </a:r>
            <a:r>
              <a:rPr lang="en-US" sz="3600" b="1" dirty="0">
                <a:solidFill>
                  <a:srgbClr val="00B0F0"/>
                </a:solidFill>
              </a:rPr>
              <a:t> socio-</a:t>
            </a:r>
            <a:r>
              <a:rPr lang="en-US" sz="3600" b="1" dirty="0" err="1">
                <a:solidFill>
                  <a:srgbClr val="00B0F0"/>
                </a:solidFill>
              </a:rPr>
              <a:t>demografice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și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factori</a:t>
            </a:r>
            <a:r>
              <a:rPr lang="en-US" sz="3600" b="1" dirty="0">
                <a:solidFill>
                  <a:srgbClr val="00B0F0"/>
                </a:solidFill>
              </a:rPr>
              <a:t> de </a:t>
            </a:r>
            <a:r>
              <a:rPr lang="en-US" sz="3600" b="1" dirty="0" err="1">
                <a:solidFill>
                  <a:srgbClr val="00B0F0"/>
                </a:solidFill>
              </a:rPr>
              <a:t>risc</a:t>
            </a:r>
            <a:r>
              <a:rPr lang="en-US" sz="3600" b="1" dirty="0">
                <a:solidFill>
                  <a:srgbClr val="00B0F0"/>
                </a:solidFill>
              </a:rPr>
              <a:t> la </a:t>
            </a:r>
            <a:r>
              <a:rPr lang="en-US" sz="3600" b="1" dirty="0" err="1">
                <a:solidFill>
                  <a:srgbClr val="00B0F0"/>
                </a:solidFill>
              </a:rPr>
              <a:t>pacien</a:t>
            </a:r>
            <a:r>
              <a:rPr lang="en-US" sz="3600" b="1" dirty="0" err="1">
                <a:solidFill>
                  <a:srgbClr val="00B0F0"/>
                </a:solidFill>
                <a:latin typeface="Calibri"/>
                <a:cs typeface="Calibri"/>
              </a:rPr>
              <a:t>ț</a:t>
            </a:r>
            <a:r>
              <a:rPr lang="en-US" sz="3600" b="1" dirty="0" err="1">
                <a:solidFill>
                  <a:srgbClr val="00B0F0"/>
                </a:solidFill>
              </a:rPr>
              <a:t>ii</a:t>
            </a:r>
            <a:r>
              <a:rPr lang="en-US" sz="3600" b="1" dirty="0">
                <a:solidFill>
                  <a:srgbClr val="00B0F0"/>
                </a:solidFill>
              </a:rPr>
              <a:t> cu </a:t>
            </a:r>
            <a:r>
              <a:rPr lang="en-US" sz="3600" b="1" dirty="0" err="1">
                <a:solidFill>
                  <a:srgbClr val="00B0F0"/>
                </a:solidFill>
              </a:rPr>
              <a:t>infec</a:t>
            </a:r>
            <a:r>
              <a:rPr lang="en-US" sz="3600" b="1" dirty="0" err="1">
                <a:solidFill>
                  <a:srgbClr val="00B0F0"/>
                </a:solidFill>
                <a:latin typeface="Calibri"/>
                <a:cs typeface="Calibri"/>
              </a:rPr>
              <a:t>ț</a:t>
            </a:r>
            <a:r>
              <a:rPr lang="en-US" sz="3600" b="1" dirty="0" err="1">
                <a:solidFill>
                  <a:srgbClr val="00B0F0"/>
                </a:solidFill>
              </a:rPr>
              <a:t>ie</a:t>
            </a:r>
            <a:r>
              <a:rPr lang="en-US" sz="3600" b="1" dirty="0">
                <a:solidFill>
                  <a:srgbClr val="00B0F0"/>
                </a:solidFill>
              </a:rPr>
              <a:t> VHC</a:t>
            </a:r>
            <a:r>
              <a:rPr lang="en-US" b="1" dirty="0">
                <a:solidFill>
                  <a:srgbClr val="00B0F0"/>
                </a:solidFill>
              </a:rPr>
              <a:t/>
            </a:r>
            <a:br>
              <a:rPr lang="en-US" b="1" dirty="0">
                <a:solidFill>
                  <a:srgbClr val="00B0F0"/>
                </a:solidFill>
              </a:rPr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797811"/>
              </p:ext>
            </p:extLst>
          </p:nvPr>
        </p:nvGraphicFramePr>
        <p:xfrm>
          <a:off x="381000" y="1771650"/>
          <a:ext cx="8229600" cy="24688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Caracteristici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Nr</a:t>
                      </a:r>
                      <a:r>
                        <a:rPr lang="en-US" sz="1400" baseline="0" dirty="0"/>
                        <a:t> total </a:t>
                      </a:r>
                      <a:r>
                        <a:rPr lang="en-US" sz="1400" baseline="0" dirty="0" err="1"/>
                        <a:t>pacien</a:t>
                      </a:r>
                      <a:r>
                        <a:rPr lang="en-US" sz="1400" baseline="0" dirty="0" err="1">
                          <a:latin typeface="Calibri"/>
                          <a:cs typeface="Calibri"/>
                        </a:rPr>
                        <a:t>ț</a:t>
                      </a:r>
                      <a:r>
                        <a:rPr lang="en-US" sz="1400" baseline="0" dirty="0" err="1"/>
                        <a:t>i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n=230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Sex </a:t>
                      </a:r>
                      <a:r>
                        <a:rPr lang="en-US" sz="1400" dirty="0" err="1"/>
                        <a:t>masculin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 (%)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196 (</a:t>
                      </a:r>
                      <a:r>
                        <a:rPr lang="en-US" sz="1400" b="1" dirty="0"/>
                        <a:t>85.2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/>
                        <a:t>Vârsta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ani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mediana</a:t>
                      </a:r>
                      <a:r>
                        <a:rPr lang="en-US" sz="1400" dirty="0"/>
                        <a:t> (IQR)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35</a:t>
                      </a:r>
                      <a:r>
                        <a:rPr lang="en-US" sz="1400" dirty="0"/>
                        <a:t> (31, 39)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Persoane</a:t>
                      </a:r>
                      <a:r>
                        <a:rPr lang="en-US" sz="1400" dirty="0"/>
                        <a:t> f</a:t>
                      </a:r>
                      <a:r>
                        <a:rPr lang="vi-VN" sz="1400" dirty="0">
                          <a:latin typeface="Calibri"/>
                          <a:cs typeface="Calibri"/>
                        </a:rPr>
                        <a:t>ă</a:t>
                      </a:r>
                      <a:r>
                        <a:rPr lang="en-US" sz="1400" dirty="0"/>
                        <a:t>r</a:t>
                      </a:r>
                      <a:r>
                        <a:rPr lang="vi-VN" sz="1400" dirty="0">
                          <a:latin typeface="Calibri"/>
                          <a:cs typeface="Calibri"/>
                        </a:rPr>
                        <a:t>ă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locuin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ț</a:t>
                      </a:r>
                      <a:r>
                        <a:rPr lang="vi-VN" sz="1400" dirty="0">
                          <a:latin typeface="Calibri"/>
                          <a:cs typeface="Calibri"/>
                        </a:rPr>
                        <a:t>ă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 (%)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 (</a:t>
                      </a:r>
                      <a:r>
                        <a:rPr lang="en-US" sz="1400" b="1" dirty="0"/>
                        <a:t>30.4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/>
                        <a:t>Istoric</a:t>
                      </a:r>
                      <a:r>
                        <a:rPr lang="en-US" sz="1400" dirty="0"/>
                        <a:t> de </a:t>
                      </a:r>
                      <a:r>
                        <a:rPr lang="en-US" sz="1400" dirty="0" err="1"/>
                        <a:t>deten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ț</a:t>
                      </a:r>
                      <a:r>
                        <a:rPr lang="en-US" sz="1400" dirty="0" err="1"/>
                        <a:t>ie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 (%)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 (</a:t>
                      </a:r>
                      <a:r>
                        <a:rPr lang="en-US" sz="1400" b="1" dirty="0"/>
                        <a:t>43.0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Consum</a:t>
                      </a:r>
                      <a:r>
                        <a:rPr lang="en-US" sz="1400" dirty="0"/>
                        <a:t> de </a:t>
                      </a:r>
                      <a:r>
                        <a:rPr lang="en-US" sz="1400" dirty="0" err="1"/>
                        <a:t>alcool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 (%)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 (</a:t>
                      </a:r>
                      <a:r>
                        <a:rPr lang="en-US" sz="1400" b="1" dirty="0"/>
                        <a:t>36.0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/>
                        <a:t>Tatuaje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 (%)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119 (51.7)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Piercing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 (%)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 (16.9)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6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3723"/>
            <a:ext cx="4803954" cy="475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478155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World Health </a:t>
            </a:r>
            <a:r>
              <a:rPr lang="en-US" sz="1000" dirty="0" err="1">
                <a:hlinkClick r:id="rId3"/>
              </a:rPr>
              <a:t>Organisation</a:t>
            </a:r>
            <a:r>
              <a:rPr lang="en-US" sz="1000" dirty="0">
                <a:hlinkClick r:id="rId3"/>
              </a:rPr>
              <a:t> (WHO), 2018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500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979"/>
            <a:ext cx="8839200" cy="85725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Caracteristici</a:t>
            </a:r>
            <a:r>
              <a:rPr lang="en-US" sz="3200" b="1" dirty="0">
                <a:solidFill>
                  <a:srgbClr val="00B0F0"/>
                </a:solidFill>
              </a:rPr>
              <a:t> legate de </a:t>
            </a:r>
            <a:r>
              <a:rPr lang="en-US" sz="3200" b="1" dirty="0" err="1">
                <a:solidFill>
                  <a:srgbClr val="00B0F0"/>
                </a:solidFill>
              </a:rPr>
              <a:t>consumul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</a:rPr>
              <a:t>droguri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injectabile</a:t>
            </a:r>
            <a:r>
              <a:rPr lang="en-US" sz="3200" b="1" dirty="0">
                <a:solidFill>
                  <a:srgbClr val="00B0F0"/>
                </a:solidFill>
              </a:rPr>
              <a:t> la </a:t>
            </a:r>
            <a:r>
              <a:rPr lang="en-US" sz="3200" b="1" dirty="0" err="1">
                <a:solidFill>
                  <a:srgbClr val="00B0F0"/>
                </a:solidFill>
              </a:rPr>
              <a:t>pacien</a:t>
            </a:r>
            <a:r>
              <a:rPr lang="en-US" sz="3200" b="1" dirty="0" err="1">
                <a:solidFill>
                  <a:srgbClr val="00B0F0"/>
                </a:solidFill>
                <a:latin typeface="Calibri"/>
                <a:cs typeface="Calibri"/>
              </a:rPr>
              <a:t>ț</a:t>
            </a:r>
            <a:r>
              <a:rPr lang="en-US" sz="3200" b="1" dirty="0" err="1">
                <a:solidFill>
                  <a:srgbClr val="00B0F0"/>
                </a:solidFill>
              </a:rPr>
              <a:t>ii</a:t>
            </a:r>
            <a:r>
              <a:rPr lang="en-US" sz="3200" b="1" dirty="0">
                <a:solidFill>
                  <a:srgbClr val="00B0F0"/>
                </a:solidFill>
              </a:rPr>
              <a:t> IDUs cu </a:t>
            </a:r>
            <a:r>
              <a:rPr lang="en-US" sz="3200" b="1" dirty="0" err="1">
                <a:solidFill>
                  <a:srgbClr val="00B0F0"/>
                </a:solidFill>
              </a:rPr>
              <a:t>infec</a:t>
            </a:r>
            <a:r>
              <a:rPr lang="en-US" sz="3200" b="1" dirty="0" err="1">
                <a:solidFill>
                  <a:srgbClr val="00B0F0"/>
                </a:solidFill>
                <a:latin typeface="Calibri"/>
                <a:cs typeface="Calibri"/>
              </a:rPr>
              <a:t>ț</a:t>
            </a:r>
            <a:r>
              <a:rPr lang="en-US" sz="3200" b="1" dirty="0" err="1">
                <a:solidFill>
                  <a:srgbClr val="00B0F0"/>
                </a:solidFill>
              </a:rPr>
              <a:t>ie</a:t>
            </a:r>
            <a:r>
              <a:rPr lang="en-US" sz="3200" b="1" dirty="0">
                <a:solidFill>
                  <a:srgbClr val="00B0F0"/>
                </a:solidFill>
              </a:rPr>
              <a:t> VHC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340078"/>
              </p:ext>
            </p:extLst>
          </p:nvPr>
        </p:nvGraphicFramePr>
        <p:xfrm>
          <a:off x="457200" y="2190750"/>
          <a:ext cx="82296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Caracteristici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Nr</a:t>
                      </a:r>
                      <a:r>
                        <a:rPr lang="en-US" sz="1400" dirty="0"/>
                        <a:t> total IDUs</a:t>
                      </a:r>
                    </a:p>
                    <a:p>
                      <a:pPr algn="ctr"/>
                      <a:r>
                        <a:rPr lang="en-US" sz="1400" dirty="0"/>
                        <a:t>n=212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Utilizare</a:t>
                      </a:r>
                      <a:r>
                        <a:rPr lang="en-US" sz="1400" dirty="0"/>
                        <a:t> ace/</a:t>
                      </a:r>
                      <a:r>
                        <a:rPr lang="en-US" sz="1400" dirty="0" err="1"/>
                        <a:t>seringi</a:t>
                      </a:r>
                      <a:r>
                        <a:rPr lang="en-US" sz="1400" baseline="0" dirty="0"/>
                        <a:t> la </a:t>
                      </a:r>
                      <a:r>
                        <a:rPr lang="en-US" sz="1400" baseline="0" dirty="0" err="1"/>
                        <a:t>comun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 (%)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92 (</a:t>
                      </a:r>
                      <a:r>
                        <a:rPr lang="en-US" sz="1400" b="1" dirty="0"/>
                        <a:t>43.3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Consum</a:t>
                      </a:r>
                      <a:r>
                        <a:rPr lang="en-US" sz="1400" baseline="0" dirty="0"/>
                        <a:t> de heroin</a:t>
                      </a:r>
                      <a:r>
                        <a:rPr lang="vi-VN" sz="1400" baseline="0" dirty="0">
                          <a:latin typeface="Calibri"/>
                          <a:cs typeface="Calibri"/>
                        </a:rPr>
                        <a:t>ă</a:t>
                      </a:r>
                      <a:r>
                        <a:rPr lang="en-US" sz="1400" dirty="0"/>
                        <a:t> </a:t>
                      </a:r>
                    </a:p>
                    <a:p>
                      <a:r>
                        <a:rPr lang="en-US" sz="1400" dirty="0" err="1"/>
                        <a:t>Consum</a:t>
                      </a:r>
                      <a:r>
                        <a:rPr lang="en-US" sz="1400" dirty="0"/>
                        <a:t> de </a:t>
                      </a:r>
                      <a:r>
                        <a:rPr lang="en-US" sz="1400" dirty="0" err="1"/>
                        <a:t>droguri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etnobotanice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Consum</a:t>
                      </a:r>
                      <a:r>
                        <a:rPr lang="en-US" sz="1400" dirty="0"/>
                        <a:t> heroin</a:t>
                      </a:r>
                      <a:r>
                        <a:rPr lang="vi-VN" sz="1400" dirty="0">
                          <a:latin typeface="Calibri"/>
                          <a:cs typeface="Calibri"/>
                        </a:rPr>
                        <a:t>ă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și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droguri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etnobotanice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 (%)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 (21.6)</a:t>
                      </a:r>
                    </a:p>
                    <a:p>
                      <a:pPr algn="ctr"/>
                      <a:r>
                        <a:rPr lang="en-US" sz="1400" dirty="0"/>
                        <a:t>41 (19.5)</a:t>
                      </a:r>
                    </a:p>
                    <a:p>
                      <a:pPr algn="ctr"/>
                      <a:r>
                        <a:rPr lang="en-US" sz="1400" dirty="0"/>
                        <a:t>128 (60.3)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Tratament</a:t>
                      </a:r>
                      <a:r>
                        <a:rPr lang="en-US" sz="1400" dirty="0"/>
                        <a:t> de </a:t>
                      </a:r>
                      <a:r>
                        <a:rPr lang="en-US" sz="1400" dirty="0" err="1"/>
                        <a:t>substitu</a:t>
                      </a:r>
                      <a:r>
                        <a:rPr lang="en-US" sz="1400" dirty="0" err="1">
                          <a:latin typeface="Calibri"/>
                          <a:cs typeface="Calibri"/>
                        </a:rPr>
                        <a:t>ț</a:t>
                      </a:r>
                      <a:r>
                        <a:rPr lang="en-US" sz="1400" dirty="0" err="1"/>
                        <a:t>ie</a:t>
                      </a:r>
                      <a:r>
                        <a:rPr lang="en-US" sz="1400" dirty="0"/>
                        <a:t> cu </a:t>
                      </a:r>
                      <a:r>
                        <a:rPr lang="en-US" sz="1400" dirty="0" err="1"/>
                        <a:t>metadon</a:t>
                      </a:r>
                      <a:r>
                        <a:rPr lang="vi-VN" sz="1400" dirty="0">
                          <a:latin typeface="Calibri"/>
                          <a:cs typeface="Calibri"/>
                        </a:rPr>
                        <a:t>ă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ȋn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prezent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305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 (%)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 (</a:t>
                      </a:r>
                      <a:r>
                        <a:rPr lang="en-US" sz="1400" b="1" dirty="0"/>
                        <a:t>46.6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183582" y="3409950"/>
            <a:ext cx="838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00B0F0"/>
                </a:solidFill>
              </a:rPr>
              <a:t>HepLink</a:t>
            </a:r>
            <a:r>
              <a:rPr lang="en-US" sz="3200" b="1" dirty="0">
                <a:solidFill>
                  <a:srgbClr val="00B0F0"/>
                </a:solidFill>
              </a:rPr>
              <a:t> flowchart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53369" y="1217880"/>
            <a:ext cx="321418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Nr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pacien</a:t>
            </a:r>
            <a:r>
              <a:rPr lang="en-US" b="1" dirty="0" err="1">
                <a:solidFill>
                  <a:schemeClr val="bg1"/>
                </a:solidFill>
                <a:latin typeface="Calibri"/>
                <a:cs typeface="Calibri"/>
              </a:rPr>
              <a:t>ț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linked-to-care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n=172/230 (</a:t>
            </a:r>
            <a:r>
              <a:rPr lang="en-US" b="1" dirty="0">
                <a:solidFill>
                  <a:schemeClr val="bg1"/>
                </a:solidFill>
              </a:rPr>
              <a:t>74.7%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3370" y="2453782"/>
            <a:ext cx="3214185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Nr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pacien</a:t>
            </a:r>
            <a:r>
              <a:rPr lang="en-US" b="1" dirty="0" err="1">
                <a:solidFill>
                  <a:schemeClr val="bg1"/>
                </a:solidFill>
                <a:latin typeface="Calibri"/>
                <a:cs typeface="Calibri"/>
              </a:rPr>
              <a:t>ț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la care s-a </a:t>
            </a:r>
            <a:r>
              <a:rPr lang="en-US" b="1" dirty="0" err="1">
                <a:solidFill>
                  <a:schemeClr val="bg1"/>
                </a:solidFill>
              </a:rPr>
              <a:t>efectuat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evaluarea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fibrozei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hepatice</a:t>
            </a:r>
            <a:r>
              <a:rPr lang="en-US" b="1" dirty="0">
                <a:solidFill>
                  <a:schemeClr val="bg1"/>
                </a:solidFill>
              </a:rPr>
              <a:t>*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n=125/172 (</a:t>
            </a:r>
            <a:r>
              <a:rPr lang="en-US" b="1" dirty="0">
                <a:solidFill>
                  <a:schemeClr val="bg1"/>
                </a:solidFill>
              </a:rPr>
              <a:t>72.6%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1483500"/>
            <a:ext cx="2514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F0-F1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n=54/125(</a:t>
            </a:r>
            <a:r>
              <a:rPr lang="en-US" b="1" dirty="0">
                <a:solidFill>
                  <a:schemeClr val="bg1"/>
                </a:solidFill>
              </a:rPr>
              <a:t>43.2%)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2612266"/>
            <a:ext cx="2514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n=36/125 (</a:t>
            </a:r>
            <a:r>
              <a:rPr lang="en-US" b="1" dirty="0">
                <a:solidFill>
                  <a:schemeClr val="bg1"/>
                </a:solidFill>
              </a:rPr>
              <a:t>28.8%)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3944067"/>
            <a:ext cx="2514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F3-F4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n=34/125 (27.2%)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5912" y="3377761"/>
            <a:ext cx="416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</a:t>
            </a:r>
            <a:r>
              <a:rPr lang="en-US" sz="1600" dirty="0" err="1"/>
              <a:t>Fibroscan</a:t>
            </a:r>
            <a:r>
              <a:rPr lang="en-US" sz="1600" dirty="0"/>
              <a:t>/</a:t>
            </a:r>
            <a:r>
              <a:rPr lang="en-US" sz="1600" dirty="0" err="1"/>
              <a:t>Fibromax</a:t>
            </a:r>
            <a:r>
              <a:rPr lang="en-US" sz="1600" dirty="0"/>
              <a:t>/</a:t>
            </a:r>
            <a:r>
              <a:rPr lang="en-US" sz="1600" dirty="0" err="1"/>
              <a:t>Fibrotest</a:t>
            </a:r>
            <a:endParaRPr 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103060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4" idx="2"/>
            <a:endCxn id="5" idx="0"/>
          </p:cNvCxnSpPr>
          <p:nvPr/>
        </p:nvCxnSpPr>
        <p:spPr>
          <a:xfrm>
            <a:off x="2860462" y="1864211"/>
            <a:ext cx="1" cy="589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6" idx="1"/>
          </p:cNvCxnSpPr>
          <p:nvPr/>
        </p:nvCxnSpPr>
        <p:spPr>
          <a:xfrm flipV="1">
            <a:off x="4467555" y="1806666"/>
            <a:ext cx="1780845" cy="1108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7" idx="1"/>
          </p:cNvCxnSpPr>
          <p:nvPr/>
        </p:nvCxnSpPr>
        <p:spPr>
          <a:xfrm>
            <a:off x="4467555" y="2915447"/>
            <a:ext cx="1780845" cy="19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8" idx="1"/>
          </p:cNvCxnSpPr>
          <p:nvPr/>
        </p:nvCxnSpPr>
        <p:spPr>
          <a:xfrm>
            <a:off x="4477444" y="2915447"/>
            <a:ext cx="1770956" cy="1351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2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00B0F0"/>
                </a:solidFill>
              </a:rPr>
              <a:t>HepLink</a:t>
            </a:r>
            <a:r>
              <a:rPr lang="en-US" sz="3200" b="1" dirty="0">
                <a:solidFill>
                  <a:srgbClr val="00B0F0"/>
                </a:solidFill>
              </a:rPr>
              <a:t> flowchart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1258437"/>
            <a:ext cx="5029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Nr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pacien</a:t>
            </a:r>
            <a:r>
              <a:rPr lang="en-US" b="1" dirty="0" err="1">
                <a:solidFill>
                  <a:schemeClr val="bg1"/>
                </a:solidFill>
                <a:latin typeface="Calibri"/>
                <a:cs typeface="Calibri"/>
              </a:rPr>
              <a:t>ț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la care s-a </a:t>
            </a:r>
            <a:r>
              <a:rPr lang="en-US" b="1" dirty="0" err="1">
                <a:solidFill>
                  <a:schemeClr val="bg1"/>
                </a:solidFill>
              </a:rPr>
              <a:t>efectuat</a:t>
            </a:r>
            <a:r>
              <a:rPr lang="en-US" b="1" dirty="0">
                <a:solidFill>
                  <a:schemeClr val="bg1"/>
                </a:solidFill>
              </a:rPr>
              <a:t> ARN-VHC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n=70/230 (</a:t>
            </a:r>
            <a:r>
              <a:rPr lang="en-US" b="1" dirty="0">
                <a:solidFill>
                  <a:schemeClr val="bg1"/>
                </a:solidFill>
              </a:rPr>
              <a:t>30.4%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1" y="3029139"/>
            <a:ext cx="6248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Nr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pacien</a:t>
            </a:r>
            <a:r>
              <a:rPr lang="en-US" b="1" dirty="0" err="1">
                <a:solidFill>
                  <a:schemeClr val="bg1"/>
                </a:solidFill>
                <a:latin typeface="Calibri"/>
                <a:cs typeface="Calibri"/>
              </a:rPr>
              <a:t>ț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cu ARN-VHC </a:t>
            </a:r>
            <a:r>
              <a:rPr lang="en-US" b="1" dirty="0" err="1">
                <a:solidFill>
                  <a:schemeClr val="bg1"/>
                </a:solidFill>
              </a:rPr>
              <a:t>detectabil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n=59/70 (</a:t>
            </a:r>
            <a:r>
              <a:rPr lang="en-US" b="1" dirty="0">
                <a:solidFill>
                  <a:schemeClr val="bg1"/>
                </a:solidFill>
              </a:rPr>
              <a:t>84.2%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987" y="27462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>
            <a:stCxn id="14" idx="2"/>
            <a:endCxn id="15" idx="0"/>
          </p:cNvCxnSpPr>
          <p:nvPr/>
        </p:nvCxnSpPr>
        <p:spPr>
          <a:xfrm>
            <a:off x="4419600" y="1904768"/>
            <a:ext cx="1" cy="1124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5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00B0F0"/>
                </a:solidFill>
              </a:rPr>
              <a:t>Tratament</a:t>
            </a:r>
            <a:r>
              <a:rPr lang="en-US" sz="3200" b="1" dirty="0">
                <a:solidFill>
                  <a:srgbClr val="00B0F0"/>
                </a:solidFill>
              </a:rPr>
              <a:t> cu </a:t>
            </a:r>
            <a:r>
              <a:rPr lang="en-US" sz="3200" b="1" dirty="0" err="1">
                <a:solidFill>
                  <a:srgbClr val="00B0F0"/>
                </a:solidFill>
              </a:rPr>
              <a:t>regim</a:t>
            </a:r>
            <a:r>
              <a:rPr lang="en-US" sz="3200" b="1" dirty="0">
                <a:solidFill>
                  <a:srgbClr val="00B0F0"/>
                </a:solidFill>
              </a:rPr>
              <a:t> interferon-free (DAA)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28799" y="1303106"/>
            <a:ext cx="548640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Nr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pacien</a:t>
            </a:r>
            <a:r>
              <a:rPr lang="en-US" b="1" dirty="0" err="1">
                <a:solidFill>
                  <a:schemeClr val="bg1"/>
                </a:solidFill>
                <a:latin typeface="Calibri"/>
                <a:cs typeface="Calibri"/>
              </a:rPr>
              <a:t>ț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la care s-a </a:t>
            </a:r>
            <a:r>
              <a:rPr lang="en-US" b="1" dirty="0" err="1">
                <a:solidFill>
                  <a:schemeClr val="bg1"/>
                </a:solidFill>
              </a:rPr>
              <a:t>ini</a:t>
            </a:r>
            <a:r>
              <a:rPr lang="en-US" b="1" dirty="0" err="1">
                <a:solidFill>
                  <a:schemeClr val="bg1"/>
                </a:solidFill>
                <a:latin typeface="Calibri"/>
                <a:cs typeface="Calibri"/>
              </a:rPr>
              <a:t>ț</a:t>
            </a:r>
            <a:r>
              <a:rPr lang="en-US" b="1" dirty="0" err="1">
                <a:solidFill>
                  <a:schemeClr val="bg1"/>
                </a:solidFill>
              </a:rPr>
              <a:t>iat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tratamentul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= 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99" y="2654063"/>
            <a:ext cx="14477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SVR</a:t>
            </a:r>
            <a:r>
              <a:rPr lang="en-US" dirty="0">
                <a:solidFill>
                  <a:schemeClr val="bg1"/>
                </a:solidFill>
              </a:rPr>
              <a:t>**</a:t>
            </a:r>
          </a:p>
          <a:p>
            <a:pPr algn="ctr"/>
            <a:r>
              <a:rPr lang="en-US" smtClean="0">
                <a:solidFill>
                  <a:schemeClr val="bg1"/>
                </a:solidFill>
              </a:rPr>
              <a:t>n=9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399" y="2667140"/>
            <a:ext cx="191170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Non-responder</a:t>
            </a:r>
            <a:r>
              <a:rPr lang="en-US" dirty="0">
                <a:solidFill>
                  <a:schemeClr val="bg1"/>
                </a:solidFill>
              </a:rPr>
              <a:t>*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n=1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048" y="4523753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*IDU cu </a:t>
            </a:r>
            <a:r>
              <a:rPr lang="en-US" sz="1600" dirty="0" err="1"/>
              <a:t>genotip</a:t>
            </a:r>
            <a:r>
              <a:rPr lang="en-US" sz="1600" dirty="0"/>
              <a:t> 3</a:t>
            </a:r>
          </a:p>
          <a:p>
            <a:r>
              <a:rPr lang="en-US" sz="1600" dirty="0"/>
              <a:t>**SVR= sustained </a:t>
            </a:r>
            <a:r>
              <a:rPr lang="en-US" sz="1600" dirty="0" err="1"/>
              <a:t>virological</a:t>
            </a:r>
            <a:r>
              <a:rPr lang="en-US" sz="1600" dirty="0"/>
              <a:t> response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200" y="2667140"/>
            <a:ext cx="200663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Ȋn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tratament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mtClean="0">
                <a:solidFill>
                  <a:schemeClr val="bg1"/>
                </a:solidFill>
              </a:rPr>
              <a:t>n=3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 flipH="1">
            <a:off x="1104899" y="1949437"/>
            <a:ext cx="3467101" cy="704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15" idx="0"/>
          </p:cNvCxnSpPr>
          <p:nvPr/>
        </p:nvCxnSpPr>
        <p:spPr>
          <a:xfrm>
            <a:off x="4572000" y="1949437"/>
            <a:ext cx="1079517" cy="717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  <a:endCxn id="6" idx="0"/>
          </p:cNvCxnSpPr>
          <p:nvPr/>
        </p:nvCxnSpPr>
        <p:spPr>
          <a:xfrm>
            <a:off x="4572000" y="1949437"/>
            <a:ext cx="3394252" cy="717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400" y="2667140"/>
            <a:ext cx="2438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ND la final </a:t>
            </a:r>
            <a:r>
              <a:rPr lang="en-US" b="1" dirty="0" err="1" smtClean="0">
                <a:solidFill>
                  <a:schemeClr val="bg1"/>
                </a:solidFill>
              </a:rPr>
              <a:t>tratament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= 10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4" idx="2"/>
          </p:cNvCxnSpPr>
          <p:nvPr/>
        </p:nvCxnSpPr>
        <p:spPr>
          <a:xfrm flipH="1">
            <a:off x="2512836" y="1949437"/>
            <a:ext cx="2059164" cy="725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4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458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00B0F0"/>
                </a:solidFill>
              </a:rPr>
              <a:t>Activit</a:t>
            </a:r>
            <a:r>
              <a:rPr lang="vi-VN" sz="3200" b="1" dirty="0">
                <a:solidFill>
                  <a:srgbClr val="00B0F0"/>
                </a:solidFill>
                <a:latin typeface="Calibri"/>
                <a:cs typeface="Calibri"/>
              </a:rPr>
              <a:t>ăț</a:t>
            </a:r>
            <a:r>
              <a:rPr lang="en-US" sz="3200" b="1" dirty="0" err="1">
                <a:solidFill>
                  <a:srgbClr val="00B0F0"/>
                </a:solidFill>
              </a:rPr>
              <a:t>i</a:t>
            </a:r>
            <a:r>
              <a:rPr lang="en-US" sz="3200" b="1" dirty="0">
                <a:solidFill>
                  <a:srgbClr val="00B0F0"/>
                </a:solidFill>
              </a:rPr>
              <a:t> in </a:t>
            </a:r>
            <a:r>
              <a:rPr lang="en-US" sz="3200" b="1" dirty="0" err="1">
                <a:solidFill>
                  <a:srgbClr val="00B0F0"/>
                </a:solidFill>
              </a:rPr>
              <a:t>cadrul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pachetului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</a:rPr>
              <a:t>lucru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HepEd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983218"/>
            <a:ext cx="44196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 Masterclasses-</a:t>
            </a:r>
            <a:r>
              <a:rPr lang="en-US" b="1" dirty="0" err="1">
                <a:solidFill>
                  <a:schemeClr val="bg1"/>
                </a:solidFill>
              </a:rPr>
              <a:t>uri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educa</a:t>
            </a:r>
            <a:r>
              <a:rPr lang="en-US" b="1" dirty="0" err="1">
                <a:solidFill>
                  <a:schemeClr val="bg1"/>
                </a:solidFill>
                <a:latin typeface="Calibri"/>
                <a:cs typeface="Calibri"/>
              </a:rPr>
              <a:t>ț</a:t>
            </a:r>
            <a:r>
              <a:rPr lang="en-US" b="1" dirty="0" err="1">
                <a:solidFill>
                  <a:schemeClr val="bg1"/>
                </a:solidFill>
              </a:rPr>
              <a:t>ionale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952" y="1979044"/>
            <a:ext cx="343344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~150 cadre </a:t>
            </a:r>
            <a:r>
              <a:rPr lang="en-US" dirty="0" err="1">
                <a:solidFill>
                  <a:schemeClr val="bg1"/>
                </a:solidFill>
              </a:rPr>
              <a:t>medicale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976817"/>
            <a:ext cx="473731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Chestionare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evaluare</a:t>
            </a:r>
            <a:r>
              <a:rPr lang="en-US" dirty="0">
                <a:solidFill>
                  <a:schemeClr val="bg1"/>
                </a:solidFill>
              </a:rPr>
              <a:t> pre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post-curs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Feedback </a:t>
            </a:r>
            <a:r>
              <a:rPr lang="en-US" dirty="0" err="1">
                <a:solidFill>
                  <a:schemeClr val="bg1"/>
                </a:solidFill>
              </a:rPr>
              <a:t>pozitiv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195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 flipH="1">
            <a:off x="2245676" y="1352550"/>
            <a:ext cx="2097724" cy="626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6" idx="0"/>
          </p:cNvCxnSpPr>
          <p:nvPr/>
        </p:nvCxnSpPr>
        <p:spPr>
          <a:xfrm>
            <a:off x="4343400" y="1352550"/>
            <a:ext cx="2216256" cy="624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2" y="2397449"/>
            <a:ext cx="3433448" cy="271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494"/>
            <a:ext cx="8991600" cy="492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67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1950"/>
            <a:ext cx="8915400" cy="85725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Evaluarea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chestionarelor</a:t>
            </a:r>
            <a:r>
              <a:rPr lang="en-US" sz="3200" b="1" dirty="0">
                <a:solidFill>
                  <a:srgbClr val="00B0F0"/>
                </a:solidFill>
              </a:rPr>
              <a:t> pre </a:t>
            </a:r>
            <a:r>
              <a:rPr lang="en-US" sz="3200" b="1" dirty="0" err="1">
                <a:solidFill>
                  <a:srgbClr val="00B0F0"/>
                </a:solidFill>
              </a:rPr>
              <a:t>și</a:t>
            </a:r>
            <a:r>
              <a:rPr lang="en-US" sz="3200" b="1" dirty="0">
                <a:solidFill>
                  <a:srgbClr val="00B0F0"/>
                </a:solidFill>
              </a:rPr>
              <a:t> post-curs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519843"/>
              </p:ext>
            </p:extLst>
          </p:nvPr>
        </p:nvGraphicFramePr>
        <p:xfrm>
          <a:off x="304800" y="1657350"/>
          <a:ext cx="8686799" cy="3139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4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4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56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Subiect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Masterclass 1 (n=40)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Pre-curs                    Post-curs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n (%)                        n (%)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Masterclass 2 (n=37)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Pre-curs                     Post-curs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n (%)                             n (%)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9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Prevalența</a:t>
                      </a:r>
                      <a:r>
                        <a:rPr lang="en-US" sz="1400" b="0" dirty="0">
                          <a:effectLst/>
                        </a:rPr>
                        <a:t> VHC la IDUs din </a:t>
                      </a:r>
                      <a:r>
                        <a:rPr lang="en-US" sz="1400" b="0" dirty="0" err="1">
                          <a:effectLst/>
                        </a:rPr>
                        <a:t>România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(50.0)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(87.5)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(62.1)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(94.5)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Calea</a:t>
                      </a:r>
                      <a:r>
                        <a:rPr lang="en-US" sz="1400" b="0" dirty="0">
                          <a:effectLst/>
                        </a:rPr>
                        <a:t> de </a:t>
                      </a:r>
                      <a:r>
                        <a:rPr lang="en-US" sz="1400" b="0" dirty="0" err="1">
                          <a:effectLst/>
                        </a:rPr>
                        <a:t>transmitere</a:t>
                      </a:r>
                      <a:r>
                        <a:rPr lang="en-US" sz="1400" b="0" dirty="0">
                          <a:effectLst/>
                        </a:rPr>
                        <a:t> VHC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(42.5)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 (80.0)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(35.1)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(94.5)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Manifestări</a:t>
                      </a:r>
                      <a:r>
                        <a:rPr lang="en-US" sz="1400" b="0" dirty="0">
                          <a:effectLst/>
                        </a:rPr>
                        <a:t> VHC </a:t>
                      </a:r>
                      <a:r>
                        <a:rPr lang="en-US" sz="1400" b="0" dirty="0" err="1">
                          <a:effectLst/>
                        </a:rPr>
                        <a:t>extrahepatice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(30.0)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(89.1)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(29.7)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(70.2)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Tratament</a:t>
                      </a:r>
                      <a:r>
                        <a:rPr lang="en-US" sz="1400" b="0" dirty="0">
                          <a:effectLst/>
                        </a:rPr>
                        <a:t> DAA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(55.0)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(95.0)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(48.6)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(91.8)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Interacțiuni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medicamentoase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(47.5)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(85.0)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(40.5)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(94.5)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Rolul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drogurilor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psihostimulante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în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răspandirea</a:t>
                      </a:r>
                      <a:r>
                        <a:rPr lang="en-US" sz="1400" b="0" dirty="0">
                          <a:effectLst/>
                        </a:rPr>
                        <a:t> VHC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(40.0)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(95.0)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(45.9)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(97.2)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62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Consumul</a:t>
                      </a:r>
                      <a:r>
                        <a:rPr lang="en-US" sz="1400" b="0" dirty="0">
                          <a:effectLst/>
                        </a:rPr>
                        <a:t> de </a:t>
                      </a:r>
                      <a:r>
                        <a:rPr lang="en-US" sz="1400" b="0" dirty="0" err="1">
                          <a:effectLst/>
                        </a:rPr>
                        <a:t>droguri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injectabile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şi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tratamentul</a:t>
                      </a:r>
                      <a:r>
                        <a:rPr lang="en-US" sz="1400" b="0" dirty="0">
                          <a:effectLst/>
                        </a:rPr>
                        <a:t> DAA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(32.5)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(90.0)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(37.8)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(91.8)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46865" y="2368385"/>
            <a:ext cx="533400" cy="2260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53400" y="2380508"/>
            <a:ext cx="533400" cy="22486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983218"/>
            <a:ext cx="44196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 Masterclasses-</a:t>
            </a:r>
            <a:r>
              <a:rPr lang="en-US" b="1" dirty="0" err="1">
                <a:solidFill>
                  <a:schemeClr val="bg1"/>
                </a:solidFill>
              </a:rPr>
              <a:t>uri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educa</a:t>
            </a:r>
            <a:r>
              <a:rPr lang="en-US" b="1" dirty="0" err="1">
                <a:solidFill>
                  <a:schemeClr val="bg1"/>
                </a:solidFill>
                <a:latin typeface="Calibri"/>
                <a:cs typeface="Calibri"/>
              </a:rPr>
              <a:t>ț</a:t>
            </a:r>
            <a:r>
              <a:rPr lang="en-US" b="1" dirty="0" err="1">
                <a:solidFill>
                  <a:schemeClr val="bg1"/>
                </a:solidFill>
              </a:rPr>
              <a:t>ionale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952" y="1979044"/>
            <a:ext cx="343344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~150 cadre </a:t>
            </a:r>
            <a:r>
              <a:rPr lang="en-US" dirty="0" err="1">
                <a:solidFill>
                  <a:schemeClr val="bg1"/>
                </a:solidFill>
              </a:rPr>
              <a:t>medicale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976817"/>
            <a:ext cx="473731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Chestionare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evaluare</a:t>
            </a:r>
            <a:r>
              <a:rPr lang="en-US" dirty="0">
                <a:solidFill>
                  <a:schemeClr val="bg1"/>
                </a:solidFill>
              </a:rPr>
              <a:t> pre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post-curs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Feedback </a:t>
            </a:r>
            <a:r>
              <a:rPr lang="en-US" dirty="0" err="1">
                <a:solidFill>
                  <a:schemeClr val="bg1"/>
                </a:solidFill>
              </a:rPr>
              <a:t>pozitiv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526" y="3514048"/>
            <a:ext cx="847507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Video </a:t>
            </a:r>
            <a:r>
              <a:rPr lang="en-US" b="1" dirty="0" err="1">
                <a:solidFill>
                  <a:schemeClr val="bg1"/>
                </a:solidFill>
              </a:rPr>
              <a:t>HepEd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http://www.spitalulbabes.ro/hepcare-europe-video-heped-d-6-1/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862" y="0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 flipH="1">
            <a:off x="2245676" y="1352550"/>
            <a:ext cx="2097724" cy="626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6" idx="0"/>
          </p:cNvCxnSpPr>
          <p:nvPr/>
        </p:nvCxnSpPr>
        <p:spPr>
          <a:xfrm>
            <a:off x="4343400" y="1352550"/>
            <a:ext cx="2216256" cy="624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458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00B0F0"/>
                </a:solidFill>
              </a:rPr>
              <a:t>Activit</a:t>
            </a:r>
            <a:r>
              <a:rPr lang="vi-VN" sz="3200" b="1" dirty="0">
                <a:solidFill>
                  <a:srgbClr val="00B0F0"/>
                </a:solidFill>
                <a:latin typeface="Calibri"/>
                <a:cs typeface="Calibri"/>
              </a:rPr>
              <a:t>ăț</a:t>
            </a:r>
            <a:r>
              <a:rPr lang="en-US" sz="3200" b="1" dirty="0" err="1">
                <a:solidFill>
                  <a:srgbClr val="00B0F0"/>
                </a:solidFill>
              </a:rPr>
              <a:t>i</a:t>
            </a:r>
            <a:r>
              <a:rPr lang="en-US" sz="3200" b="1" dirty="0">
                <a:solidFill>
                  <a:srgbClr val="00B0F0"/>
                </a:solidFill>
              </a:rPr>
              <a:t> in </a:t>
            </a:r>
            <a:r>
              <a:rPr lang="en-US" sz="3200" b="1" dirty="0" err="1">
                <a:solidFill>
                  <a:srgbClr val="00B0F0"/>
                </a:solidFill>
              </a:rPr>
              <a:t>cadrul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pachetului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</a:rPr>
              <a:t>lucru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HepEd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09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B0F0"/>
                </a:solidFill>
              </a:rPr>
              <a:t>Video </a:t>
            </a:r>
            <a:r>
              <a:rPr lang="en-US" sz="3200" b="1" dirty="0" err="1">
                <a:solidFill>
                  <a:srgbClr val="00B0F0"/>
                </a:solidFill>
              </a:rPr>
              <a:t>HepEd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1550"/>
            <a:ext cx="7158038" cy="402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225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00B0F0"/>
                </a:solidFill>
              </a:rPr>
              <a:t>Activit</a:t>
            </a:r>
            <a:r>
              <a:rPr lang="vi-VN" sz="3200" b="1" dirty="0">
                <a:solidFill>
                  <a:srgbClr val="00B0F0"/>
                </a:solidFill>
                <a:latin typeface="Calibri"/>
                <a:cs typeface="Calibri"/>
              </a:rPr>
              <a:t>ăț</a:t>
            </a:r>
            <a:r>
              <a:rPr lang="en-US" sz="3200" b="1" dirty="0" err="1">
                <a:solidFill>
                  <a:srgbClr val="00B0F0"/>
                </a:solidFill>
              </a:rPr>
              <a:t>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ȋn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cadrul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pachetului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</a:rPr>
              <a:t>lucru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HepEd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5188" y="1257982"/>
            <a:ext cx="847507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Materiale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educa</a:t>
            </a:r>
            <a:r>
              <a:rPr lang="en-US" b="1" dirty="0" err="1">
                <a:solidFill>
                  <a:schemeClr val="bg1"/>
                </a:solidFill>
                <a:latin typeface="Calibri"/>
                <a:cs typeface="Calibri"/>
              </a:rPr>
              <a:t>ț</a:t>
            </a:r>
            <a:r>
              <a:rPr lang="en-US" b="1" dirty="0" err="1">
                <a:solidFill>
                  <a:schemeClr val="bg1"/>
                </a:solidFill>
              </a:rPr>
              <a:t>ionale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printate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Pentru</a:t>
            </a:r>
            <a:r>
              <a:rPr lang="en-US" dirty="0">
                <a:solidFill>
                  <a:schemeClr val="bg1"/>
                </a:solidFill>
              </a:rPr>
              <a:t> cadre </a:t>
            </a:r>
            <a:r>
              <a:rPr lang="en-US" dirty="0" err="1">
                <a:solidFill>
                  <a:schemeClr val="bg1"/>
                </a:solidFill>
              </a:rPr>
              <a:t>medicale</a:t>
            </a:r>
            <a:r>
              <a:rPr lang="en-US" dirty="0">
                <a:solidFill>
                  <a:schemeClr val="bg1"/>
                </a:solidFill>
              </a:rPr>
              <a:t>, peers, </a:t>
            </a:r>
            <a:r>
              <a:rPr lang="en-US" dirty="0" err="1">
                <a:solidFill>
                  <a:schemeClr val="bg1"/>
                </a:solidFill>
              </a:rPr>
              <a:t>psihologișsi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asisten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ț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sociali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289" y="2485821"/>
            <a:ext cx="405837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Flyer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2141" y="2485821"/>
            <a:ext cx="409812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Booklet</a:t>
            </a:r>
          </a:p>
        </p:txBody>
      </p:sp>
      <p:cxnSp>
        <p:nvCxnSpPr>
          <p:cNvPr id="7" name="Straight Connector 6"/>
          <p:cNvCxnSpPr>
            <a:cxnSpLocks/>
            <a:stCxn id="4" idx="2"/>
            <a:endCxn id="5" idx="0"/>
          </p:cNvCxnSpPr>
          <p:nvPr/>
        </p:nvCxnSpPr>
        <p:spPr>
          <a:xfrm flipH="1">
            <a:off x="2402477" y="1904313"/>
            <a:ext cx="2170249" cy="581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  <a:stCxn id="4" idx="2"/>
            <a:endCxn id="6" idx="0"/>
          </p:cNvCxnSpPr>
          <p:nvPr/>
        </p:nvCxnSpPr>
        <p:spPr>
          <a:xfrm>
            <a:off x="4572726" y="1904313"/>
            <a:ext cx="2188477" cy="581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8" y="3001612"/>
            <a:ext cx="409647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50" y="2972968"/>
            <a:ext cx="2021352" cy="213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89" y="2980886"/>
            <a:ext cx="1902266" cy="212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0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Seroprevalen</a:t>
            </a:r>
            <a:r>
              <a:rPr lang="en-US" sz="3200" b="1" dirty="0" err="1">
                <a:solidFill>
                  <a:srgbClr val="00B0F0"/>
                </a:solidFill>
                <a:latin typeface="Calibri"/>
                <a:cs typeface="Calibri"/>
              </a:rPr>
              <a:t>ț</a:t>
            </a:r>
            <a:r>
              <a:rPr lang="en-US" sz="3200" b="1" dirty="0" err="1">
                <a:solidFill>
                  <a:srgbClr val="00B0F0"/>
                </a:solidFill>
              </a:rPr>
              <a:t>a</a:t>
            </a:r>
            <a:r>
              <a:rPr lang="en-US" sz="3200" b="1" dirty="0">
                <a:solidFill>
                  <a:srgbClr val="00B0F0"/>
                </a:solidFill>
              </a:rPr>
              <a:t> VHC la </a:t>
            </a:r>
            <a:r>
              <a:rPr lang="en-US" sz="3200" b="1" dirty="0" err="1">
                <a:solidFill>
                  <a:srgbClr val="00B0F0"/>
                </a:solidFill>
              </a:rPr>
              <a:t>utilizatorii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</a:rPr>
              <a:t>droguri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injectabile</a:t>
            </a:r>
            <a:r>
              <a:rPr lang="en-US" sz="3200" b="1" dirty="0">
                <a:solidFill>
                  <a:srgbClr val="00B0F0"/>
                </a:solidFill>
              </a:rPr>
              <a:t> (IDUs)</a:t>
            </a:r>
          </a:p>
        </p:txBody>
      </p:sp>
      <p:pic>
        <p:nvPicPr>
          <p:cNvPr id="4098" name="Picture 2" descr="1-s2.0-S2214109X17303753-gr4.jpg (938Ã60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0150"/>
            <a:ext cx="6954106" cy="38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485775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Degenhardt</a:t>
            </a:r>
            <a:r>
              <a:rPr lang="en-US" sz="1000" dirty="0"/>
              <a:t> L, et al; 2017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53000" y="2541442"/>
            <a:ext cx="152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9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b="1" dirty="0" err="1">
                <a:solidFill>
                  <a:srgbClr val="00B0F0"/>
                </a:solidFill>
              </a:rPr>
              <a:t>HepCare</a:t>
            </a:r>
            <a:r>
              <a:rPr lang="en-US" sz="3200" b="1" dirty="0">
                <a:solidFill>
                  <a:srgbClr val="00B0F0"/>
                </a:solidFill>
              </a:rPr>
              <a:t> Europe – 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 err="1">
                <a:solidFill>
                  <a:srgbClr val="00B0F0"/>
                </a:solidFill>
              </a:rPr>
              <a:t>activit</a:t>
            </a:r>
            <a:r>
              <a:rPr lang="vi-VN" sz="3200" b="1" dirty="0">
                <a:solidFill>
                  <a:srgbClr val="00B0F0"/>
                </a:solidFill>
                <a:latin typeface="Calibri"/>
                <a:cs typeface="Calibri"/>
              </a:rPr>
              <a:t>ăț</a:t>
            </a:r>
            <a:r>
              <a:rPr lang="en-US" sz="3200" b="1" dirty="0" err="1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lang="en-US" sz="3200" b="1" dirty="0">
                <a:solidFill>
                  <a:srgbClr val="00B0F0"/>
                </a:solidFill>
                <a:latin typeface="Calibri"/>
                <a:cs typeface="Calibri"/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  <a:latin typeface="Calibri"/>
                <a:cs typeface="Calibri"/>
              </a:rPr>
              <a:t>diseminare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5429"/>
            <a:ext cx="256348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23950"/>
            <a:ext cx="4348163" cy="349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3333750"/>
            <a:ext cx="34290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98974"/>
            <a:ext cx="2819400" cy="40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01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14300" y="157568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00B0F0"/>
                </a:solidFill>
              </a:rPr>
              <a:t>Activit</a:t>
            </a:r>
            <a:r>
              <a:rPr lang="vi-VN" sz="3200" b="1" dirty="0">
                <a:solidFill>
                  <a:srgbClr val="00B0F0"/>
                </a:solidFill>
                <a:latin typeface="Calibri"/>
                <a:cs typeface="Calibri"/>
              </a:rPr>
              <a:t>ăț</a:t>
            </a:r>
            <a:r>
              <a:rPr lang="en-US" sz="3200" b="1" dirty="0" err="1">
                <a:solidFill>
                  <a:srgbClr val="00B0F0"/>
                </a:solidFill>
              </a:rPr>
              <a:t>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ȋn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cadrul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pachetului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</a:rPr>
              <a:t>lucru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 err="1">
                <a:solidFill>
                  <a:srgbClr val="00B0F0"/>
                </a:solidFill>
              </a:rPr>
              <a:t>HepFriend</a:t>
            </a:r>
            <a:endParaRPr lang="en-US" sz="3200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358849"/>
              </p:ext>
            </p:extLst>
          </p:nvPr>
        </p:nvGraphicFramePr>
        <p:xfrm>
          <a:off x="457200" y="1276350"/>
          <a:ext cx="4038600" cy="3233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Num</a:t>
                      </a:r>
                      <a:r>
                        <a:rPr lang="vi-VN" sz="18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ă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 total peers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pregati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ț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ȋn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466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132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800" dirty="0" err="1"/>
                        <a:t>Conștientizarea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problemei</a:t>
                      </a:r>
                      <a:r>
                        <a:rPr lang="en-US" sz="1800" baseline="0" dirty="0"/>
                        <a:t> VHC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800" dirty="0" err="1"/>
                        <a:t>Testare</a:t>
                      </a:r>
                      <a:r>
                        <a:rPr lang="en-US" sz="1800" dirty="0"/>
                        <a:t> HIV/VHC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800" dirty="0" err="1"/>
                        <a:t>Fibroscan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996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GB" sz="1800" b="1" kern="1200" dirty="0" err="1">
                          <a:solidFill>
                            <a:schemeClr val="bg1"/>
                          </a:solidFill>
                          <a:effectLst/>
                        </a:rPr>
                        <a:t>Nr</a:t>
                      </a: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GB" sz="1800" b="1" kern="1200" dirty="0" err="1">
                          <a:solidFill>
                            <a:schemeClr val="bg1"/>
                          </a:solidFill>
                          <a:effectLst/>
                        </a:rPr>
                        <a:t>sesiuni</a:t>
                      </a: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</a:rPr>
                        <a:t> peer support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1800" dirty="0"/>
                        <a:t>11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662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800" dirty="0" err="1"/>
                        <a:t>Nr</a:t>
                      </a:r>
                      <a:r>
                        <a:rPr lang="en-US" sz="1800" baseline="0" dirty="0"/>
                        <a:t> total </a:t>
                      </a:r>
                      <a:r>
                        <a:rPr lang="en-US" sz="1800" baseline="0" dirty="0" err="1"/>
                        <a:t>p</a:t>
                      </a:r>
                      <a:r>
                        <a:rPr lang="en-US" sz="1800" dirty="0" err="1"/>
                        <a:t>articipan</a:t>
                      </a:r>
                      <a:r>
                        <a:rPr lang="en-US" sz="1800" dirty="0" err="1">
                          <a:latin typeface="Calibri"/>
                          <a:cs typeface="Calibri"/>
                        </a:rPr>
                        <a:t>ț</a:t>
                      </a:r>
                      <a:r>
                        <a:rPr lang="en-US" sz="1800" dirty="0" err="1"/>
                        <a:t>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18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</a:pPr>
                      <a:r>
                        <a:rPr lang="en-US" sz="1800" dirty="0" err="1"/>
                        <a:t>Nr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participan</a:t>
                      </a:r>
                      <a:r>
                        <a:rPr lang="en-US" sz="1800" dirty="0" err="1">
                          <a:latin typeface="Calibri"/>
                          <a:cs typeface="Calibri"/>
                        </a:rPr>
                        <a:t>ți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testa</a:t>
                      </a:r>
                      <a:r>
                        <a:rPr lang="en-US" sz="1800" dirty="0" err="1">
                          <a:latin typeface="Calibri"/>
                          <a:cs typeface="Calibri"/>
                        </a:rPr>
                        <a:t>ț</a:t>
                      </a:r>
                      <a:r>
                        <a:rPr lang="en-US" sz="1800" dirty="0" err="1"/>
                        <a:t>i</a:t>
                      </a:r>
                      <a:r>
                        <a:rPr lang="en-US" sz="1800" dirty="0"/>
                        <a:t> VHC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18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76350"/>
            <a:ext cx="4152900" cy="35814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0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348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>
                <a:solidFill>
                  <a:srgbClr val="00B0F0"/>
                </a:solidFill>
              </a:rPr>
              <a:t>V</a:t>
            </a:r>
            <a:r>
              <a:rPr lang="vi-VN" sz="3200" b="1" dirty="0">
                <a:solidFill>
                  <a:srgbClr val="00B0F0"/>
                </a:solidFill>
                <a:latin typeface="Calibri"/>
                <a:cs typeface="Calibri"/>
              </a:rPr>
              <a:t>ă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mul</a:t>
            </a:r>
            <a:r>
              <a:rPr lang="en-US" sz="3200" b="1" dirty="0" err="1">
                <a:solidFill>
                  <a:srgbClr val="00B0F0"/>
                </a:solidFill>
                <a:latin typeface="Calibri"/>
                <a:cs typeface="Calibri"/>
              </a:rPr>
              <a:t>ț</a:t>
            </a:r>
            <a:r>
              <a:rPr lang="en-US" sz="3200" b="1" dirty="0" err="1">
                <a:solidFill>
                  <a:srgbClr val="00B0F0"/>
                </a:solidFill>
              </a:rPr>
              <a:t>umesc</a:t>
            </a:r>
            <a:r>
              <a:rPr lang="en-US" sz="3200" b="1" dirty="0">
                <a:solidFill>
                  <a:srgbClr val="00B0F0"/>
                </a:solidFill>
              </a:rPr>
              <a:t>!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610"/>
            <a:ext cx="2819399" cy="163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75955"/>
            <a:ext cx="6096001" cy="352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484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89" y="928009"/>
            <a:ext cx="4591514" cy="36216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0156" y="200722"/>
            <a:ext cx="657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+mj-lt"/>
              </a:rPr>
              <a:t>Mod de </a:t>
            </a:r>
            <a:r>
              <a:rPr lang="en-US" sz="2400" dirty="0" err="1">
                <a:solidFill>
                  <a:srgbClr val="00B0F0"/>
                </a:solidFill>
                <a:latin typeface="+mj-lt"/>
              </a:rPr>
              <a:t>actiune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 a </a:t>
            </a:r>
            <a:r>
              <a:rPr lang="en-US" sz="2400" dirty="0" err="1">
                <a:solidFill>
                  <a:srgbClr val="00B0F0"/>
                </a:solidFill>
                <a:latin typeface="+mj-lt"/>
              </a:rPr>
              <a:t>medicatiei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 anti VHC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978" y="2383573"/>
            <a:ext cx="4541335" cy="17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b="1" dirty="0" err="1">
                <a:solidFill>
                  <a:srgbClr val="00B0F0"/>
                </a:solidFill>
              </a:rPr>
              <a:t>Metabolizarea</a:t>
            </a:r>
            <a:r>
              <a:rPr lang="en-US" sz="2700" b="1" dirty="0">
                <a:solidFill>
                  <a:srgbClr val="00B0F0"/>
                </a:solidFill>
              </a:rPr>
              <a:t> </a:t>
            </a:r>
            <a:r>
              <a:rPr lang="en-US" sz="2700" b="1" dirty="0" err="1">
                <a:solidFill>
                  <a:srgbClr val="00B0F0"/>
                </a:solidFill>
              </a:rPr>
              <a:t>medicamentelor</a:t>
            </a:r>
            <a:r>
              <a:rPr lang="en-US" sz="2700" b="1" dirty="0">
                <a:solidFill>
                  <a:srgbClr val="00B0F0"/>
                </a:solidFill>
              </a:rPr>
              <a:t> </a:t>
            </a:r>
            <a:r>
              <a:rPr lang="en-US" sz="2700" b="1" dirty="0" err="1">
                <a:solidFill>
                  <a:srgbClr val="00B0F0"/>
                </a:solidFill>
              </a:rPr>
              <a:t>antivirale</a:t>
            </a:r>
            <a:r>
              <a:rPr lang="en-US" sz="2700" b="1" dirty="0">
                <a:solidFill>
                  <a:srgbClr val="00B0F0"/>
                </a:solidFill>
              </a:rPr>
              <a:t> la </a:t>
            </a:r>
            <a:r>
              <a:rPr lang="en-US" sz="2700" b="1" dirty="0" err="1">
                <a:solidFill>
                  <a:srgbClr val="00B0F0"/>
                </a:solidFill>
              </a:rPr>
              <a:t>nivel</a:t>
            </a:r>
            <a:r>
              <a:rPr lang="en-US" sz="2700" b="1" dirty="0">
                <a:solidFill>
                  <a:srgbClr val="00B0F0"/>
                </a:solidFill>
              </a:rPr>
              <a:t> hepatic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179241"/>
            <a:ext cx="6046748" cy="375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3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87588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 err="1">
                <a:solidFill>
                  <a:srgbClr val="00B0F0"/>
                </a:solidFill>
              </a:rPr>
              <a:t>Interactiuni</a:t>
            </a:r>
            <a:r>
              <a:rPr lang="en-US" sz="2700" b="1" dirty="0">
                <a:solidFill>
                  <a:srgbClr val="00B0F0"/>
                </a:solidFill>
              </a:rPr>
              <a:t> </a:t>
            </a:r>
            <a:r>
              <a:rPr lang="en-US" sz="2700" b="1" dirty="0" err="1">
                <a:solidFill>
                  <a:srgbClr val="00B0F0"/>
                </a:solidFill>
              </a:rPr>
              <a:t>medicamentoase</a:t>
            </a:r>
            <a:r>
              <a:rPr lang="en-US" sz="2700" b="1" dirty="0">
                <a:solidFill>
                  <a:srgbClr val="00B0F0"/>
                </a:solidFill>
              </a:rPr>
              <a:t> HIV/VHC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71" y="861433"/>
            <a:ext cx="6958361" cy="39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2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027"/>
            <a:ext cx="8065196" cy="469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4857751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Conelly</a:t>
            </a:r>
            <a:r>
              <a:rPr lang="en-US" sz="1000" dirty="0"/>
              <a:t> D, 2016</a:t>
            </a:r>
          </a:p>
        </p:txBody>
      </p:sp>
    </p:spTree>
    <p:extLst>
      <p:ext uri="{BB962C8B-B14F-4D97-AF65-F5344CB8AC3E}">
        <p14:creationId xmlns:p14="http://schemas.microsoft.com/office/powerpoint/2010/main" val="35203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Cascada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</a:rPr>
              <a:t>ȋngrijiri</a:t>
            </a:r>
            <a:r>
              <a:rPr lang="en-US" sz="3200" b="1" dirty="0">
                <a:solidFill>
                  <a:srgbClr val="00B0F0"/>
                </a:solidFill>
              </a:rPr>
              <a:t> VHC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0150"/>
            <a:ext cx="7162800" cy="31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4933950"/>
            <a:ext cx="388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WHO Global health sector strategy on viral hepatitis, 2016-2021</a:t>
            </a:r>
          </a:p>
        </p:txBody>
      </p:sp>
    </p:spTree>
    <p:extLst>
      <p:ext uri="{BB962C8B-B14F-4D97-AF65-F5344CB8AC3E}">
        <p14:creationId xmlns:p14="http://schemas.microsoft.com/office/powerpoint/2010/main" val="14864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979"/>
            <a:ext cx="8915400" cy="85725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Managementul</a:t>
            </a:r>
            <a:r>
              <a:rPr lang="en-US" sz="3200" b="1" dirty="0">
                <a:solidFill>
                  <a:srgbClr val="00B0F0"/>
                </a:solidFill>
              </a:rPr>
              <a:t> VHC la </a:t>
            </a:r>
            <a:r>
              <a:rPr lang="en-US" sz="3200" b="1" dirty="0" err="1">
                <a:solidFill>
                  <a:srgbClr val="00B0F0"/>
                </a:solidFill>
              </a:rPr>
              <a:t>pacien</a:t>
            </a:r>
            <a:r>
              <a:rPr lang="en-US" sz="3200" b="1" dirty="0" err="1">
                <a:solidFill>
                  <a:srgbClr val="00B0F0"/>
                </a:solidFill>
                <a:latin typeface="Calibri"/>
                <a:cs typeface="Calibri"/>
              </a:rPr>
              <a:t>ț</a:t>
            </a:r>
            <a:r>
              <a:rPr lang="en-US" sz="3200" b="1" dirty="0" err="1">
                <a:solidFill>
                  <a:srgbClr val="00B0F0"/>
                </a:solidFill>
              </a:rPr>
              <a:t>ii</a:t>
            </a:r>
            <a:r>
              <a:rPr lang="en-US" sz="3200" b="1" dirty="0">
                <a:solidFill>
                  <a:srgbClr val="00B0F0"/>
                </a:solidFill>
              </a:rPr>
              <a:t> cu </a:t>
            </a:r>
            <a:r>
              <a:rPr lang="en-US" sz="3200" b="1" dirty="0" err="1" smtClean="0">
                <a:solidFill>
                  <a:srgbClr val="00B0F0"/>
                </a:solidFill>
              </a:rPr>
              <a:t>comportamente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>
                <a:solidFill>
                  <a:srgbClr val="00B0F0"/>
                </a:solidFill>
              </a:rPr>
              <a:t>la </a:t>
            </a:r>
            <a:r>
              <a:rPr lang="en-US" sz="3200" b="1" dirty="0" err="1">
                <a:solidFill>
                  <a:srgbClr val="00B0F0"/>
                </a:solidFill>
              </a:rPr>
              <a:t>risc</a:t>
            </a:r>
            <a:r>
              <a:rPr lang="en-US" sz="3200" b="1" dirty="0">
                <a:solidFill>
                  <a:srgbClr val="00B0F0"/>
                </a:solidFill>
              </a:rPr>
              <a:t> (IDUs)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00150"/>
            <a:ext cx="5208292" cy="382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9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-33453"/>
            <a:ext cx="8160108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“Treatment as prevention” VHC </a:t>
            </a:r>
            <a:r>
              <a:rPr lang="en-US" sz="2400" b="1" dirty="0">
                <a:solidFill>
                  <a:srgbClr val="00B0F0"/>
                </a:solidFill>
              </a:rPr>
              <a:t/>
            </a:r>
            <a:br>
              <a:rPr lang="en-US" sz="2400" b="1" dirty="0">
                <a:solidFill>
                  <a:srgbClr val="00B0F0"/>
                </a:solidFill>
              </a:rPr>
            </a:br>
            <a:r>
              <a:rPr lang="en-US" sz="1800" dirty="0" err="1"/>
              <a:t>studiu</a:t>
            </a:r>
            <a:r>
              <a:rPr lang="en-US" sz="1800" dirty="0"/>
              <a:t> </a:t>
            </a:r>
            <a:r>
              <a:rPr lang="en-US" sz="1800" dirty="0" err="1"/>
              <a:t>efectuat</a:t>
            </a:r>
            <a:r>
              <a:rPr lang="en-US" sz="1800" dirty="0"/>
              <a:t> in </a:t>
            </a:r>
            <a:r>
              <a:rPr lang="en-US" sz="1800" dirty="0" err="1"/>
              <a:t>Olanda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8533" y="1062153"/>
            <a:ext cx="4081346" cy="6261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500" b="0" dirty="0" err="1"/>
              <a:t>Cohorta</a:t>
            </a:r>
            <a:r>
              <a:rPr lang="en-US" sz="1500" b="0" dirty="0"/>
              <a:t> Athena – </a:t>
            </a:r>
            <a:r>
              <a:rPr lang="en-US" sz="1500" b="0" dirty="0" err="1"/>
              <a:t>tratament</a:t>
            </a:r>
            <a:r>
              <a:rPr lang="en-US" sz="1500" b="0" dirty="0"/>
              <a:t> cu DAA </a:t>
            </a:r>
            <a:r>
              <a:rPr lang="en-US" sz="1500" b="0" dirty="0" err="1"/>
              <a:t>fara</a:t>
            </a:r>
            <a:r>
              <a:rPr lang="en-US" sz="1500" b="0" dirty="0"/>
              <a:t>  </a:t>
            </a:r>
            <a:r>
              <a:rPr lang="en-US" sz="1500" b="0" dirty="0" err="1"/>
              <a:t>restrictii</a:t>
            </a:r>
            <a:endParaRPr lang="en-US" sz="1500" b="0" dirty="0"/>
          </a:p>
          <a:p>
            <a:pPr algn="ctr">
              <a:spcBef>
                <a:spcPts val="0"/>
              </a:spcBef>
            </a:pPr>
            <a:r>
              <a:rPr lang="en-US" sz="1500" b="0" dirty="0" err="1">
                <a:solidFill>
                  <a:srgbClr val="00B0F0"/>
                </a:solidFill>
              </a:rPr>
              <a:t>Cascada</a:t>
            </a:r>
            <a:r>
              <a:rPr lang="en-US" sz="1500" b="0" dirty="0">
                <a:solidFill>
                  <a:srgbClr val="00B0F0"/>
                </a:solidFill>
              </a:rPr>
              <a:t> de </a:t>
            </a:r>
            <a:r>
              <a:rPr lang="en-US" sz="1500" b="0" dirty="0" err="1">
                <a:solidFill>
                  <a:srgbClr val="00B0F0"/>
                </a:solidFill>
              </a:rPr>
              <a:t>ingrijiri</a:t>
            </a:r>
            <a:r>
              <a:rPr lang="en-US" sz="1500" b="0" dirty="0">
                <a:solidFill>
                  <a:srgbClr val="00B0F0"/>
                </a:solidFill>
              </a:rPr>
              <a:t> </a:t>
            </a:r>
            <a:r>
              <a:rPr lang="en-US" sz="1500" b="0" dirty="0" err="1">
                <a:solidFill>
                  <a:srgbClr val="00B0F0"/>
                </a:solidFill>
              </a:rPr>
              <a:t>pentru</a:t>
            </a:r>
            <a:r>
              <a:rPr lang="en-US" sz="1500" b="0" dirty="0">
                <a:solidFill>
                  <a:srgbClr val="00B0F0"/>
                </a:solidFill>
              </a:rPr>
              <a:t> VHC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79691" y="1168730"/>
            <a:ext cx="4010258" cy="5185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500" b="0" dirty="0" err="1"/>
              <a:t>Reducerea</a:t>
            </a:r>
            <a:r>
              <a:rPr lang="en-US" sz="1500" b="0" dirty="0"/>
              <a:t> </a:t>
            </a:r>
            <a:r>
              <a:rPr lang="en-US" sz="1500" b="0" dirty="0" err="1"/>
              <a:t>riscului</a:t>
            </a:r>
            <a:r>
              <a:rPr lang="en-US" sz="1500" b="0" dirty="0"/>
              <a:t> de </a:t>
            </a:r>
            <a:r>
              <a:rPr lang="en-US" sz="1500" b="0" dirty="0" err="1"/>
              <a:t>transmitere</a:t>
            </a:r>
            <a:r>
              <a:rPr lang="en-US" sz="1500" b="0" dirty="0"/>
              <a:t> a VHC</a:t>
            </a:r>
          </a:p>
          <a:p>
            <a:pPr algn="ctr">
              <a:spcBef>
                <a:spcPts val="0"/>
              </a:spcBef>
            </a:pPr>
            <a:r>
              <a:rPr lang="en-US" sz="1500" b="0" dirty="0" err="1">
                <a:solidFill>
                  <a:srgbClr val="00B0F0"/>
                </a:solidFill>
              </a:rPr>
              <a:t>Rezultate</a:t>
            </a:r>
            <a:endParaRPr lang="en-US" sz="1500" b="0" dirty="0">
              <a:solidFill>
                <a:srgbClr val="00B0F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533" y="1738517"/>
            <a:ext cx="3905714" cy="306194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57469" y="1738517"/>
            <a:ext cx="3661883" cy="306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025"/>
            <a:ext cx="9144000" cy="67122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“Treatment as prevention”- </a:t>
            </a:r>
            <a:r>
              <a:rPr lang="en-US" sz="3200" b="1" dirty="0" err="1" smtClean="0">
                <a:solidFill>
                  <a:srgbClr val="00B0F0"/>
                </a:solidFill>
              </a:rPr>
              <a:t>eficient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si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pentru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VHC</a:t>
            </a:r>
            <a:r>
              <a:rPr lang="en-US" sz="3200" b="1" dirty="0">
                <a:solidFill>
                  <a:srgbClr val="00B0F0"/>
                </a:solidFill>
              </a:rPr>
              <a:t>?</a:t>
            </a:r>
            <a:r>
              <a:rPr lang="en-US" sz="2400" b="1" dirty="0">
                <a:solidFill>
                  <a:srgbClr val="00B0F0"/>
                </a:solidFill>
              </a:rPr>
              <a:t/>
            </a:r>
            <a:br>
              <a:rPr lang="en-US" sz="2400" b="1" dirty="0">
                <a:solidFill>
                  <a:srgbClr val="00B0F0"/>
                </a:solidFill>
              </a:rPr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966" y="1877378"/>
            <a:ext cx="4273706" cy="2822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0191" y="4792237"/>
            <a:ext cx="2366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Hullegie</a:t>
            </a:r>
            <a:r>
              <a:rPr lang="en-US" sz="1200" dirty="0"/>
              <a:t> SJ et al  P 526 - CROI 2016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1683" y="995247"/>
            <a:ext cx="4508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Dutch modelling study</a:t>
            </a:r>
          </a:p>
          <a:p>
            <a:r>
              <a:rPr lang="en-US" sz="1500" dirty="0" err="1"/>
              <a:t>Introducerea</a:t>
            </a:r>
            <a:r>
              <a:rPr lang="en-US" sz="1500" dirty="0"/>
              <a:t> </a:t>
            </a:r>
            <a:r>
              <a:rPr lang="en-US" sz="1500" dirty="0" err="1"/>
              <a:t>imediata</a:t>
            </a:r>
            <a:r>
              <a:rPr lang="en-US" sz="1500" dirty="0"/>
              <a:t> a DAA </a:t>
            </a:r>
            <a:r>
              <a:rPr lang="en-US" sz="1500" dirty="0" err="1"/>
              <a:t>este</a:t>
            </a:r>
            <a:r>
              <a:rPr lang="en-US" sz="1500" dirty="0"/>
              <a:t> cost </a:t>
            </a:r>
            <a:r>
              <a:rPr lang="en-US" sz="1500" dirty="0" err="1"/>
              <a:t>eficienta</a:t>
            </a:r>
            <a:r>
              <a:rPr lang="en-US" sz="1500" dirty="0"/>
              <a:t> </a:t>
            </a:r>
            <a:r>
              <a:rPr lang="en-US" sz="1500" dirty="0" err="1"/>
              <a:t>si</a:t>
            </a:r>
            <a:r>
              <a:rPr lang="en-US" sz="1500" dirty="0"/>
              <a:t> </a:t>
            </a:r>
            <a:r>
              <a:rPr lang="en-US" sz="1500" dirty="0" err="1"/>
              <a:t>poate</a:t>
            </a:r>
            <a:r>
              <a:rPr lang="en-US" sz="1500" dirty="0"/>
              <a:t> reduce (</a:t>
            </a:r>
            <a:r>
              <a:rPr lang="en-US" sz="1500" dirty="0" err="1"/>
              <a:t>dar</a:t>
            </a:r>
            <a:r>
              <a:rPr lang="en-US" sz="1500" dirty="0"/>
              <a:t> nu </a:t>
            </a:r>
            <a:r>
              <a:rPr lang="en-US" sz="1500" dirty="0" err="1"/>
              <a:t>elimina</a:t>
            </a:r>
            <a:r>
              <a:rPr lang="en-US" sz="1500" dirty="0"/>
              <a:t>) </a:t>
            </a:r>
            <a:r>
              <a:rPr lang="en-US" sz="1500" dirty="0" err="1"/>
              <a:t>riscul</a:t>
            </a:r>
            <a:r>
              <a:rPr lang="en-US" sz="1500" dirty="0"/>
              <a:t> de </a:t>
            </a:r>
            <a:r>
              <a:rPr lang="en-US" sz="1500" dirty="0" err="1"/>
              <a:t>transmitere</a:t>
            </a:r>
            <a:r>
              <a:rPr lang="en-US" sz="1500" dirty="0"/>
              <a:t> la MSM</a:t>
            </a:r>
          </a:p>
          <a:p>
            <a:r>
              <a:rPr lang="en-US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8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1924" y="776641"/>
            <a:ext cx="7886700" cy="420319"/>
          </a:xfrm>
        </p:spPr>
        <p:txBody>
          <a:bodyPr>
            <a:normAutofit/>
          </a:bodyPr>
          <a:lstStyle/>
          <a:p>
            <a:pPr algn="ctr"/>
            <a:r>
              <a:rPr lang="en-GB" altLang="en-US" sz="2100" b="1" dirty="0" err="1">
                <a:solidFill>
                  <a:srgbClr val="00B0F0"/>
                </a:solidFill>
              </a:rPr>
              <a:t>Metode</a:t>
            </a:r>
            <a:r>
              <a:rPr lang="en-GB" altLang="en-US" sz="2100" b="1" dirty="0">
                <a:solidFill>
                  <a:srgbClr val="00B0F0"/>
                </a:solidFill>
              </a:rPr>
              <a:t> de </a:t>
            </a:r>
            <a:r>
              <a:rPr lang="en-GB" altLang="en-US" sz="2100" b="1" dirty="0" err="1">
                <a:solidFill>
                  <a:srgbClr val="00B0F0"/>
                </a:solidFill>
              </a:rPr>
              <a:t>preventie</a:t>
            </a:r>
            <a:r>
              <a:rPr lang="en-GB" altLang="en-US" sz="2100" b="1" dirty="0">
                <a:solidFill>
                  <a:srgbClr val="00B0F0"/>
                </a:solidFill>
              </a:rPr>
              <a:t> </a:t>
            </a:r>
            <a:r>
              <a:rPr lang="en-GB" altLang="en-US" sz="2100" b="1" dirty="0" err="1" smtClean="0">
                <a:solidFill>
                  <a:srgbClr val="00B0F0"/>
                </a:solidFill>
              </a:rPr>
              <a:t>primara</a:t>
            </a:r>
            <a:endParaRPr lang="en-GB" altLang="en-US" sz="21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3369" y="1142014"/>
            <a:ext cx="5075547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dirty="0" err="1"/>
              <a:t>Consiliaza</a:t>
            </a:r>
            <a:r>
              <a:rPr lang="en-US" altLang="en-US" dirty="0"/>
              <a:t> cu </a:t>
            </a:r>
            <a:r>
              <a:rPr lang="en-US" altLang="en-US" dirty="0" err="1"/>
              <a:t>privire</a:t>
            </a:r>
            <a:r>
              <a:rPr lang="en-US" altLang="en-US" dirty="0"/>
              <a:t> la </a:t>
            </a:r>
            <a:r>
              <a:rPr lang="en-US" altLang="en-US" dirty="0" err="1"/>
              <a:t>riscul</a:t>
            </a:r>
            <a:r>
              <a:rPr lang="en-US" altLang="en-US" dirty="0"/>
              <a:t> </a:t>
            </a:r>
            <a:r>
              <a:rPr lang="en-US" altLang="en-US" dirty="0" err="1"/>
              <a:t>transmiterii</a:t>
            </a:r>
            <a:r>
              <a:rPr lang="en-US" altLang="en-US" dirty="0"/>
              <a:t> </a:t>
            </a:r>
            <a:r>
              <a:rPr lang="en-US" altLang="en-US" dirty="0" err="1"/>
              <a:t>prin</a:t>
            </a:r>
            <a:r>
              <a:rPr lang="en-US" altLang="en-US" dirty="0"/>
              <a:t> </a:t>
            </a:r>
            <a:r>
              <a:rPr lang="en-US" altLang="en-US" dirty="0" err="1"/>
              <a:t>droguri</a:t>
            </a:r>
            <a:r>
              <a:rPr lang="en-US" altLang="en-US" dirty="0"/>
              <a:t> 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prin</a:t>
            </a:r>
            <a:r>
              <a:rPr lang="en-US" altLang="en-US" dirty="0"/>
              <a:t> </a:t>
            </a:r>
            <a:r>
              <a:rPr lang="en-US" altLang="en-US" dirty="0" err="1"/>
              <a:t>relatii</a:t>
            </a:r>
            <a:r>
              <a:rPr lang="en-US" altLang="en-US" dirty="0"/>
              <a:t> </a:t>
            </a:r>
            <a:r>
              <a:rPr lang="en-US" altLang="en-US" dirty="0" err="1"/>
              <a:t>sexuale</a:t>
            </a:r>
            <a:r>
              <a:rPr lang="en-US" altLang="en-US" dirty="0"/>
              <a:t> a </a:t>
            </a:r>
            <a:r>
              <a:rPr lang="en-US" altLang="en-US" dirty="0" err="1"/>
              <a:t>virusurilor</a:t>
            </a:r>
            <a:r>
              <a:rPr lang="en-US" altLang="en-US" dirty="0"/>
              <a:t> </a:t>
            </a:r>
            <a:r>
              <a:rPr lang="en-US" altLang="en-US" dirty="0" err="1"/>
              <a:t>hepatitice</a:t>
            </a:r>
            <a:r>
              <a:rPr lang="en-US" altLang="en-US" dirty="0"/>
              <a:t> B, C, 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843" y="40445"/>
            <a:ext cx="8767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Rolul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medicului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de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familie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in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managementul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pacientului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cu VHC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3369" y="2032072"/>
            <a:ext cx="5075547" cy="17543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dirty="0" err="1"/>
              <a:t>Indruma</a:t>
            </a:r>
            <a:r>
              <a:rPr lang="en-US" altLang="en-US" dirty="0"/>
              <a:t> </a:t>
            </a:r>
            <a:r>
              <a:rPr lang="en-US" altLang="en-US" dirty="0" err="1"/>
              <a:t>pacientul</a:t>
            </a:r>
            <a:r>
              <a:rPr lang="en-US" altLang="en-US" dirty="0"/>
              <a:t> </a:t>
            </a:r>
            <a:r>
              <a:rPr lang="en-US" altLang="en-US" dirty="0" err="1"/>
              <a:t>spre</a:t>
            </a:r>
            <a:r>
              <a:rPr lang="en-US" altLang="en-US" dirty="0"/>
              <a:t> </a:t>
            </a:r>
            <a:r>
              <a:rPr lang="en-US" altLang="en-US" dirty="0" err="1"/>
              <a:t>centrele</a:t>
            </a:r>
            <a:r>
              <a:rPr lang="en-US" altLang="en-US" dirty="0"/>
              <a:t> </a:t>
            </a:r>
            <a:r>
              <a:rPr lang="en-US" altLang="en-US" dirty="0" err="1"/>
              <a:t>unde</a:t>
            </a:r>
            <a:r>
              <a:rPr lang="en-US" altLang="en-US" dirty="0"/>
              <a:t> se </a:t>
            </a:r>
            <a:r>
              <a:rPr lang="en-US" altLang="en-US" dirty="0" err="1"/>
              <a:t>poate</a:t>
            </a:r>
            <a:r>
              <a:rPr lang="en-US" altLang="en-US" dirty="0"/>
              <a:t> </a:t>
            </a:r>
            <a:r>
              <a:rPr lang="en-US" altLang="en-US" dirty="0" err="1"/>
              <a:t>diagnostica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trata</a:t>
            </a:r>
            <a:r>
              <a:rPr lang="en-US" altLang="en-US" dirty="0"/>
              <a:t> VHC</a:t>
            </a:r>
          </a:p>
          <a:p>
            <a:pPr eaLnBrk="1" hangingPunct="1">
              <a:defRPr/>
            </a:pPr>
            <a:r>
              <a:rPr lang="en-US" altLang="en-US" dirty="0" err="1"/>
              <a:t>ofera</a:t>
            </a:r>
            <a:r>
              <a:rPr lang="en-US" altLang="en-US" dirty="0"/>
              <a:t> </a:t>
            </a:r>
            <a:r>
              <a:rPr lang="en-US" altLang="en-US" dirty="0" err="1"/>
              <a:t>Indicatii</a:t>
            </a:r>
            <a:r>
              <a:rPr lang="en-US" altLang="en-US" dirty="0"/>
              <a:t> </a:t>
            </a:r>
            <a:r>
              <a:rPr lang="en-US" altLang="en-US" dirty="0" err="1"/>
              <a:t>pentru</a:t>
            </a:r>
            <a:r>
              <a:rPr lang="en-US" altLang="en-US" dirty="0"/>
              <a:t> </a:t>
            </a:r>
            <a:r>
              <a:rPr lang="en-US" altLang="en-US" dirty="0" err="1"/>
              <a:t>schimbarea</a:t>
            </a:r>
            <a:r>
              <a:rPr lang="en-US" altLang="en-US" dirty="0"/>
              <a:t> </a:t>
            </a:r>
            <a:r>
              <a:rPr lang="en-US" altLang="en-US" dirty="0" err="1"/>
              <a:t>stilului</a:t>
            </a:r>
            <a:r>
              <a:rPr lang="en-US" altLang="en-US" dirty="0"/>
              <a:t> de </a:t>
            </a:r>
            <a:r>
              <a:rPr lang="en-US" altLang="en-US" dirty="0" err="1"/>
              <a:t>viata</a:t>
            </a:r>
            <a:r>
              <a:rPr lang="en-US" altLang="en-US" dirty="0"/>
              <a:t>, </a:t>
            </a:r>
            <a:r>
              <a:rPr lang="en-US" altLang="en-US" dirty="0" err="1"/>
              <a:t>dieta</a:t>
            </a:r>
            <a:r>
              <a:rPr lang="en-US" altLang="en-US" dirty="0"/>
              <a:t>, </a:t>
            </a:r>
            <a:r>
              <a:rPr lang="en-US" altLang="en-US" dirty="0" err="1"/>
              <a:t>alcool</a:t>
            </a:r>
            <a:r>
              <a:rPr lang="en-US" altLang="en-US" dirty="0"/>
              <a:t> </a:t>
            </a:r>
          </a:p>
          <a:p>
            <a:pPr eaLnBrk="1" hangingPunct="1">
              <a:defRPr/>
            </a:pPr>
            <a:r>
              <a:rPr lang="en-US" altLang="en-US" dirty="0" err="1"/>
              <a:t>imunizari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 err="1" smtClean="0"/>
              <a:t>evalueaza</a:t>
            </a:r>
            <a:r>
              <a:rPr lang="en-US" altLang="en-US" dirty="0" smtClean="0"/>
              <a:t> </a:t>
            </a:r>
            <a:r>
              <a:rPr lang="en-US" altLang="en-US" dirty="0" err="1"/>
              <a:t>problemele</a:t>
            </a:r>
            <a:r>
              <a:rPr lang="en-US" altLang="en-US" dirty="0"/>
              <a:t> </a:t>
            </a:r>
            <a:r>
              <a:rPr lang="en-US" altLang="en-US" dirty="0" err="1"/>
              <a:t>psihosociale</a:t>
            </a:r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1010" y="1733101"/>
            <a:ext cx="76776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B0F0"/>
                </a:solidFill>
              </a:rPr>
              <a:t>  </a:t>
            </a:r>
            <a:r>
              <a:rPr lang="en-US" sz="2100" dirty="0" err="1">
                <a:solidFill>
                  <a:srgbClr val="00B0F0"/>
                </a:solidFill>
              </a:rPr>
              <a:t>Metode</a:t>
            </a:r>
            <a:r>
              <a:rPr lang="en-US" sz="2100" dirty="0">
                <a:solidFill>
                  <a:srgbClr val="00B0F0"/>
                </a:solidFill>
              </a:rPr>
              <a:t> de </a:t>
            </a:r>
            <a:r>
              <a:rPr lang="en-US" sz="2100" dirty="0" err="1">
                <a:solidFill>
                  <a:srgbClr val="00B0F0"/>
                </a:solidFill>
              </a:rPr>
              <a:t>preventie</a:t>
            </a:r>
            <a:r>
              <a:rPr lang="en-US" sz="2100" dirty="0">
                <a:solidFill>
                  <a:srgbClr val="00B0F0"/>
                </a:solidFill>
              </a:rPr>
              <a:t> </a:t>
            </a:r>
            <a:r>
              <a:rPr lang="en-US" sz="2100" dirty="0" err="1">
                <a:solidFill>
                  <a:srgbClr val="00B0F0"/>
                </a:solidFill>
              </a:rPr>
              <a:t>secundara</a:t>
            </a:r>
            <a:endParaRPr lang="en-US" sz="21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7539" y="4907331"/>
            <a:ext cx="18309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050" dirty="0">
                <a:cs typeface="Times New Roman" panose="02020603050405020304" pitchFamily="18" charset="0"/>
              </a:rPr>
              <a:t>Barry et al. </a:t>
            </a:r>
            <a:r>
              <a:rPr lang="en-GB" altLang="en-US" sz="1050" dirty="0" err="1">
                <a:cs typeface="Times New Roman" panose="02020603050405020304" pitchFamily="18" charset="0"/>
              </a:rPr>
              <a:t>Ir</a:t>
            </a:r>
            <a:r>
              <a:rPr lang="en-GB" altLang="en-US" sz="1050" dirty="0">
                <a:cs typeface="Times New Roman" panose="02020603050405020304" pitchFamily="18" charset="0"/>
              </a:rPr>
              <a:t> J Med </a:t>
            </a:r>
            <a:r>
              <a:rPr lang="en-GB" altLang="en-US" sz="1050" dirty="0" err="1">
                <a:cs typeface="Times New Roman" panose="02020603050405020304" pitchFamily="18" charset="0"/>
              </a:rPr>
              <a:t>Sci</a:t>
            </a:r>
            <a:r>
              <a:rPr lang="en-GB" altLang="en-US" sz="1050" dirty="0">
                <a:cs typeface="Times New Roman" panose="02020603050405020304" pitchFamily="18" charset="0"/>
              </a:rPr>
              <a:t>, 2004.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1476" y="3669870"/>
            <a:ext cx="47654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err="1">
                <a:solidFill>
                  <a:srgbClr val="00B0F0"/>
                </a:solidFill>
              </a:rPr>
              <a:t>Metode</a:t>
            </a:r>
            <a:r>
              <a:rPr lang="en-US" sz="2100" dirty="0">
                <a:solidFill>
                  <a:srgbClr val="00B0F0"/>
                </a:solidFill>
              </a:rPr>
              <a:t> de </a:t>
            </a:r>
            <a:r>
              <a:rPr lang="en-US" sz="2100" dirty="0" err="1">
                <a:solidFill>
                  <a:srgbClr val="00B0F0"/>
                </a:solidFill>
              </a:rPr>
              <a:t>preventie</a:t>
            </a:r>
            <a:r>
              <a:rPr lang="en-US" sz="2100" dirty="0">
                <a:solidFill>
                  <a:srgbClr val="00B0F0"/>
                </a:solidFill>
              </a:rPr>
              <a:t> </a:t>
            </a:r>
            <a:r>
              <a:rPr lang="en-US" sz="2100" dirty="0" err="1">
                <a:solidFill>
                  <a:srgbClr val="00B0F0"/>
                </a:solidFill>
              </a:rPr>
              <a:t>tertiara</a:t>
            </a:r>
            <a:endParaRPr lang="en-US" sz="21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3369" y="4062285"/>
            <a:ext cx="5075547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dirty="0" err="1"/>
              <a:t>Suport</a:t>
            </a:r>
            <a:r>
              <a:rPr lang="en-GB" dirty="0"/>
              <a:t> </a:t>
            </a:r>
            <a:r>
              <a:rPr lang="en-GB" dirty="0" err="1"/>
              <a:t>psiho</a:t>
            </a:r>
            <a:r>
              <a:rPr lang="en-GB" dirty="0"/>
              <a:t>-social</a:t>
            </a:r>
          </a:p>
          <a:p>
            <a:pPr eaLnBrk="1" hangingPunct="1">
              <a:defRPr/>
            </a:pPr>
            <a:r>
              <a:rPr lang="en-GB" dirty="0" err="1" smtClean="0"/>
              <a:t>Educare</a:t>
            </a:r>
            <a:endParaRPr lang="en-GB" dirty="0"/>
          </a:p>
          <a:p>
            <a:pPr eaLnBrk="1" hangingPunct="1">
              <a:defRPr/>
            </a:pPr>
            <a:r>
              <a:rPr lang="en-GB" dirty="0" err="1"/>
              <a:t>Urmarire</a:t>
            </a:r>
            <a:r>
              <a:rPr lang="en-GB" dirty="0"/>
              <a:t> </a:t>
            </a:r>
            <a:r>
              <a:rPr lang="en-GB" dirty="0" err="1"/>
              <a:t>terapie</a:t>
            </a:r>
            <a:r>
              <a:rPr lang="en-GB" dirty="0"/>
              <a:t> DAA</a:t>
            </a:r>
          </a:p>
        </p:txBody>
      </p:sp>
    </p:spTree>
    <p:extLst>
      <p:ext uri="{BB962C8B-B14F-4D97-AF65-F5344CB8AC3E}">
        <p14:creationId xmlns:p14="http://schemas.microsoft.com/office/powerpoint/2010/main" val="8818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1217</Words>
  <Application>Microsoft Macintosh PowerPoint</Application>
  <PresentationFormat>On-screen Show (16:9)</PresentationFormat>
  <Paragraphs>261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Times New Roman</vt:lpstr>
      <vt:lpstr>Arial</vt:lpstr>
      <vt:lpstr>Office Theme</vt:lpstr>
      <vt:lpstr>Modelul HepCare Europe - experiența Spitalului Victor Babeș București (SVB) și a partenerilor din consorțiu</vt:lpstr>
      <vt:lpstr>PowerPoint Presentation</vt:lpstr>
      <vt:lpstr>Seroprevalența VHC la utilizatorii de droguri injectabile (IDUs)</vt:lpstr>
      <vt:lpstr>PowerPoint Presentation</vt:lpstr>
      <vt:lpstr>Cascada de ȋngrijiri VHC</vt:lpstr>
      <vt:lpstr>Managementul VHC la pacienții cu comportamente la risc (IDUs)</vt:lpstr>
      <vt:lpstr>“Treatment as prevention” VHC  studiu efectuat in Olanda</vt:lpstr>
      <vt:lpstr>“Treatment as prevention”- eficient si pentru VHC? </vt:lpstr>
      <vt:lpstr>Metode de preventie primara</vt:lpstr>
      <vt:lpstr>PowerPoint Presentation</vt:lpstr>
      <vt:lpstr>PowerPoint Presentation</vt:lpstr>
      <vt:lpstr>HEPCARE EUROPE - pachete de lucru </vt:lpstr>
      <vt:lpstr>HepCare Europe - – experiența Spitalului Victor Babeș București</vt:lpstr>
      <vt:lpstr>HepCheck – screening VHC cu teste rapide orale</vt:lpstr>
      <vt:lpstr>Colectarea datelor la ȋnrolare în proiect (caracteristici socio-demografice și factori de risc)</vt:lpstr>
      <vt:lpstr>HepCheck flowchart </vt:lpstr>
      <vt:lpstr>HepCheck flowchart</vt:lpstr>
      <vt:lpstr> Rezultatele testărilor VHC/HIV </vt:lpstr>
      <vt:lpstr> Caracteristici socio-demografice și factori de risc la pacienții cu infecție VHC </vt:lpstr>
      <vt:lpstr>Caracteristici legate de consumul de droguri injectabile la pacienții IDUs cu infecție VHC</vt:lpstr>
      <vt:lpstr>HepLink flowchart</vt:lpstr>
      <vt:lpstr>HepLink flowchart</vt:lpstr>
      <vt:lpstr>Tratament cu regim interferon-free (DAA)</vt:lpstr>
      <vt:lpstr>Activități in cadrul pachetului de lucru HepEd</vt:lpstr>
      <vt:lpstr>PowerPoint Presentation</vt:lpstr>
      <vt:lpstr>Evaluarea chestionarelor pre și post-curs</vt:lpstr>
      <vt:lpstr>Activități in cadrul pachetului de lucru HepEd</vt:lpstr>
      <vt:lpstr>Video HepEd</vt:lpstr>
      <vt:lpstr>Activități ȋn cadrul pachetului de lucru HepEd</vt:lpstr>
      <vt:lpstr>HepCare Europe –  activități de diseminare</vt:lpstr>
      <vt:lpstr>Activități ȋn cadrul pachetului de lucru  HepFriend</vt:lpstr>
      <vt:lpstr>Vă mulțumesc!</vt:lpstr>
      <vt:lpstr>PowerPoint Presentation</vt:lpstr>
      <vt:lpstr>Metabolizarea medicamentelor antivirale la nivel hepatic</vt:lpstr>
      <vt:lpstr>Interactiuni medicamentoase HIV/VHC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B4 Garda</dc:creator>
  <cp:lastModifiedBy>Microsoft Office User</cp:lastModifiedBy>
  <cp:revision>83</cp:revision>
  <dcterms:created xsi:type="dcterms:W3CDTF">2019-05-10T08:15:08Z</dcterms:created>
  <dcterms:modified xsi:type="dcterms:W3CDTF">2019-05-22T22:36:04Z</dcterms:modified>
</cp:coreProperties>
</file>