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2" r:id="rId3"/>
    <p:sldId id="308" r:id="rId4"/>
    <p:sldId id="310" r:id="rId5"/>
    <p:sldId id="309" r:id="rId6"/>
    <p:sldId id="306" r:id="rId7"/>
    <p:sldId id="307" r:id="rId8"/>
    <p:sldId id="290" r:id="rId9"/>
    <p:sldId id="304" r:id="rId10"/>
    <p:sldId id="302" r:id="rId11"/>
    <p:sldId id="303" r:id="rId12"/>
    <p:sldId id="301" r:id="rId13"/>
    <p:sldId id="297" r:id="rId14"/>
    <p:sldId id="298" r:id="rId15"/>
    <p:sldId id="299" r:id="rId16"/>
    <p:sldId id="311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7" r:id="rId27"/>
    <p:sldId id="278" r:id="rId28"/>
    <p:sldId id="276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59"/>
    <p:restoredTop sz="81664"/>
  </p:normalViewPr>
  <p:slideViewPr>
    <p:cSldViewPr>
      <p:cViewPr varScale="1">
        <p:scale>
          <a:sx n="125" d="100"/>
          <a:sy n="125" d="100"/>
        </p:scale>
        <p:origin x="79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306858381832697E-2"/>
          <c:y val="4.8812196347797002E-2"/>
          <c:w val="0.89733082277758802"/>
          <c:h val="0.71455855252136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Cazuri noi HIV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106</c:v>
                </c:pt>
                <c:pt idx="1">
                  <c:v>117</c:v>
                </c:pt>
                <c:pt idx="2">
                  <c:v>119</c:v>
                </c:pt>
                <c:pt idx="3">
                  <c:v>118</c:v>
                </c:pt>
                <c:pt idx="4">
                  <c:v>250</c:v>
                </c:pt>
                <c:pt idx="5">
                  <c:v>312</c:v>
                </c:pt>
                <c:pt idx="6">
                  <c:v>351</c:v>
                </c:pt>
                <c:pt idx="7">
                  <c:v>279</c:v>
                </c:pt>
                <c:pt idx="8">
                  <c:v>293</c:v>
                </c:pt>
                <c:pt idx="9">
                  <c:v>254</c:v>
                </c:pt>
                <c:pt idx="10">
                  <c:v>225</c:v>
                </c:pt>
                <c:pt idx="11">
                  <c:v>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C7-4910-8EAB-229D587999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IDUs cu infectie HIV</c:v>
                </c:pt>
              </c:strCache>
            </c:strRef>
          </c:tx>
          <c:spPr>
            <a:solidFill>
              <a:srgbClr val="52E707"/>
            </a:solidFill>
          </c:spPr>
          <c:invertIfNegative val="0"/>
          <c:dLbls>
            <c:dLbl>
              <c:idx val="3"/>
              <c:layout>
                <c:manualLayout>
                  <c:x val="-4.8105370708959799E-17"/>
                  <c:y val="1.1441165719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94-40C3-B7B5-860FBB2F661E}"/>
                </c:ext>
              </c:extLst>
            </c:dLbl>
            <c:dLbl>
              <c:idx val="4"/>
              <c:layout>
                <c:manualLayout>
                  <c:x val="1.31197981162656E-3"/>
                  <c:y val="5.72058285982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94-40C3-B7B5-860FBB2F661E}"/>
                </c:ext>
              </c:extLst>
            </c:dLbl>
            <c:dLbl>
              <c:idx val="5"/>
              <c:layout>
                <c:manualLayout>
                  <c:x val="1.6357127493801801E-2"/>
                  <c:y val="7.881507305903539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100" b="1"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310877806940803E-2"/>
                      <c:h val="7.4593128390596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9C7-4910-8EAB-229D58799941}"/>
                </c:ext>
              </c:extLst>
            </c:dLbl>
            <c:dLbl>
              <c:idx val="6"/>
              <c:layout>
                <c:manualLayout>
                  <c:x val="1.2575940936888E-2"/>
                  <c:y val="2.223724242670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100" b="1"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459025955088997E-2"/>
                      <c:h val="7.4593128390596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9C7-4910-8EAB-229D58799941}"/>
                </c:ext>
              </c:extLst>
            </c:dLbl>
            <c:dLbl>
              <c:idx val="7"/>
              <c:layout>
                <c:manualLayout>
                  <c:x val="7.71604938271612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C7-4910-8EAB-229D58799941}"/>
                </c:ext>
              </c:extLst>
            </c:dLbl>
            <c:dLbl>
              <c:idx val="8"/>
              <c:layout>
                <c:manualLayout>
                  <c:x val="2.62395962325312E-3"/>
                  <c:y val="2.86029142991374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94-40C3-B7B5-860FBB2F6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0</c:v>
                </c:pt>
                <c:pt idx="1">
                  <c:v>4</c:v>
                </c:pt>
                <c:pt idx="2">
                  <c:v>4</c:v>
                </c:pt>
                <c:pt idx="3">
                  <c:v>18</c:v>
                </c:pt>
                <c:pt idx="4">
                  <c:v>99</c:v>
                </c:pt>
                <c:pt idx="5">
                  <c:v>156</c:v>
                </c:pt>
                <c:pt idx="6">
                  <c:v>175</c:v>
                </c:pt>
                <c:pt idx="7">
                  <c:v>142</c:v>
                </c:pt>
                <c:pt idx="8">
                  <c:v>117</c:v>
                </c:pt>
                <c:pt idx="9">
                  <c:v>75</c:v>
                </c:pt>
                <c:pt idx="10">
                  <c:v>88</c:v>
                </c:pt>
                <c:pt idx="11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C7-4910-8EAB-229D587999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6883024"/>
        <c:axId val="-2097550752"/>
      </c:barChart>
      <c:catAx>
        <c:axId val="-2146883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-2097550752"/>
        <c:crosses val="autoZero"/>
        <c:auto val="1"/>
        <c:lblAlgn val="ctr"/>
        <c:lblOffset val="100"/>
        <c:noMultiLvlLbl val="0"/>
      </c:catAx>
      <c:valAx>
        <c:axId val="-2097550752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-214688302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0">
              <a:latin typeface="+mn-lt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A194E-7BEF-4895-91FE-4EAEB943E89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5A525-99AA-4193-B9F4-813A556E0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48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04769" y="6795038"/>
            <a:ext cx="4975437" cy="27642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63645"/>
            <a:ext cx="2940895" cy="368564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9537436"/>
            <a:ext cx="2940895" cy="368564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44080" y="9537436"/>
            <a:ext cx="2940895" cy="368564"/>
          </a:xfrm>
        </p:spPr>
        <p:txBody>
          <a:bodyPr/>
          <a:lstStyle/>
          <a:p>
            <a:fld id="{4E5AC716-A297-48CF-AF10-BDA5A090ED8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38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DF669-23B7-469D-BB4B-53CC01C8DF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61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3F2D70-A686-4487-9845-DC1DFE40003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5A525-99AA-4193-B9F4-813A556E02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5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B2E2B-839C-40C8-A0DA-A20AF9A251F1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073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B2E2B-839C-40C8-A0DA-A20AF9A251F1}" type="slidenum">
              <a:rPr lang="da-DK" smtClean="0"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0210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Comportament</a:t>
            </a:r>
            <a:r>
              <a:rPr lang="en-US" dirty="0"/>
              <a:t> de </a:t>
            </a:r>
            <a:r>
              <a:rPr lang="en-US"/>
              <a:t>cameleon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5A525-99AA-4193-B9F4-813A556E02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25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proiect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baseline="0" dirty="0"/>
              <a:t> o </a:t>
            </a:r>
            <a:r>
              <a:rPr lang="en-US" baseline="0" dirty="0" err="1"/>
              <a:t>colaborare</a:t>
            </a:r>
            <a:r>
              <a:rPr lang="en-US" baseline="0" dirty="0"/>
              <a:t> </a:t>
            </a:r>
            <a:r>
              <a:rPr lang="en-US" baseline="0" dirty="0" err="1"/>
              <a:t>intre</a:t>
            </a:r>
            <a:r>
              <a:rPr lang="en-US" baseline="0" dirty="0"/>
              <a:t> 5 </a:t>
            </a:r>
            <a:r>
              <a:rPr lang="en-US" baseline="0" dirty="0" err="1"/>
              <a:t>institutii</a:t>
            </a:r>
            <a:r>
              <a:rPr lang="en-US" baseline="0" dirty="0"/>
              <a:t> din 4 state: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 College Dublin (UCD),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Irlanda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Andaluz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(SAS),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Sevilla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Spania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Spitalul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Clinic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Tropicale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“Dr. Victor Babes” (SVB), Romania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 of Bristol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UoB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University College London (UCL) in UK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0B3B2-E2E6-43B8-96D5-7EC4F421B1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18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DF669-23B7-469D-BB4B-53CC01C8DF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9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 </a:t>
            </a:r>
            <a:r>
              <a:rPr lang="en-US" dirty="0" err="1"/>
              <a:t>fost</a:t>
            </a:r>
            <a:r>
              <a:rPr lang="en-US" dirty="0"/>
              <a:t> create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pachete</a:t>
            </a:r>
            <a:r>
              <a:rPr lang="en-US" dirty="0"/>
              <a:t> de </a:t>
            </a:r>
            <a:r>
              <a:rPr lang="en-US" dirty="0" err="1"/>
              <a:t>lucru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implementa</a:t>
            </a:r>
            <a:r>
              <a:rPr lang="en-US" baseline="0" dirty="0"/>
              <a:t> </a:t>
            </a:r>
            <a:r>
              <a:rPr lang="en-US" baseline="0" dirty="0" err="1"/>
              <a:t>modelul</a:t>
            </a:r>
            <a:r>
              <a:rPr lang="en-US" baseline="0" dirty="0"/>
              <a:t> de management VHC la </a:t>
            </a:r>
            <a:r>
              <a:rPr lang="en-US" baseline="0" dirty="0" err="1"/>
              <a:t>pacientii</a:t>
            </a:r>
            <a:r>
              <a:rPr lang="en-US" baseline="0" dirty="0"/>
              <a:t> </a:t>
            </a:r>
            <a:r>
              <a:rPr lang="en-US" baseline="0" dirty="0" err="1"/>
              <a:t>ce</a:t>
            </a:r>
            <a:r>
              <a:rPr lang="en-US" baseline="0" dirty="0"/>
              <a:t> </a:t>
            </a:r>
            <a:r>
              <a:rPr lang="en-US" baseline="0" dirty="0" err="1"/>
              <a:t>provin</a:t>
            </a:r>
            <a:r>
              <a:rPr lang="en-US" baseline="0" dirty="0"/>
              <a:t> din </a:t>
            </a:r>
            <a:r>
              <a:rPr lang="en-US" baseline="0" dirty="0" err="1"/>
              <a:t>populatiile</a:t>
            </a:r>
            <a:r>
              <a:rPr lang="en-US" baseline="0" dirty="0"/>
              <a:t> </a:t>
            </a:r>
            <a:r>
              <a:rPr lang="en-US" baseline="0" dirty="0" err="1"/>
              <a:t>cheie</a:t>
            </a:r>
            <a:r>
              <a:rPr lang="en-US" baseline="0" dirty="0"/>
              <a:t>:</a:t>
            </a:r>
          </a:p>
          <a:p>
            <a:r>
              <a:rPr lang="en-US" baseline="0" dirty="0" err="1"/>
              <a:t>HepCheck</a:t>
            </a:r>
            <a:r>
              <a:rPr lang="en-US" baseline="0" dirty="0"/>
              <a:t> – screening VHC cu teste </a:t>
            </a:r>
            <a:r>
              <a:rPr lang="en-US" baseline="0" dirty="0" err="1"/>
              <a:t>rapide</a:t>
            </a:r>
            <a:r>
              <a:rPr lang="en-US" baseline="0" dirty="0"/>
              <a:t> </a:t>
            </a:r>
            <a:r>
              <a:rPr lang="en-US" baseline="0" dirty="0" err="1"/>
              <a:t>orale</a:t>
            </a:r>
            <a:r>
              <a:rPr lang="en-US" baseline="0" dirty="0"/>
              <a:t> (</a:t>
            </a:r>
            <a:r>
              <a:rPr lang="en-US" baseline="0" dirty="0" err="1"/>
              <a:t>OraQuick</a:t>
            </a:r>
            <a:r>
              <a:rPr lang="en-US" baseline="0" dirty="0"/>
              <a:t>)</a:t>
            </a:r>
          </a:p>
          <a:p>
            <a:r>
              <a:rPr lang="en-US" baseline="0" dirty="0" err="1"/>
              <a:t>HepLink</a:t>
            </a:r>
            <a:r>
              <a:rPr lang="en-US" baseline="0" dirty="0"/>
              <a:t> – </a:t>
            </a:r>
            <a:r>
              <a:rPr lang="en-US" baseline="0" dirty="0" err="1"/>
              <a:t>ingrijiri</a:t>
            </a:r>
            <a:r>
              <a:rPr lang="en-US" baseline="0" dirty="0"/>
              <a:t> </a:t>
            </a:r>
            <a:r>
              <a:rPr lang="en-US" baseline="0" dirty="0" err="1"/>
              <a:t>specializate</a:t>
            </a:r>
            <a:endParaRPr lang="en-US" baseline="0" dirty="0"/>
          </a:p>
          <a:p>
            <a:r>
              <a:rPr lang="en-US" baseline="0" dirty="0" err="1"/>
              <a:t>HepEd</a:t>
            </a:r>
            <a:r>
              <a:rPr lang="en-US" baseline="0" dirty="0"/>
              <a:t> – </a:t>
            </a:r>
            <a:r>
              <a:rPr lang="en-US" baseline="0" dirty="0" err="1"/>
              <a:t>educatie</a:t>
            </a:r>
            <a:r>
              <a:rPr lang="en-US" baseline="0" dirty="0"/>
              <a:t> </a:t>
            </a:r>
            <a:r>
              <a:rPr lang="en-US" baseline="0" dirty="0" err="1"/>
              <a:t>interprofesionala</a:t>
            </a:r>
            <a:endParaRPr lang="en-US" baseline="0" dirty="0"/>
          </a:p>
          <a:p>
            <a:r>
              <a:rPr lang="en-US" baseline="0" dirty="0" err="1"/>
              <a:t>HepFriend</a:t>
            </a:r>
            <a:r>
              <a:rPr lang="en-US" baseline="0" dirty="0"/>
              <a:t> – </a:t>
            </a:r>
            <a:r>
              <a:rPr lang="en-US" baseline="0" dirty="0" err="1"/>
              <a:t>programe</a:t>
            </a:r>
            <a:r>
              <a:rPr lang="en-US" baseline="0" dirty="0"/>
              <a:t> de peer support</a:t>
            </a:r>
          </a:p>
          <a:p>
            <a:r>
              <a:rPr lang="en-US" baseline="0" dirty="0" err="1"/>
              <a:t>HepCost</a:t>
            </a:r>
            <a:r>
              <a:rPr lang="en-US" baseline="0" dirty="0"/>
              <a:t> – </a:t>
            </a:r>
            <a:r>
              <a:rPr lang="en-US" baseline="0" dirty="0" err="1"/>
              <a:t>estimarea</a:t>
            </a:r>
            <a:r>
              <a:rPr lang="en-US" baseline="0" dirty="0"/>
              <a:t> cost-</a:t>
            </a:r>
            <a:r>
              <a:rPr lang="en-US" baseline="0" dirty="0" err="1"/>
              <a:t>eficientei</a:t>
            </a:r>
            <a:r>
              <a:rPr lang="en-US" baseline="0" dirty="0"/>
              <a:t> </a:t>
            </a:r>
            <a:r>
              <a:rPr lang="en-US" baseline="0" dirty="0" err="1"/>
              <a:t>modelului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0B3B2-E2E6-43B8-96D5-7EC4F421B1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3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61B8-D895-4074-949A-886910BE086E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C1F-4A51-4D29-BC1B-F564C4B46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0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61B8-D895-4074-949A-886910BE086E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C1F-4A51-4D29-BC1B-F564C4B46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60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61B8-D895-4074-949A-886910BE086E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C1F-4A51-4D29-BC1B-F564C4B46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4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61B8-D895-4074-949A-886910BE086E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C1F-4A51-4D29-BC1B-F564C4B46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61B8-D895-4074-949A-886910BE086E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C1F-4A51-4D29-BC1B-F564C4B46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37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61B8-D895-4074-949A-886910BE086E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C1F-4A51-4D29-BC1B-F564C4B46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4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61B8-D895-4074-949A-886910BE086E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C1F-4A51-4D29-BC1B-F564C4B46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9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61B8-D895-4074-949A-886910BE086E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C1F-4A51-4D29-BC1B-F564C4B46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5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61B8-D895-4074-949A-886910BE086E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C1F-4A51-4D29-BC1B-F564C4B46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7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61B8-D895-4074-949A-886910BE086E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C1F-4A51-4D29-BC1B-F564C4B46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61B8-D895-4074-949A-886910BE086E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C1F-4A51-4D29-BC1B-F564C4B46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4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E61B8-D895-4074-949A-886910BE086E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6C1F-4A51-4D29-BC1B-F564C4B46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2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://www.spitalulbabes.ro/hepcare-europe-video-heped-d-6-1/" TargetMode="Externa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asl-ilf.org/news/hepatitis-c-children-treatment-lifelong-infection-prevention-transmission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dc.europa.eu/sites/portal/files/media/en/publications/Publications/TER_100914_Hep_B_C%20_EU_neighbourhood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dda.europa.eu/publications/topic-overviews/hepatitis-policy_en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hepatitis/news-events/infographic.png?ua=1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B0F0"/>
                </a:solidFill>
              </a:rPr>
              <a:t>Proiect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HepCare</a:t>
            </a:r>
            <a:r>
              <a:rPr lang="en-US" sz="3200" b="1" dirty="0">
                <a:solidFill>
                  <a:srgbClr val="00B0F0"/>
                </a:solidFill>
              </a:rPr>
              <a:t> Europe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781800" cy="1638300"/>
          </a:xfrm>
        </p:spPr>
        <p:txBody>
          <a:bodyPr>
            <a:normAutofit lnSpcReduction="10000"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Dr. Cristiana Oprea</a:t>
            </a:r>
          </a:p>
          <a:p>
            <a:r>
              <a:rPr lang="en-US" sz="1800" dirty="0" err="1">
                <a:solidFill>
                  <a:schemeClr val="tx1"/>
                </a:solidFill>
              </a:rPr>
              <a:t>Conferentiar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universitar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err="1">
                <a:solidFill>
                  <a:schemeClr val="tx1"/>
                </a:solidFill>
              </a:rPr>
              <a:t>Universitatea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Medicin</a:t>
            </a:r>
            <a:r>
              <a:rPr lang="vi-VN" sz="1800" dirty="0">
                <a:solidFill>
                  <a:schemeClr val="tx1"/>
                </a:solidFill>
                <a:latin typeface="Calibri"/>
                <a:cs typeface="Calibri"/>
              </a:rPr>
              <a:t>ă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și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Farmacie</a:t>
            </a:r>
            <a:r>
              <a:rPr lang="en-US" sz="1800" dirty="0">
                <a:solidFill>
                  <a:schemeClr val="tx1"/>
                </a:solidFill>
              </a:rPr>
              <a:t> “Carol Davila” </a:t>
            </a:r>
          </a:p>
          <a:p>
            <a:r>
              <a:rPr lang="en-US" sz="1800" dirty="0" err="1">
                <a:solidFill>
                  <a:schemeClr val="tx1"/>
                </a:solidFill>
              </a:rPr>
              <a:t>Spitalul</a:t>
            </a:r>
            <a:r>
              <a:rPr lang="en-US" sz="1800" dirty="0">
                <a:solidFill>
                  <a:schemeClr val="tx1"/>
                </a:solidFill>
              </a:rPr>
              <a:t> Clinic de </a:t>
            </a:r>
            <a:r>
              <a:rPr lang="en-US" sz="1800" dirty="0" err="1">
                <a:solidFill>
                  <a:schemeClr val="tx1"/>
                </a:solidFill>
              </a:rPr>
              <a:t>Boli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Infec</a:t>
            </a:r>
            <a:r>
              <a:rPr lang="en-US" sz="1800" dirty="0" err="1">
                <a:solidFill>
                  <a:schemeClr val="tx1"/>
                </a:solidFill>
                <a:latin typeface="Calibri"/>
                <a:cs typeface="Calibri"/>
              </a:rPr>
              <a:t>ț</a:t>
            </a:r>
            <a:r>
              <a:rPr lang="en-US" sz="1800" dirty="0" err="1">
                <a:solidFill>
                  <a:schemeClr val="tx1"/>
                </a:solidFill>
              </a:rPr>
              <a:t>ioase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și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Tropicale</a:t>
            </a:r>
            <a:r>
              <a:rPr lang="en-US" sz="1800" dirty="0">
                <a:solidFill>
                  <a:schemeClr val="tx1"/>
                </a:solidFill>
              </a:rPr>
              <a:t> “ Victor </a:t>
            </a:r>
            <a:r>
              <a:rPr lang="en-US" sz="1800" dirty="0" err="1">
                <a:solidFill>
                  <a:schemeClr val="tx1"/>
                </a:solidFill>
              </a:rPr>
              <a:t>Babeș</a:t>
            </a:r>
            <a:r>
              <a:rPr lang="en-US" sz="1800" dirty="0">
                <a:solidFill>
                  <a:schemeClr val="tx1"/>
                </a:solidFill>
              </a:rPr>
              <a:t>” </a:t>
            </a:r>
            <a:r>
              <a:rPr lang="en-US" sz="1800" dirty="0" err="1">
                <a:solidFill>
                  <a:schemeClr val="tx1"/>
                </a:solidFill>
              </a:rPr>
              <a:t>București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HEPCARE EUROPE, 23 </a:t>
            </a:r>
            <a:r>
              <a:rPr lang="en-US" sz="1800" dirty="0" err="1">
                <a:solidFill>
                  <a:schemeClr val="tx1"/>
                </a:solidFill>
              </a:rPr>
              <a:t>mai</a:t>
            </a:r>
            <a:r>
              <a:rPr lang="en-US" sz="1800" dirty="0">
                <a:solidFill>
                  <a:schemeClr val="tx1"/>
                </a:solidFill>
              </a:rPr>
              <a:t> 2019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65921"/>
            <a:ext cx="1478800" cy="1436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33350"/>
            <a:ext cx="1642407" cy="1368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5531"/>
            <a:ext cx="1353581" cy="125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" t="-1474" r="48532" b="531"/>
          <a:stretch/>
        </p:blipFill>
        <p:spPr>
          <a:xfrm>
            <a:off x="2514600" y="-12939"/>
            <a:ext cx="1561171" cy="157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02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608995"/>
              </p:ext>
            </p:extLst>
          </p:nvPr>
        </p:nvGraphicFramePr>
        <p:xfrm>
          <a:off x="533400" y="1063232"/>
          <a:ext cx="7620000" cy="3489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1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6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50324" marR="5032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</a:rPr>
                        <a:t>Total</a:t>
                      </a:r>
                      <a:r>
                        <a:rPr lang="en-US" sz="1400" baseline="0" dirty="0">
                          <a:latin typeface="+mn-lt"/>
                        </a:rPr>
                        <a:t> = </a:t>
                      </a:r>
                      <a:r>
                        <a:rPr lang="en-US" sz="1400" dirty="0">
                          <a:latin typeface="+mn-lt"/>
                        </a:rPr>
                        <a:t>598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324" marR="5032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</a:rPr>
                        <a:t>Nr</a:t>
                      </a:r>
                      <a:r>
                        <a:rPr lang="en-US" sz="1800" b="1" baseline="0" dirty="0">
                          <a:latin typeface="+mn-lt"/>
                        </a:rPr>
                        <a:t> </a:t>
                      </a:r>
                      <a:r>
                        <a:rPr lang="en-US" sz="1800" b="1" baseline="0" dirty="0" err="1">
                          <a:latin typeface="+mn-lt"/>
                        </a:rPr>
                        <a:t>limfocite</a:t>
                      </a:r>
                      <a:r>
                        <a:rPr lang="en-US" sz="1800" b="1" baseline="0" dirty="0">
                          <a:latin typeface="+mn-lt"/>
                        </a:rPr>
                        <a:t> CD4</a:t>
                      </a:r>
                      <a:r>
                        <a:rPr lang="en-US" sz="1800" b="1" dirty="0">
                          <a:latin typeface="+mn-lt"/>
                        </a:rPr>
                        <a:t>/mm</a:t>
                      </a:r>
                      <a:r>
                        <a:rPr lang="en-US" sz="1800" b="1" baseline="30000" dirty="0">
                          <a:latin typeface="+mn-lt"/>
                        </a:rPr>
                        <a:t>3</a:t>
                      </a:r>
                      <a:r>
                        <a:rPr lang="en-US" sz="1800" b="1" baseline="0" dirty="0">
                          <a:latin typeface="+mn-lt"/>
                        </a:rPr>
                        <a:t>                                             </a:t>
                      </a:r>
                      <a:r>
                        <a:rPr lang="en-US" sz="1800" b="0" baseline="0" dirty="0">
                          <a:latin typeface="+mn-lt"/>
                        </a:rPr>
                        <a:t>m</a:t>
                      </a:r>
                      <a:r>
                        <a:rPr lang="en-US" sz="1800" b="0" dirty="0">
                          <a:latin typeface="+mn-lt"/>
                        </a:rPr>
                        <a:t>edian (IQR)</a:t>
                      </a:r>
                      <a:endParaRPr lang="en-US" sz="1800" b="0" dirty="0">
                        <a:latin typeface="+mn-lt"/>
                        <a:ea typeface="Times New Roman"/>
                      </a:endParaRPr>
                    </a:p>
                  </a:txBody>
                  <a:tcPr marL="50324" marR="5032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</a:rPr>
                        <a:t>371 (110,630)</a:t>
                      </a:r>
                      <a:endParaRPr lang="en-US" sz="1800" dirty="0">
                        <a:latin typeface="+mn-lt"/>
                        <a:ea typeface="Times New Roman"/>
                      </a:endParaRPr>
                    </a:p>
                  </a:txBody>
                  <a:tcPr marL="50324" marR="5032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3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</a:rPr>
                        <a:t>Late-presenters </a:t>
                      </a:r>
                      <a:r>
                        <a:rPr lang="en-US" sz="1800" b="1" baseline="0" dirty="0">
                          <a:latin typeface="+mn-lt"/>
                        </a:rPr>
                        <a:t>                                                                    </a:t>
                      </a:r>
                      <a:r>
                        <a:rPr lang="en-US" sz="1800" b="0" dirty="0">
                          <a:latin typeface="+mn-lt"/>
                        </a:rPr>
                        <a:t>n (%)</a:t>
                      </a:r>
                      <a:endParaRPr lang="en-US" sz="1800" b="0" dirty="0">
                        <a:latin typeface="+mn-lt"/>
                        <a:ea typeface="Times New Roman"/>
                      </a:endParaRPr>
                    </a:p>
                  </a:txBody>
                  <a:tcPr marL="50324" marR="5032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</a:rPr>
                        <a:t>247 </a:t>
                      </a:r>
                      <a:r>
                        <a:rPr lang="en-US" sz="1800" b="1" dirty="0">
                          <a:latin typeface="+mn-lt"/>
                        </a:rPr>
                        <a:t>(48.8)</a:t>
                      </a:r>
                      <a:endParaRPr lang="en-US" sz="1800" b="1" dirty="0">
                        <a:latin typeface="+mn-lt"/>
                        <a:ea typeface="Times New Roman"/>
                      </a:endParaRPr>
                    </a:p>
                  </a:txBody>
                  <a:tcPr marL="50324" marR="5032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3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latin typeface="+mn-lt"/>
                        </a:rPr>
                        <a:t>Boala</a:t>
                      </a:r>
                      <a:r>
                        <a:rPr lang="en-US" sz="1800" b="0" baseline="0" dirty="0">
                          <a:latin typeface="+mn-lt"/>
                        </a:rPr>
                        <a:t> HIV </a:t>
                      </a:r>
                      <a:r>
                        <a:rPr lang="en-US" sz="1800" b="0" baseline="0" dirty="0" err="1">
                          <a:latin typeface="+mn-lt"/>
                        </a:rPr>
                        <a:t>avansata</a:t>
                      </a:r>
                      <a:r>
                        <a:rPr lang="en-US" sz="1800" b="0" baseline="0" dirty="0">
                          <a:latin typeface="+mn-lt"/>
                        </a:rPr>
                        <a:t>                                                                </a:t>
                      </a:r>
                      <a:r>
                        <a:rPr lang="en-US" sz="1800" b="0" dirty="0">
                          <a:latin typeface="+mn-lt"/>
                        </a:rPr>
                        <a:t>n (%)</a:t>
                      </a:r>
                      <a:endParaRPr lang="en-US" sz="1800" b="0" dirty="0">
                        <a:latin typeface="+mn-lt"/>
                        <a:ea typeface="Times New Roman"/>
                      </a:endParaRPr>
                    </a:p>
                  </a:txBody>
                  <a:tcPr marL="50324" marR="5032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</a:rPr>
                        <a:t>176 </a:t>
                      </a:r>
                      <a:r>
                        <a:rPr lang="en-US" sz="1800" b="1" dirty="0">
                          <a:latin typeface="+mn-lt"/>
                        </a:rPr>
                        <a:t>(34.8)</a:t>
                      </a:r>
                      <a:endParaRPr lang="en-US" sz="1800" b="1" dirty="0">
                        <a:latin typeface="+mn-lt"/>
                        <a:ea typeface="Times New Roman"/>
                      </a:endParaRPr>
                    </a:p>
                  </a:txBody>
                  <a:tcPr marL="50324" marR="5032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3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</a:rPr>
                        <a:t>Anti VHC</a:t>
                      </a:r>
                      <a:r>
                        <a:rPr lang="en-US" sz="1800" b="1" baseline="0" dirty="0">
                          <a:latin typeface="+mn-lt"/>
                        </a:rPr>
                        <a:t> </a:t>
                      </a:r>
                      <a:r>
                        <a:rPr lang="en-US" sz="1800" b="1" baseline="0" dirty="0" err="1">
                          <a:latin typeface="+mn-lt"/>
                        </a:rPr>
                        <a:t>pozitiv</a:t>
                      </a:r>
                      <a:r>
                        <a:rPr lang="en-US" sz="1800" b="1" dirty="0">
                          <a:latin typeface="+mn-lt"/>
                        </a:rPr>
                        <a:t>                       </a:t>
                      </a:r>
                      <a:r>
                        <a:rPr lang="en-US" sz="1800" b="1" baseline="0" dirty="0">
                          <a:latin typeface="+mn-lt"/>
                        </a:rPr>
                        <a:t>                                              </a:t>
                      </a:r>
                      <a:r>
                        <a:rPr lang="en-US" sz="1800" b="0" dirty="0">
                          <a:latin typeface="+mn-lt"/>
                        </a:rPr>
                        <a:t>n (%)</a:t>
                      </a:r>
                      <a:endParaRPr lang="en-US" sz="1800" b="0" dirty="0">
                        <a:latin typeface="+mn-lt"/>
                        <a:ea typeface="Times New Roman"/>
                      </a:endParaRPr>
                    </a:p>
                  </a:txBody>
                  <a:tcPr marL="50324" marR="5032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</a:rPr>
                        <a:t>588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+mn-lt"/>
                        </a:rPr>
                        <a:t>(98.3)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324" marR="5032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3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</a:rPr>
                        <a:t>Antigen</a:t>
                      </a:r>
                      <a:r>
                        <a:rPr lang="en-US" sz="1800" b="1" baseline="0" dirty="0">
                          <a:latin typeface="+mn-lt"/>
                        </a:rPr>
                        <a:t> </a:t>
                      </a:r>
                      <a:r>
                        <a:rPr lang="en-US" sz="1800" b="1" dirty="0">
                          <a:latin typeface="+mn-lt"/>
                        </a:rPr>
                        <a:t>HBs  </a:t>
                      </a:r>
                      <a:r>
                        <a:rPr lang="en-US" sz="1800" b="1" dirty="0" err="1">
                          <a:latin typeface="+mn-lt"/>
                        </a:rPr>
                        <a:t>pozitiv</a:t>
                      </a:r>
                      <a:r>
                        <a:rPr lang="en-US" sz="1800" b="1" dirty="0">
                          <a:latin typeface="+mn-lt"/>
                        </a:rPr>
                        <a:t>                             </a:t>
                      </a:r>
                      <a:r>
                        <a:rPr lang="en-US" sz="1800" b="1" baseline="0" dirty="0">
                          <a:latin typeface="+mn-lt"/>
                        </a:rPr>
                        <a:t>                                  </a:t>
                      </a:r>
                      <a:r>
                        <a:rPr lang="en-US" sz="1800" b="0" dirty="0">
                          <a:latin typeface="+mn-lt"/>
                        </a:rPr>
                        <a:t>n (%)</a:t>
                      </a:r>
                      <a:endParaRPr lang="en-US" sz="1800" b="0" dirty="0">
                        <a:latin typeface="+mn-lt"/>
                        <a:ea typeface="Times New Roman"/>
                      </a:endParaRPr>
                    </a:p>
                  </a:txBody>
                  <a:tcPr marL="50324" marR="5032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</a:rPr>
                        <a:t>76</a:t>
                      </a:r>
                      <a:r>
                        <a:rPr lang="en-US" sz="1800" baseline="0" dirty="0">
                          <a:latin typeface="+mn-lt"/>
                        </a:rPr>
                        <a:t> </a:t>
                      </a:r>
                      <a:r>
                        <a:rPr lang="en-US" sz="1800" b="1" dirty="0">
                          <a:latin typeface="+mn-lt"/>
                        </a:rPr>
                        <a:t>(12.7)</a:t>
                      </a:r>
                      <a:endParaRPr lang="en-US" sz="1800" b="1" dirty="0">
                        <a:latin typeface="+mn-lt"/>
                        <a:ea typeface="Times New Roman"/>
                      </a:endParaRPr>
                    </a:p>
                  </a:txBody>
                  <a:tcPr marL="50324" marR="5032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3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</a:rPr>
                        <a:t>Anti</a:t>
                      </a:r>
                      <a:r>
                        <a:rPr lang="en-US" sz="1800" b="1" baseline="0" dirty="0">
                          <a:latin typeface="+mn-lt"/>
                        </a:rPr>
                        <a:t> HDV </a:t>
                      </a:r>
                      <a:r>
                        <a:rPr lang="en-US" sz="1800" b="1" baseline="0" dirty="0" err="1">
                          <a:latin typeface="+mn-lt"/>
                        </a:rPr>
                        <a:t>pozitiv</a:t>
                      </a:r>
                      <a:r>
                        <a:rPr lang="en-US" sz="1800" b="1" baseline="0" dirty="0">
                          <a:latin typeface="+mn-lt"/>
                        </a:rPr>
                        <a:t>                                                                      </a:t>
                      </a:r>
                      <a:r>
                        <a:rPr lang="en-US" sz="1800" b="0" baseline="0" dirty="0">
                          <a:latin typeface="+mn-lt"/>
                        </a:rPr>
                        <a:t>n (%)</a:t>
                      </a:r>
                      <a:endParaRPr lang="en-US" sz="1800" b="0" dirty="0">
                        <a:latin typeface="+mn-lt"/>
                        <a:ea typeface="Times New Roman"/>
                      </a:endParaRPr>
                    </a:p>
                  </a:txBody>
                  <a:tcPr marL="50324" marR="5032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</a:rPr>
                        <a:t>13</a:t>
                      </a:r>
                      <a:r>
                        <a:rPr lang="en-US" sz="1800" baseline="0" dirty="0">
                          <a:latin typeface="+mn-lt"/>
                        </a:rPr>
                        <a:t> </a:t>
                      </a:r>
                      <a:r>
                        <a:rPr lang="en-US" sz="1800" b="1" baseline="0" dirty="0">
                          <a:latin typeface="+mn-lt"/>
                        </a:rPr>
                        <a:t>(2.1)</a:t>
                      </a:r>
                      <a:endParaRPr lang="en-US" sz="1800" b="1" dirty="0">
                        <a:latin typeface="+mn-lt"/>
                        <a:ea typeface="Times New Roman"/>
                      </a:endParaRPr>
                    </a:p>
                  </a:txBody>
                  <a:tcPr marL="50324" marR="5032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05979"/>
            <a:ext cx="8458200" cy="857250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00B0F0"/>
                </a:solidFill>
              </a:rPr>
              <a:t>Markerii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serologici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si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statusul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imunologic</a:t>
            </a:r>
            <a:r>
              <a:rPr lang="en-US" sz="2800" b="1" dirty="0">
                <a:solidFill>
                  <a:srgbClr val="00B0F0"/>
                </a:solidFill>
              </a:rPr>
              <a:t> la </a:t>
            </a:r>
            <a:r>
              <a:rPr lang="en-US" sz="2800" b="1" dirty="0" err="1">
                <a:solidFill>
                  <a:srgbClr val="00B0F0"/>
                </a:solidFill>
              </a:rPr>
              <a:t>pacientii</a:t>
            </a:r>
            <a:r>
              <a:rPr lang="en-US" sz="2800" b="1" dirty="0">
                <a:solidFill>
                  <a:srgbClr val="00B0F0"/>
                </a:solidFill>
              </a:rPr>
              <a:t> IDUs din SVB, (N=598)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5040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0837"/>
            <a:ext cx="8305800" cy="74562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solidFill>
                  <a:srgbClr val="00B0F0"/>
                </a:solidFill>
              </a:rPr>
              <a:t>Prevalenta</a:t>
            </a:r>
            <a:r>
              <a:rPr lang="en-US" sz="3200" b="1" dirty="0">
                <a:solidFill>
                  <a:srgbClr val="00B0F0"/>
                </a:solidFill>
              </a:rPr>
              <a:t> VHC, VHB </a:t>
            </a:r>
            <a:r>
              <a:rPr lang="en-US" sz="3200" b="1" dirty="0" err="1">
                <a:solidFill>
                  <a:srgbClr val="00B0F0"/>
                </a:solidFill>
              </a:rPr>
              <a:t>si</a:t>
            </a:r>
            <a:r>
              <a:rPr lang="en-US" sz="3200" b="1" dirty="0">
                <a:solidFill>
                  <a:srgbClr val="00B0F0"/>
                </a:solidFill>
              </a:rPr>
              <a:t> TB in Romania</a:t>
            </a:r>
            <a:br>
              <a:rPr lang="en-US" sz="3200" b="1" dirty="0">
                <a:solidFill>
                  <a:srgbClr val="00B0F0"/>
                </a:solidFill>
              </a:rPr>
            </a:br>
            <a:r>
              <a:rPr lang="en-US" sz="3200" b="1" dirty="0">
                <a:solidFill>
                  <a:srgbClr val="00B0F0"/>
                </a:solidFill>
              </a:rPr>
              <a:t>Date </a:t>
            </a:r>
            <a:r>
              <a:rPr lang="en-US" sz="3200" b="1" dirty="0" err="1">
                <a:solidFill>
                  <a:srgbClr val="00B0F0"/>
                </a:solidFill>
              </a:rPr>
              <a:t>nationale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si</a:t>
            </a:r>
            <a:r>
              <a:rPr lang="en-US" sz="3200" b="1" dirty="0">
                <a:solidFill>
                  <a:srgbClr val="00B0F0"/>
                </a:solidFill>
              </a:rPr>
              <a:t> site Victor Babes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0135" y="4023852"/>
            <a:ext cx="41960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baseline="30000" dirty="0"/>
              <a:t>1</a:t>
            </a:r>
            <a:r>
              <a:rPr lang="en-US" sz="900" dirty="0"/>
              <a:t>Compartment for Monitoring and Evaluation of HIV/AIDS data, Romania,</a:t>
            </a:r>
          </a:p>
          <a:p>
            <a:r>
              <a:rPr lang="en-US" sz="900" dirty="0"/>
              <a:t>  in </a:t>
            </a:r>
            <a:r>
              <a:rPr lang="en-US" sz="900" dirty="0" err="1"/>
              <a:t>Matei</a:t>
            </a:r>
            <a:r>
              <a:rPr lang="en-US" sz="900" dirty="0"/>
              <a:t> Bals National Institute for Infectious Diseases, Ministry of Health, 2016 </a:t>
            </a:r>
          </a:p>
          <a:p>
            <a:endParaRPr lang="en-US" sz="900" b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562584"/>
              </p:ext>
            </p:extLst>
          </p:nvPr>
        </p:nvGraphicFramePr>
        <p:xfrm>
          <a:off x="1558766" y="1574951"/>
          <a:ext cx="6213634" cy="2476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3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3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Screening</a:t>
                      </a:r>
                      <a:r>
                        <a:rPr lang="en-US" sz="1400" baseline="0" dirty="0"/>
                        <a:t>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% de HIV/</a:t>
                      </a:r>
                      <a:r>
                        <a:rPr lang="en-US" sz="1400" baseline="0" dirty="0"/>
                        <a:t>IDUs cu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Ac anti VHC </a:t>
                      </a:r>
                      <a:r>
                        <a:rPr lang="en-US" sz="1400" baseline="0" dirty="0" err="1"/>
                        <a:t>pozitivi</a:t>
                      </a:r>
                      <a:r>
                        <a:rPr lang="en-US" sz="1400" baseline="0" dirty="0"/>
                        <a:t> – site SVB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% HIV/IDUs cu Ac anti VHC </a:t>
                      </a:r>
                      <a:r>
                        <a:rPr lang="en-US" sz="1400" dirty="0" err="1"/>
                        <a:t>pozitivi</a:t>
                      </a:r>
                      <a:r>
                        <a:rPr lang="en-US" sz="1400" dirty="0"/>
                        <a:t>-</a:t>
                      </a:r>
                      <a:r>
                        <a:rPr lang="en-US" sz="1400" baseline="0" dirty="0"/>
                        <a:t>  date nationale</a:t>
                      </a:r>
                      <a:r>
                        <a:rPr lang="en-US" sz="1400" baseline="30000" dirty="0"/>
                        <a:t>1</a:t>
                      </a:r>
                      <a:r>
                        <a:rPr lang="en-US" sz="1400" baseline="0" dirty="0"/>
                        <a:t>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% </a:t>
                      </a:r>
                      <a:r>
                        <a:rPr lang="en-US" sz="1400" dirty="0" err="1"/>
                        <a:t>pacienti</a:t>
                      </a:r>
                      <a:r>
                        <a:rPr lang="en-US" sz="1400" dirty="0"/>
                        <a:t> cu Ac anti VHC </a:t>
                      </a:r>
                      <a:r>
                        <a:rPr lang="en-US" sz="1400" dirty="0" err="1"/>
                        <a:t>pozitivi</a:t>
                      </a:r>
                      <a:r>
                        <a:rPr lang="en-US" sz="1400" dirty="0"/>
                        <a:t> date </a:t>
                      </a:r>
                      <a:r>
                        <a:rPr lang="en-US" sz="1400" dirty="0" err="1"/>
                        <a:t>nationale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studii</a:t>
                      </a:r>
                      <a:r>
                        <a:rPr lang="en-US" sz="1400" dirty="0"/>
                        <a:t> de </a:t>
                      </a:r>
                      <a:r>
                        <a:rPr lang="en-US" sz="1400" baseline="0" dirty="0"/>
                        <a:t>surveillance</a:t>
                      </a:r>
                      <a:r>
                        <a:rPr lang="en-US" sz="1400" baseline="30000" dirty="0"/>
                        <a:t>2*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Ag HBs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12.7%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4.4%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 anti VHC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98.3 %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82%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3.2%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 Ag HBs + Ac VHD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2.1%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23.4 VHD </a:t>
                      </a:r>
                      <a:r>
                        <a:rPr lang="en-US" sz="1400" dirty="0" err="1"/>
                        <a:t>suprainfectie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37%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84%</a:t>
                      </a:r>
                      <a:r>
                        <a:rPr lang="en-US" sz="700" dirty="0"/>
                        <a:t>000</a:t>
                      </a:r>
                      <a:endParaRPr lang="en-US" sz="7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480135" y="4370635"/>
            <a:ext cx="45208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baseline="30000" dirty="0"/>
              <a:t>2 </a:t>
            </a:r>
            <a:r>
              <a:rPr lang="en-US" sz="900" dirty="0"/>
              <a:t>Gheorghe L et al </a:t>
            </a:r>
            <a:r>
              <a:rPr lang="en-US" sz="900" dirty="0" err="1"/>
              <a:t>Eur</a:t>
            </a:r>
            <a:r>
              <a:rPr lang="en-US" sz="900" dirty="0"/>
              <a:t> J </a:t>
            </a:r>
            <a:r>
              <a:rPr lang="en-US" sz="900" dirty="0" err="1"/>
              <a:t>Gastroenterol</a:t>
            </a:r>
            <a:r>
              <a:rPr lang="en-US" sz="900" dirty="0"/>
              <a:t> </a:t>
            </a:r>
            <a:r>
              <a:rPr lang="en-US" sz="900" dirty="0" err="1"/>
              <a:t>Hepatol</a:t>
            </a:r>
            <a:r>
              <a:rPr lang="en-US" sz="900" dirty="0"/>
              <a:t> 2013</a:t>
            </a:r>
          </a:p>
          <a:p>
            <a:r>
              <a:rPr lang="en-US" sz="900" dirty="0"/>
              <a:t>  Gheorghe L et al. J </a:t>
            </a:r>
            <a:r>
              <a:rPr lang="en-US" sz="900" dirty="0" err="1"/>
              <a:t>Gastrointestin</a:t>
            </a:r>
            <a:r>
              <a:rPr lang="en-US" sz="900" dirty="0"/>
              <a:t> Liver Dis 2015</a:t>
            </a:r>
          </a:p>
          <a:p>
            <a:endParaRPr lang="en-US" sz="900" dirty="0"/>
          </a:p>
          <a:p>
            <a:r>
              <a:rPr lang="en-US" sz="900" dirty="0"/>
              <a:t>* before the epidemic in IDUs starting in 2009</a:t>
            </a:r>
          </a:p>
          <a:p>
            <a:endParaRPr lang="en-US" sz="900" dirty="0"/>
          </a:p>
        </p:txBody>
      </p:sp>
      <p:sp>
        <p:nvSpPr>
          <p:cNvPr id="14" name="Oval 13"/>
          <p:cNvSpPr/>
          <p:nvPr/>
        </p:nvSpPr>
        <p:spPr>
          <a:xfrm>
            <a:off x="1591896" y="2952750"/>
            <a:ext cx="5892466" cy="3519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7805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/>
          <p:cNvSpPr>
            <a:spLocks noGrp="1"/>
          </p:cNvSpPr>
          <p:nvPr>
            <p:ph type="title"/>
          </p:nvPr>
        </p:nvSpPr>
        <p:spPr>
          <a:xfrm>
            <a:off x="381000" y="205979"/>
            <a:ext cx="8382000" cy="583406"/>
          </a:xfrm>
        </p:spPr>
        <p:txBody>
          <a:bodyPr>
            <a:noAutofit/>
          </a:bodyPr>
          <a:lstStyle/>
          <a:p>
            <a:br>
              <a:rPr lang="en-US" altLang="en-US" sz="2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Utilizatorii</a:t>
            </a:r>
            <a:r>
              <a:rPr lang="en-US" alt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n-US" sz="32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droguri</a:t>
            </a:r>
            <a:r>
              <a:rPr lang="en-US" alt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injectabile</a:t>
            </a:r>
            <a:r>
              <a:rPr lang="en-US" alt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en-US" sz="32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promotorii</a:t>
            </a:r>
            <a:r>
              <a:rPr lang="en-US" alt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epidemiei</a:t>
            </a:r>
            <a:r>
              <a:rPr lang="en-US" alt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HIV, VHC </a:t>
            </a:r>
            <a:r>
              <a:rPr lang="en-US" altLang="en-US" sz="32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alt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TB </a:t>
            </a:r>
            <a:br>
              <a:rPr lang="en-US" altLang="en-US" sz="2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24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0" y="2846997"/>
            <a:ext cx="2700338" cy="21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57350"/>
            <a:ext cx="2591991" cy="206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635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28" y="1221600"/>
            <a:ext cx="4968553" cy="367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8898" y="303498"/>
            <a:ext cx="545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F0"/>
                </a:solidFill>
              </a:rPr>
              <a:t>Canalele</a:t>
            </a:r>
            <a:r>
              <a:rPr lang="en-US" sz="3200" b="1" dirty="0">
                <a:solidFill>
                  <a:srgbClr val="00B0F0"/>
                </a:solidFill>
              </a:rPr>
              <a:t> de la </a:t>
            </a:r>
            <a:r>
              <a:rPr lang="en-US" sz="3200" b="1" dirty="0" err="1">
                <a:solidFill>
                  <a:srgbClr val="00B0F0"/>
                </a:solidFill>
              </a:rPr>
              <a:t>Gara</a:t>
            </a:r>
            <a:r>
              <a:rPr lang="en-US" sz="3200" b="1" dirty="0">
                <a:solidFill>
                  <a:srgbClr val="00B0F0"/>
                </a:solidFill>
              </a:rPr>
              <a:t> de Nord</a:t>
            </a:r>
          </a:p>
        </p:txBody>
      </p:sp>
    </p:spTree>
    <p:extLst>
      <p:ext uri="{BB962C8B-B14F-4D97-AF65-F5344CB8AC3E}">
        <p14:creationId xmlns:p14="http://schemas.microsoft.com/office/powerpoint/2010/main" val="1022267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78" y="2605087"/>
            <a:ext cx="3213497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78" y="195263"/>
            <a:ext cx="3213497" cy="22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2" y="1491854"/>
            <a:ext cx="3239690" cy="229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40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4432" y="661599"/>
            <a:ext cx="2164556" cy="118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7612" y="642938"/>
            <a:ext cx="1585913" cy="119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4433" y="3268096"/>
            <a:ext cx="2314574" cy="129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0444" y="3195535"/>
            <a:ext cx="1050131" cy="131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9287" y="661598"/>
            <a:ext cx="22717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3684" y="3182540"/>
            <a:ext cx="136302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29025" y="1971675"/>
            <a:ext cx="1885950" cy="108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BCDDAE-89EA-44F4-995E-27B1424637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7289" y="1884428"/>
            <a:ext cx="2164556" cy="1383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A1F8AE-A472-469E-9B79-DAD781F744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9288" y="1884428"/>
            <a:ext cx="2257424" cy="1200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AC45FC-8CC0-4EBA-9093-B6654DB9E3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2013" y="3216337"/>
            <a:ext cx="1885950" cy="1265566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28726" y="1392136"/>
            <a:ext cx="3421856" cy="246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72014" y="1403299"/>
            <a:ext cx="3243262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64469" y="82507"/>
            <a:ext cx="6172200" cy="632335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B0F0"/>
                </a:solidFill>
              </a:rPr>
              <a:t>Droguri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sintetice</a:t>
            </a:r>
            <a:r>
              <a:rPr lang="en-US" sz="3200" b="1" dirty="0">
                <a:solidFill>
                  <a:srgbClr val="00B0F0"/>
                </a:solidFill>
              </a:rPr>
              <a:t> - </a:t>
            </a:r>
            <a:r>
              <a:rPr lang="en-US" sz="3200" b="1" dirty="0" err="1">
                <a:solidFill>
                  <a:srgbClr val="00B0F0"/>
                </a:solidFill>
              </a:rPr>
              <a:t>etnobotanice</a:t>
            </a:r>
            <a:endParaRPr lang="en-US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2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ptile-Cameleonul-3.jpg (800Ã53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4775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tăText 1">
            <a:extLst>
              <a:ext uri="{FF2B5EF4-FFF2-40B4-BE49-F238E27FC236}">
                <a16:creationId xmlns:a16="http://schemas.microsoft.com/office/drawing/2014/main" id="{752F727A-136A-400B-BC51-90F41A439438}"/>
              </a:ext>
            </a:extLst>
          </p:cNvPr>
          <p:cNvSpPr txBox="1"/>
          <p:nvPr/>
        </p:nvSpPr>
        <p:spPr>
          <a:xfrm>
            <a:off x="2133600" y="28575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F0"/>
                </a:solidFill>
              </a:rPr>
              <a:t>Comportament</a:t>
            </a:r>
            <a:r>
              <a:rPr lang="en-US" sz="3200" b="1" dirty="0">
                <a:solidFill>
                  <a:srgbClr val="00B0F0"/>
                </a:solidFill>
              </a:rPr>
              <a:t> de </a:t>
            </a:r>
            <a:r>
              <a:rPr lang="en-US" sz="3200" b="1" dirty="0" err="1">
                <a:solidFill>
                  <a:srgbClr val="00B0F0"/>
                </a:solidFill>
              </a:rPr>
              <a:t>cameleon</a:t>
            </a:r>
            <a:endParaRPr lang="en-US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09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</a:rPr>
              <a:t>PROIECT HEPCARE - EUROPE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29620"/>
            <a:ext cx="6705600" cy="3500409"/>
          </a:xfrm>
        </p:spPr>
        <p:txBody>
          <a:bodyPr/>
          <a:lstStyle/>
          <a:p>
            <a:pPr marL="0" indent="0">
              <a:spcBef>
                <a:spcPts val="450"/>
              </a:spcBef>
              <a:buNone/>
            </a:pPr>
            <a:r>
              <a:rPr lang="en-US" sz="1800" dirty="0" err="1"/>
              <a:t>Proiect</a:t>
            </a:r>
            <a:r>
              <a:rPr lang="en-US" sz="1800" dirty="0"/>
              <a:t> 709844 – co-</a:t>
            </a:r>
            <a:r>
              <a:rPr lang="en-US" sz="1800" dirty="0" err="1"/>
              <a:t>fina</a:t>
            </a:r>
            <a:r>
              <a:rPr lang="en-US" sz="1800" dirty="0" err="1">
                <a:latin typeface="Calibri"/>
                <a:cs typeface="Calibri"/>
              </a:rPr>
              <a:t>ț</a:t>
            </a:r>
            <a:r>
              <a:rPr lang="en-US" sz="1800" dirty="0" err="1"/>
              <a:t>at</a:t>
            </a:r>
            <a:r>
              <a:rPr lang="en-US" sz="1800" dirty="0"/>
              <a:t> de </a:t>
            </a:r>
            <a:r>
              <a:rPr lang="en-US" sz="1800" dirty="0" err="1"/>
              <a:t>Comisia</a:t>
            </a:r>
            <a:r>
              <a:rPr lang="en-US" sz="1800" dirty="0"/>
              <a:t> </a:t>
            </a:r>
            <a:r>
              <a:rPr lang="en-US" sz="1800" dirty="0" err="1"/>
              <a:t>Europeana</a:t>
            </a:r>
            <a:r>
              <a:rPr lang="en-US" sz="1800" dirty="0"/>
              <a:t> 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en-US" sz="1800" b="1" dirty="0"/>
              <a:t>CHAFEA </a:t>
            </a:r>
            <a:r>
              <a:rPr lang="en-US" sz="1800" dirty="0"/>
              <a:t>- Consumers, </a:t>
            </a:r>
            <a:r>
              <a:rPr lang="en-US" sz="1800" b="1" dirty="0">
                <a:solidFill>
                  <a:srgbClr val="00B0F0"/>
                </a:solidFill>
              </a:rPr>
              <a:t>Health</a:t>
            </a:r>
            <a:r>
              <a:rPr lang="en-US" sz="1800" dirty="0"/>
              <a:t>,</a:t>
            </a:r>
            <a:r>
              <a:rPr lang="en-US" sz="1800" b="1" dirty="0">
                <a:solidFill>
                  <a:srgbClr val="00B0F0"/>
                </a:solidFill>
              </a:rPr>
              <a:t> </a:t>
            </a:r>
            <a:r>
              <a:rPr lang="en-US" sz="1800" dirty="0"/>
              <a:t>Agriculture and Food executive Agency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FF0000"/>
                </a:solidFill>
              </a:rPr>
              <a:t>UN NOU MODEL DE INGRIJIRE </a:t>
            </a:r>
            <a:r>
              <a:rPr lang="en-US" sz="1800" dirty="0" err="1"/>
              <a:t>pentru</a:t>
            </a:r>
            <a:r>
              <a:rPr lang="en-US" sz="1800" dirty="0"/>
              <a:t> </a:t>
            </a:r>
            <a:r>
              <a:rPr lang="en-US" sz="1800" dirty="0" err="1"/>
              <a:t>pacien</a:t>
            </a:r>
            <a:r>
              <a:rPr lang="en-US" sz="1800" dirty="0" err="1">
                <a:latin typeface="Calibri"/>
                <a:cs typeface="Calibri"/>
              </a:rPr>
              <a:t>ț</a:t>
            </a:r>
            <a:r>
              <a:rPr lang="en-US" sz="1800" dirty="0" err="1"/>
              <a:t>ii</a:t>
            </a:r>
            <a:r>
              <a:rPr lang="en-US" sz="1800" dirty="0"/>
              <a:t> din </a:t>
            </a:r>
            <a:r>
              <a:rPr lang="en-US" sz="1800" dirty="0" err="1"/>
              <a:t>grupurile</a:t>
            </a:r>
            <a:r>
              <a:rPr lang="en-US" sz="1800" dirty="0"/>
              <a:t> </a:t>
            </a:r>
            <a:r>
              <a:rPr lang="en-US" sz="1800" dirty="0" err="1"/>
              <a:t>vulnerabile</a:t>
            </a:r>
            <a:r>
              <a:rPr lang="en-US" sz="1800" dirty="0"/>
              <a:t> cu </a:t>
            </a:r>
            <a:r>
              <a:rPr lang="en-US" sz="1800" dirty="0" err="1"/>
              <a:t>risc</a:t>
            </a:r>
            <a:r>
              <a:rPr lang="en-US" sz="1800" dirty="0"/>
              <a:t> </a:t>
            </a:r>
            <a:r>
              <a:rPr lang="en-US" sz="1800" dirty="0" err="1"/>
              <a:t>crescut</a:t>
            </a:r>
            <a:r>
              <a:rPr lang="en-US" sz="1800" dirty="0"/>
              <a:t> de </a:t>
            </a:r>
            <a:r>
              <a:rPr lang="en-US" sz="1800" dirty="0" err="1"/>
              <a:t>infec</a:t>
            </a:r>
            <a:r>
              <a:rPr lang="en-US" sz="1800" dirty="0" err="1">
                <a:latin typeface="Calibri"/>
                <a:cs typeface="Calibri"/>
              </a:rPr>
              <a:t>ț</a:t>
            </a:r>
            <a:r>
              <a:rPr lang="en-US" sz="1800" dirty="0" err="1"/>
              <a:t>ie</a:t>
            </a:r>
            <a:r>
              <a:rPr lang="en-US" sz="1800" dirty="0"/>
              <a:t> cu virus </a:t>
            </a:r>
            <a:r>
              <a:rPr lang="en-US" sz="1800" dirty="0" err="1"/>
              <a:t>hepatitic</a:t>
            </a:r>
            <a:r>
              <a:rPr lang="en-US" sz="1800" dirty="0"/>
              <a:t> C (</a:t>
            </a:r>
            <a:r>
              <a:rPr lang="en-US" sz="1800" dirty="0">
                <a:solidFill>
                  <a:srgbClr val="FF0000"/>
                </a:solidFill>
              </a:rPr>
              <a:t>VHC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</p:txBody>
      </p:sp>
      <p:pic>
        <p:nvPicPr>
          <p:cNvPr id="1028" name="Picture 4" descr="http://ec.europa.eu/oil/images/drb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63349"/>
            <a:ext cx="221891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European commission Luxembourg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887939"/>
            <a:ext cx="2218915" cy="174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181350"/>
            <a:ext cx="1905000" cy="180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007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8124"/>
            <a:ext cx="8514567" cy="99417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B0F0"/>
                </a:solidFill>
              </a:rPr>
              <a:t>Obiectiv</a:t>
            </a:r>
            <a:r>
              <a:rPr lang="en-US" sz="3200" b="1" dirty="0">
                <a:solidFill>
                  <a:srgbClr val="00B0F0"/>
                </a:solidFill>
              </a:rPr>
              <a:t> principal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85950"/>
            <a:ext cx="7749540" cy="205740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2400" dirty="0" err="1"/>
              <a:t>Optimizarea</a:t>
            </a:r>
            <a:r>
              <a:rPr lang="en-US" sz="2400" dirty="0"/>
              <a:t> </a:t>
            </a:r>
            <a:r>
              <a:rPr lang="en-US" sz="2400" dirty="0" err="1"/>
              <a:t>metodelor</a:t>
            </a:r>
            <a:r>
              <a:rPr lang="en-US" sz="2400" dirty="0"/>
              <a:t> de </a:t>
            </a:r>
            <a:r>
              <a:rPr lang="en-US" sz="2400" dirty="0">
                <a:solidFill>
                  <a:srgbClr val="FF0000"/>
                </a:solidFill>
              </a:rPr>
              <a:t>screening, diagnostic, </a:t>
            </a:r>
            <a:r>
              <a:rPr lang="en-US" sz="2400" dirty="0" err="1">
                <a:solidFill>
                  <a:srgbClr val="FF0000"/>
                </a:solidFill>
              </a:rPr>
              <a:t>educatie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medicala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și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tratament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persoanele</a:t>
            </a:r>
            <a:r>
              <a:rPr lang="en-US" sz="2400" dirty="0"/>
              <a:t> din </a:t>
            </a:r>
            <a:r>
              <a:rPr lang="en-US" sz="2400" dirty="0" err="1"/>
              <a:t>grupurile</a:t>
            </a:r>
            <a:r>
              <a:rPr lang="en-US" sz="2400" dirty="0"/>
              <a:t> de </a:t>
            </a:r>
            <a:r>
              <a:rPr lang="en-US" sz="2400" dirty="0" err="1"/>
              <a:t>risc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hepatita</a:t>
            </a:r>
            <a:r>
              <a:rPr lang="en-US" sz="2400" dirty="0"/>
              <a:t> C </a:t>
            </a:r>
            <a:r>
              <a:rPr lang="en-US" sz="2400" dirty="0" err="1"/>
              <a:t>și</a:t>
            </a:r>
            <a:r>
              <a:rPr lang="en-US" sz="2400" dirty="0"/>
              <a:t> a </a:t>
            </a:r>
            <a:r>
              <a:rPr lang="en-US" sz="2400" dirty="0" err="1"/>
              <a:t>integrarea</a:t>
            </a:r>
            <a:r>
              <a:rPr lang="en-US" sz="2400" dirty="0"/>
              <a:t> </a:t>
            </a:r>
            <a:r>
              <a:rPr lang="en-US" sz="2400" dirty="0" err="1"/>
              <a:t>serviciilor</a:t>
            </a:r>
            <a:r>
              <a:rPr lang="en-US" sz="2400" dirty="0"/>
              <a:t> </a:t>
            </a:r>
            <a:r>
              <a:rPr lang="en-US" sz="2400" dirty="0" err="1"/>
              <a:t>medicale</a:t>
            </a:r>
            <a:r>
              <a:rPr lang="en-US" sz="2400" dirty="0"/>
              <a:t> </a:t>
            </a:r>
            <a:r>
              <a:rPr lang="en-US" sz="2400" dirty="0" err="1"/>
              <a:t>primare</a:t>
            </a:r>
            <a:r>
              <a:rPr lang="en-US" sz="2400" dirty="0"/>
              <a:t> cu </a:t>
            </a:r>
            <a:r>
              <a:rPr lang="en-US" sz="2400" dirty="0" err="1"/>
              <a:t>cele</a:t>
            </a:r>
            <a:r>
              <a:rPr lang="en-US" sz="2400" dirty="0"/>
              <a:t> </a:t>
            </a:r>
            <a:r>
              <a:rPr lang="en-US" sz="2400" dirty="0" err="1"/>
              <a:t>specializate</a:t>
            </a:r>
            <a:r>
              <a:rPr lang="en-US" sz="2400" dirty="0"/>
              <a:t>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1" y="208124"/>
            <a:ext cx="1451159" cy="126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514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rgbClr val="00B0F0"/>
                </a:solidFill>
              </a:rPr>
              <a:t>HepCare</a:t>
            </a:r>
            <a:r>
              <a:rPr lang="en-US" sz="3600" b="1" dirty="0">
                <a:solidFill>
                  <a:srgbClr val="00B0F0"/>
                </a:solidFill>
              </a:rPr>
              <a:t> Europe </a:t>
            </a:r>
            <a:r>
              <a:rPr lang="en-US" sz="3600" b="1" dirty="0" err="1">
                <a:solidFill>
                  <a:srgbClr val="00B0F0"/>
                </a:solidFill>
              </a:rPr>
              <a:t>consor</a:t>
            </a:r>
            <a:r>
              <a:rPr lang="en-US" sz="3600" b="1" dirty="0" err="1">
                <a:solidFill>
                  <a:srgbClr val="00B0F0"/>
                </a:solidFill>
                <a:latin typeface="Calibri"/>
                <a:cs typeface="Calibri"/>
              </a:rPr>
              <a:t>ț</a:t>
            </a:r>
            <a:r>
              <a:rPr lang="en-US" sz="3600" b="1" dirty="0" err="1">
                <a:solidFill>
                  <a:srgbClr val="00B0F0"/>
                </a:solidFill>
              </a:rPr>
              <a:t>ium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br>
              <a:rPr lang="en-US" b="1" dirty="0">
                <a:solidFill>
                  <a:srgbClr val="00B0F0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895350"/>
            <a:ext cx="7145896" cy="3698875"/>
          </a:xfr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520466" y="4943475"/>
            <a:ext cx="6043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24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tx1"/>
                </a:solidFill>
                <a:hlinkClick r:id="rId5"/>
              </a:rPr>
              <a:t>http://www.spitalulbabes.ro/hepcare-europe-video-heped-d-6-1/</a:t>
            </a:r>
            <a:endParaRPr lang="en-US" altLang="en-US" sz="1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00" dirty="0">
              <a:solidFill>
                <a:schemeClr val="tx1"/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530" y="0"/>
            <a:ext cx="10763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610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2347"/>
            <a:ext cx="8001000" cy="479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4933950"/>
            <a:ext cx="556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https://easl-ilf.org/news/hepatitis-c-children-treatment-lifelong-infection-prevention-transmission/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93077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B0F0"/>
                </a:solidFill>
              </a:rPr>
              <a:t>Grupuri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Calibri"/>
                <a:cs typeface="Calibri"/>
              </a:rPr>
              <a:t>ț</a:t>
            </a:r>
            <a:r>
              <a:rPr lang="en-US" sz="3200" b="1" dirty="0" err="1">
                <a:solidFill>
                  <a:srgbClr val="00B0F0"/>
                </a:solidFill>
              </a:rPr>
              <a:t>int</a:t>
            </a:r>
            <a:r>
              <a:rPr lang="vi-VN" sz="3200" b="1" dirty="0">
                <a:solidFill>
                  <a:srgbClr val="00B0F0"/>
                </a:solidFill>
                <a:latin typeface="Calibri"/>
                <a:cs typeface="Calibri"/>
              </a:rPr>
              <a:t>ă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Pacien</a:t>
            </a:r>
            <a:r>
              <a:rPr lang="en-US" dirty="0" err="1">
                <a:latin typeface="Calibri"/>
                <a:cs typeface="Calibri"/>
              </a:rPr>
              <a:t>ț</a:t>
            </a:r>
            <a:r>
              <a:rPr lang="en-US" dirty="0" err="1"/>
              <a:t>i</a:t>
            </a:r>
            <a:r>
              <a:rPr lang="en-US" dirty="0"/>
              <a:t>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dirty="0" err="1"/>
              <a:t>utilizatori</a:t>
            </a:r>
            <a:r>
              <a:rPr lang="en-US" sz="1800" dirty="0"/>
              <a:t> de </a:t>
            </a:r>
            <a:r>
              <a:rPr lang="en-US" sz="1800" dirty="0" err="1"/>
              <a:t>droguri</a:t>
            </a:r>
            <a:r>
              <a:rPr lang="en-US" sz="1800" dirty="0"/>
              <a:t> </a:t>
            </a:r>
            <a:r>
              <a:rPr lang="en-US" sz="1800" dirty="0" err="1"/>
              <a:t>injectabile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 err="1"/>
              <a:t>persoane</a:t>
            </a:r>
            <a:r>
              <a:rPr lang="en-US" sz="1800" dirty="0"/>
              <a:t> f</a:t>
            </a:r>
            <a:r>
              <a:rPr lang="vi-VN" sz="1800" dirty="0">
                <a:latin typeface="Calibri"/>
                <a:cs typeface="Calibri"/>
              </a:rPr>
              <a:t>ă</a:t>
            </a:r>
            <a:r>
              <a:rPr lang="en-US" sz="1800" dirty="0"/>
              <a:t>r</a:t>
            </a:r>
            <a:r>
              <a:rPr lang="vi-VN" sz="1800" dirty="0">
                <a:latin typeface="Calibri"/>
                <a:cs typeface="Calibri"/>
              </a:rPr>
              <a:t>ă</a:t>
            </a:r>
            <a:r>
              <a:rPr lang="en-US" sz="1800" dirty="0"/>
              <a:t> </a:t>
            </a:r>
            <a:r>
              <a:rPr lang="en-US" sz="1800" dirty="0" err="1"/>
              <a:t>domiciliu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 err="1"/>
              <a:t>persoane</a:t>
            </a:r>
            <a:r>
              <a:rPr lang="en-US" sz="1800" dirty="0"/>
              <a:t> </a:t>
            </a:r>
            <a:r>
              <a:rPr lang="en-US" sz="1800" dirty="0" err="1"/>
              <a:t>aflate</a:t>
            </a:r>
            <a:r>
              <a:rPr lang="en-US" sz="1800" dirty="0"/>
              <a:t> </a:t>
            </a:r>
            <a:r>
              <a:rPr lang="en-US" sz="1800" dirty="0" err="1"/>
              <a:t>ȋn</a:t>
            </a:r>
            <a:r>
              <a:rPr lang="en-US" sz="1800" dirty="0"/>
              <a:t> </a:t>
            </a:r>
            <a:r>
              <a:rPr lang="en-US" sz="1800" dirty="0" err="1"/>
              <a:t>deten</a:t>
            </a:r>
            <a:r>
              <a:rPr lang="en-US" sz="1800" dirty="0" err="1">
                <a:latin typeface="Calibri"/>
                <a:cs typeface="Calibri"/>
              </a:rPr>
              <a:t>ț</a:t>
            </a:r>
            <a:r>
              <a:rPr lang="en-US" sz="1800" dirty="0" err="1"/>
              <a:t>ie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 err="1"/>
              <a:t>persoane</a:t>
            </a:r>
            <a:r>
              <a:rPr lang="en-US" sz="1800" dirty="0"/>
              <a:t> </a:t>
            </a:r>
            <a:r>
              <a:rPr lang="en-US" sz="1800" dirty="0" err="1"/>
              <a:t>institu</a:t>
            </a:r>
            <a:r>
              <a:rPr lang="en-US" sz="1800" dirty="0" err="1">
                <a:latin typeface="Calibri"/>
                <a:cs typeface="Calibri"/>
              </a:rPr>
              <a:t>ț</a:t>
            </a:r>
            <a:r>
              <a:rPr lang="en-US" sz="1800" dirty="0" err="1"/>
              <a:t>ionalizate</a:t>
            </a:r>
            <a:r>
              <a:rPr lang="en-US" sz="1800" dirty="0"/>
              <a:t> </a:t>
            </a:r>
          </a:p>
          <a:p>
            <a:pPr>
              <a:spcBef>
                <a:spcPts val="0"/>
              </a:spcBef>
            </a:pPr>
            <a:r>
              <a:rPr lang="en-US" sz="1800" dirty="0" err="1"/>
              <a:t>alte</a:t>
            </a:r>
            <a:r>
              <a:rPr lang="en-US" sz="1800" dirty="0"/>
              <a:t> </a:t>
            </a:r>
            <a:r>
              <a:rPr lang="en-US" sz="1800" dirty="0" err="1"/>
              <a:t>persoane</a:t>
            </a:r>
            <a:r>
              <a:rPr lang="en-US" sz="1800" dirty="0"/>
              <a:t> din </a:t>
            </a:r>
            <a:r>
              <a:rPr lang="en-US" sz="1800" dirty="0" err="1"/>
              <a:t>grupuri</a:t>
            </a:r>
            <a:r>
              <a:rPr lang="en-US" sz="1800" dirty="0"/>
              <a:t> </a:t>
            </a:r>
            <a:r>
              <a:rPr lang="en-US" sz="1800" dirty="0" err="1"/>
              <a:t>vulnerabile</a:t>
            </a: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Personal medical: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1800" dirty="0" err="1"/>
              <a:t>medici</a:t>
            </a:r>
            <a:r>
              <a:rPr lang="en-US" sz="1800" dirty="0"/>
              <a:t> de </a:t>
            </a:r>
            <a:r>
              <a:rPr lang="en-US" sz="1800" dirty="0" err="1"/>
              <a:t>familie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 err="1"/>
              <a:t>medici</a:t>
            </a:r>
            <a:r>
              <a:rPr lang="en-US" sz="1800" dirty="0"/>
              <a:t> </a:t>
            </a:r>
            <a:r>
              <a:rPr lang="en-US" sz="1800" dirty="0" err="1"/>
              <a:t>reziden</a:t>
            </a:r>
            <a:r>
              <a:rPr lang="en-US" sz="1800" dirty="0" err="1">
                <a:latin typeface="Calibri"/>
                <a:cs typeface="Calibri"/>
              </a:rPr>
              <a:t>ț</a:t>
            </a:r>
            <a:r>
              <a:rPr lang="en-US" sz="1800" dirty="0" err="1"/>
              <a:t>i</a:t>
            </a:r>
            <a:r>
              <a:rPr lang="en-US" sz="1800" dirty="0"/>
              <a:t> /</a:t>
            </a:r>
            <a:r>
              <a:rPr lang="en-US" sz="1800" dirty="0" err="1"/>
              <a:t>specialiști</a:t>
            </a:r>
            <a:r>
              <a:rPr lang="en-US" sz="1800" dirty="0"/>
              <a:t> de </a:t>
            </a:r>
            <a:r>
              <a:rPr lang="en-US" sz="1800" dirty="0" err="1"/>
              <a:t>boli</a:t>
            </a:r>
            <a:r>
              <a:rPr lang="en-US" sz="1800" dirty="0"/>
              <a:t> </a:t>
            </a:r>
            <a:r>
              <a:rPr lang="en-US" sz="1800" dirty="0" err="1"/>
              <a:t>infec</a:t>
            </a:r>
            <a:r>
              <a:rPr lang="en-US" sz="1800" dirty="0" err="1">
                <a:latin typeface="Calibri"/>
                <a:cs typeface="Calibri"/>
              </a:rPr>
              <a:t>ț</a:t>
            </a:r>
            <a:r>
              <a:rPr lang="en-US" sz="1800" dirty="0" err="1"/>
              <a:t>ioase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 err="1"/>
              <a:t>asistente</a:t>
            </a:r>
            <a:r>
              <a:rPr lang="en-US" sz="1800" dirty="0"/>
              <a:t> </a:t>
            </a:r>
            <a:r>
              <a:rPr lang="en-US" sz="1800" dirty="0" err="1"/>
              <a:t>medicale</a:t>
            </a:r>
            <a:r>
              <a:rPr lang="en-US" sz="1800" dirty="0"/>
              <a:t>,  </a:t>
            </a:r>
            <a:r>
              <a:rPr lang="en-US" sz="1800" dirty="0" err="1"/>
              <a:t>asisten</a:t>
            </a:r>
            <a:r>
              <a:rPr lang="en-US" sz="1800" dirty="0" err="1">
                <a:latin typeface="Calibri"/>
                <a:cs typeface="Calibri"/>
              </a:rPr>
              <a:t>ț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sociali</a:t>
            </a:r>
            <a:r>
              <a:rPr lang="en-US" sz="1800" dirty="0"/>
              <a:t>, </a:t>
            </a:r>
            <a:r>
              <a:rPr lang="en-US" sz="1800" dirty="0" err="1"/>
              <a:t>psihologi</a:t>
            </a:r>
            <a:endParaRPr lang="en-US" sz="1800" dirty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81350"/>
            <a:ext cx="2214563" cy="183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18503"/>
            <a:ext cx="8763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38003"/>
            <a:ext cx="3178436" cy="120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744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399296"/>
            <a:ext cx="8458200" cy="994172"/>
          </a:xfrm>
        </p:spPr>
        <p:txBody>
          <a:bodyPr>
            <a:noAutofit/>
          </a:bodyPr>
          <a:lstStyle/>
          <a:p>
            <a:pPr eaLnBrk="1" hangingPunct="1"/>
            <a:r>
              <a:rPr lang="en-IE" altLang="en-US" sz="3200" b="1" dirty="0" err="1">
                <a:solidFill>
                  <a:srgbClr val="00B0F0"/>
                </a:solidFill>
              </a:rPr>
              <a:t>Scop</a:t>
            </a:r>
            <a:r>
              <a:rPr lang="en-IE" altLang="en-US" sz="3200" b="1" dirty="0">
                <a:solidFill>
                  <a:srgbClr val="00B0F0"/>
                </a:solidFill>
              </a:rPr>
              <a:t> HEPCARE EUROPE: </a:t>
            </a:r>
            <a:r>
              <a:rPr lang="en-IE" altLang="en-US" sz="2400" b="1" dirty="0">
                <a:solidFill>
                  <a:srgbClr val="00B0F0"/>
                </a:solidFill>
              </a:rPr>
              <a:t>model de </a:t>
            </a:r>
            <a:r>
              <a:rPr lang="en-IE" altLang="en-US" sz="2400" b="1" dirty="0" err="1">
                <a:solidFill>
                  <a:srgbClr val="00B0F0"/>
                </a:solidFill>
              </a:rPr>
              <a:t>integrare</a:t>
            </a:r>
            <a:r>
              <a:rPr lang="en-IE" altLang="en-US" sz="2400" b="1" dirty="0">
                <a:solidFill>
                  <a:srgbClr val="00B0F0"/>
                </a:solidFill>
              </a:rPr>
              <a:t> a </a:t>
            </a:r>
            <a:r>
              <a:rPr lang="en-IE" altLang="en-US" sz="2400" b="1" dirty="0" err="1">
                <a:solidFill>
                  <a:srgbClr val="00B0F0"/>
                </a:solidFill>
              </a:rPr>
              <a:t>managementului</a:t>
            </a:r>
            <a:r>
              <a:rPr lang="en-IE" altLang="en-US" sz="2400" b="1" dirty="0">
                <a:solidFill>
                  <a:srgbClr val="00B0F0"/>
                </a:solidFill>
              </a:rPr>
              <a:t> </a:t>
            </a:r>
            <a:r>
              <a:rPr lang="en-IE" altLang="en-US" sz="2400" b="1" dirty="0" err="1">
                <a:solidFill>
                  <a:srgbClr val="00B0F0"/>
                </a:solidFill>
              </a:rPr>
              <a:t>hepatitei</a:t>
            </a:r>
            <a:r>
              <a:rPr lang="en-IE" altLang="en-US" sz="2400" b="1" dirty="0">
                <a:solidFill>
                  <a:srgbClr val="00B0F0"/>
                </a:solidFill>
              </a:rPr>
              <a:t> </a:t>
            </a:r>
            <a:r>
              <a:rPr lang="en-IE" altLang="en-US" sz="2400" b="1" dirty="0" err="1">
                <a:solidFill>
                  <a:srgbClr val="00B0F0"/>
                </a:solidFill>
              </a:rPr>
              <a:t>cronice</a:t>
            </a:r>
            <a:r>
              <a:rPr lang="en-IE" altLang="en-US" sz="2400" b="1" dirty="0">
                <a:solidFill>
                  <a:srgbClr val="00B0F0"/>
                </a:solidFill>
              </a:rPr>
              <a:t> C </a:t>
            </a:r>
            <a:r>
              <a:rPr lang="en-IE" altLang="en-US" sz="2400" b="1" dirty="0" err="1">
                <a:solidFill>
                  <a:srgbClr val="00B0F0"/>
                </a:solidFill>
              </a:rPr>
              <a:t>pentru</a:t>
            </a:r>
            <a:r>
              <a:rPr lang="en-IE" altLang="en-US" sz="2400" b="1" dirty="0">
                <a:solidFill>
                  <a:srgbClr val="00B0F0"/>
                </a:solidFill>
              </a:rPr>
              <a:t> </a:t>
            </a:r>
            <a:r>
              <a:rPr lang="en-IE" altLang="en-US" sz="2400" b="1" dirty="0" err="1">
                <a:solidFill>
                  <a:srgbClr val="00B0F0"/>
                </a:solidFill>
              </a:rPr>
              <a:t>medicii</a:t>
            </a:r>
            <a:r>
              <a:rPr lang="en-IE" altLang="en-US" sz="2400" b="1" dirty="0">
                <a:solidFill>
                  <a:srgbClr val="00B0F0"/>
                </a:solidFill>
              </a:rPr>
              <a:t> de </a:t>
            </a:r>
            <a:r>
              <a:rPr lang="en-IE" altLang="en-US" sz="2400" b="1" dirty="0" err="1">
                <a:solidFill>
                  <a:srgbClr val="00B0F0"/>
                </a:solidFill>
              </a:rPr>
              <a:t>familie</a:t>
            </a:r>
            <a:r>
              <a:rPr lang="en-IE" altLang="en-US" sz="2400" b="1" dirty="0">
                <a:solidFill>
                  <a:srgbClr val="00B0F0"/>
                </a:solidFill>
              </a:rPr>
              <a:t> (1)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228600" y="1657350"/>
            <a:ext cx="8682061" cy="2617470"/>
          </a:xfrm>
        </p:spPr>
        <p:txBody>
          <a:bodyPr>
            <a:noAutofit/>
          </a:bodyPr>
          <a:lstStyle/>
          <a:p>
            <a:pPr eaLnBrk="1" hangingPunct="1"/>
            <a:r>
              <a:rPr lang="en-IE" altLang="en-US" sz="2400" dirty="0" err="1"/>
              <a:t>s</a:t>
            </a:r>
            <a:r>
              <a:rPr lang="en-IE" altLang="en-US" sz="2400" dirty="0" err="1">
                <a:cs typeface="Calibri"/>
              </a:rPr>
              <a:t>ă</a:t>
            </a:r>
            <a:r>
              <a:rPr lang="en-IE" altLang="en-US" sz="2400" dirty="0"/>
              <a:t> </a:t>
            </a:r>
            <a:r>
              <a:rPr lang="en-IE" altLang="en-US" sz="2400" dirty="0" err="1"/>
              <a:t>creeze</a:t>
            </a:r>
            <a:r>
              <a:rPr lang="en-IE" altLang="en-US" sz="2400" dirty="0"/>
              <a:t> un </a:t>
            </a:r>
            <a:r>
              <a:rPr lang="en-IE" altLang="en-US" sz="2400" b="1" dirty="0">
                <a:solidFill>
                  <a:srgbClr val="FF0000"/>
                </a:solidFill>
              </a:rPr>
              <a:t>NOU model </a:t>
            </a:r>
            <a:r>
              <a:rPr lang="en-IE" altLang="en-US" sz="2400" dirty="0"/>
              <a:t>de </a:t>
            </a:r>
            <a:r>
              <a:rPr lang="en-IE" altLang="en-US" sz="2400" dirty="0" err="1"/>
              <a:t>ȋngrijiri</a:t>
            </a:r>
            <a:r>
              <a:rPr lang="en-IE" altLang="en-US" sz="2400" dirty="0"/>
              <a:t> </a:t>
            </a:r>
            <a:r>
              <a:rPr lang="en-IE" altLang="en-US" sz="2400" dirty="0" err="1"/>
              <a:t>pentru</a:t>
            </a:r>
            <a:r>
              <a:rPr lang="en-IE" altLang="en-US" sz="2400" dirty="0"/>
              <a:t> </a:t>
            </a:r>
            <a:r>
              <a:rPr lang="en-IE" altLang="en-US" sz="2400" dirty="0" err="1"/>
              <a:t>hepatita</a:t>
            </a:r>
            <a:r>
              <a:rPr lang="en-IE" altLang="en-US" sz="2400" dirty="0"/>
              <a:t> </a:t>
            </a:r>
            <a:r>
              <a:rPr lang="en-IE" altLang="en-US" sz="2400" dirty="0" err="1"/>
              <a:t>cronic</a:t>
            </a:r>
            <a:r>
              <a:rPr lang="vi-VN" altLang="en-US" sz="2400" dirty="0">
                <a:cs typeface="Calibri"/>
              </a:rPr>
              <a:t>ă</a:t>
            </a:r>
            <a:r>
              <a:rPr lang="en-IE" altLang="en-US" sz="2400" dirty="0"/>
              <a:t> C </a:t>
            </a:r>
          </a:p>
          <a:p>
            <a:pPr eaLnBrk="1" hangingPunct="1"/>
            <a:r>
              <a:rPr lang="en-IE" altLang="en-US" sz="2400" dirty="0"/>
              <a:t>s</a:t>
            </a:r>
            <a:r>
              <a:rPr lang="vi-VN" altLang="en-US" sz="2400" dirty="0">
                <a:cs typeface="Calibri"/>
              </a:rPr>
              <a:t>ă</a:t>
            </a:r>
            <a:r>
              <a:rPr lang="en-IE" altLang="en-US" sz="2400" dirty="0"/>
              <a:t> </a:t>
            </a:r>
            <a:r>
              <a:rPr lang="en-IE" altLang="en-US" sz="2400" b="1" dirty="0" err="1">
                <a:solidFill>
                  <a:srgbClr val="FF0000"/>
                </a:solidFill>
              </a:rPr>
              <a:t>intensifice</a:t>
            </a:r>
            <a:r>
              <a:rPr lang="en-IE" altLang="en-US" sz="2400" dirty="0"/>
              <a:t> </a:t>
            </a:r>
            <a:r>
              <a:rPr lang="en-IE" altLang="en-US" sz="2400" dirty="0" err="1"/>
              <a:t>metodele</a:t>
            </a:r>
            <a:r>
              <a:rPr lang="en-IE" altLang="en-US" sz="2400" dirty="0"/>
              <a:t> de </a:t>
            </a:r>
            <a:r>
              <a:rPr lang="en-IE" altLang="en-US" sz="2400" b="1" dirty="0" err="1">
                <a:solidFill>
                  <a:srgbClr val="FF0000"/>
                </a:solidFill>
              </a:rPr>
              <a:t>depistare</a:t>
            </a:r>
            <a:r>
              <a:rPr lang="en-IE" altLang="en-US" sz="2400" dirty="0"/>
              <a:t> a </a:t>
            </a:r>
            <a:r>
              <a:rPr lang="en-IE" altLang="en-US" sz="2400" dirty="0" err="1"/>
              <a:t>hepatitei</a:t>
            </a:r>
            <a:r>
              <a:rPr lang="en-IE" altLang="en-US" sz="2400" dirty="0"/>
              <a:t> VHC ( “POINT OF CARE TESTING”)</a:t>
            </a:r>
          </a:p>
          <a:p>
            <a:pPr eaLnBrk="1" hangingPunct="1"/>
            <a:r>
              <a:rPr lang="en-IE" altLang="en-US" sz="2400" dirty="0"/>
              <a:t>s</a:t>
            </a:r>
            <a:r>
              <a:rPr lang="vi-VN" altLang="en-US" sz="2400" dirty="0">
                <a:cs typeface="Calibri"/>
              </a:rPr>
              <a:t>ă</a:t>
            </a:r>
            <a:r>
              <a:rPr lang="en-IE" altLang="en-US" sz="2400" dirty="0"/>
              <a:t> </a:t>
            </a:r>
            <a:r>
              <a:rPr lang="en-IE" altLang="en-US" sz="2400" dirty="0" err="1"/>
              <a:t>creeze</a:t>
            </a:r>
            <a:r>
              <a:rPr lang="en-IE" altLang="en-US" sz="2400" dirty="0"/>
              <a:t> o </a:t>
            </a:r>
            <a:r>
              <a:rPr lang="en-IE" altLang="en-US" sz="2400" b="1" dirty="0" err="1">
                <a:solidFill>
                  <a:srgbClr val="FF0000"/>
                </a:solidFill>
              </a:rPr>
              <a:t>re</a:t>
            </a:r>
            <a:r>
              <a:rPr lang="en-IE" altLang="en-US" sz="2400" b="1" dirty="0" err="1">
                <a:solidFill>
                  <a:srgbClr val="FF0000"/>
                </a:solidFill>
                <a:cs typeface="Calibri"/>
              </a:rPr>
              <a:t>ț</a:t>
            </a:r>
            <a:r>
              <a:rPr lang="en-IE" altLang="en-US" sz="2400" b="1" dirty="0" err="1">
                <a:solidFill>
                  <a:srgbClr val="FF0000"/>
                </a:solidFill>
              </a:rPr>
              <a:t>ea</a:t>
            </a:r>
            <a:r>
              <a:rPr lang="en-IE" altLang="en-US" sz="2400" b="1" dirty="0">
                <a:solidFill>
                  <a:srgbClr val="FF0000"/>
                </a:solidFill>
              </a:rPr>
              <a:t> de </a:t>
            </a:r>
            <a:r>
              <a:rPr lang="en-IE" altLang="en-US" sz="2400" b="1" dirty="0" err="1">
                <a:solidFill>
                  <a:srgbClr val="FF0000"/>
                </a:solidFill>
              </a:rPr>
              <a:t>colaborare</a:t>
            </a:r>
            <a:r>
              <a:rPr lang="en-IE" altLang="en-US" sz="2400" b="1" dirty="0">
                <a:solidFill>
                  <a:srgbClr val="FF0000"/>
                </a:solidFill>
              </a:rPr>
              <a:t> </a:t>
            </a:r>
            <a:r>
              <a:rPr lang="en-IE" altLang="en-US" sz="2400" dirty="0"/>
              <a:t>care s</a:t>
            </a:r>
            <a:r>
              <a:rPr lang="vi-VN" altLang="en-US" sz="2400" dirty="0">
                <a:cs typeface="Calibri"/>
              </a:rPr>
              <a:t>ă</a:t>
            </a:r>
            <a:r>
              <a:rPr lang="en-IE" altLang="en-US" sz="2400" dirty="0"/>
              <a:t> permit</a:t>
            </a:r>
            <a:r>
              <a:rPr lang="vi-VN" altLang="en-US" sz="2400" dirty="0">
                <a:cs typeface="Calibri"/>
              </a:rPr>
              <a:t>a</a:t>
            </a:r>
            <a:r>
              <a:rPr lang="en-IE" altLang="en-US" sz="2400" dirty="0"/>
              <a:t> </a:t>
            </a:r>
            <a:r>
              <a:rPr lang="en-IE" altLang="en-US" sz="2400" dirty="0" err="1"/>
              <a:t>medicilor</a:t>
            </a:r>
            <a:r>
              <a:rPr lang="en-IE" altLang="en-US" sz="2400" dirty="0"/>
              <a:t> de </a:t>
            </a:r>
            <a:r>
              <a:rPr lang="en-IE" altLang="en-US" sz="2400" dirty="0" err="1"/>
              <a:t>familie</a:t>
            </a:r>
            <a:r>
              <a:rPr lang="en-IE" altLang="en-US" sz="2400" dirty="0"/>
              <a:t> s</a:t>
            </a:r>
            <a:r>
              <a:rPr lang="vi-VN" altLang="en-US" sz="2400" dirty="0">
                <a:cs typeface="Calibri"/>
              </a:rPr>
              <a:t>ă</a:t>
            </a:r>
            <a:r>
              <a:rPr lang="en-IE" altLang="en-US" sz="2400" dirty="0"/>
              <a:t> fie din </a:t>
            </a:r>
            <a:r>
              <a:rPr lang="en-IE" altLang="en-US" sz="2400" dirty="0" err="1"/>
              <a:t>ce</a:t>
            </a:r>
            <a:r>
              <a:rPr lang="en-IE" altLang="en-US" sz="2400" dirty="0"/>
              <a:t> </a:t>
            </a:r>
            <a:r>
              <a:rPr lang="en-IE" altLang="en-US" sz="2400" dirty="0" err="1"/>
              <a:t>ȋn</a:t>
            </a:r>
            <a:r>
              <a:rPr lang="en-IE" altLang="en-US" sz="2400" dirty="0"/>
              <a:t> </a:t>
            </a:r>
            <a:r>
              <a:rPr lang="en-IE" altLang="en-US" sz="2400" dirty="0" err="1"/>
              <a:t>ce</a:t>
            </a:r>
            <a:r>
              <a:rPr lang="en-IE" altLang="en-US" sz="2400" dirty="0"/>
              <a:t> </a:t>
            </a:r>
            <a:r>
              <a:rPr lang="en-IE" altLang="en-US" sz="2400" dirty="0" err="1"/>
              <a:t>mai</a:t>
            </a:r>
            <a:r>
              <a:rPr lang="en-IE" altLang="en-US" sz="2400" dirty="0"/>
              <a:t> </a:t>
            </a:r>
            <a:r>
              <a:rPr lang="en-IE" altLang="en-US" sz="2400" dirty="0" err="1"/>
              <a:t>implica</a:t>
            </a:r>
            <a:r>
              <a:rPr lang="en-IE" altLang="en-US" sz="2400" dirty="0" err="1">
                <a:cs typeface="Calibri"/>
              </a:rPr>
              <a:t>ț</a:t>
            </a:r>
            <a:r>
              <a:rPr lang="en-IE" altLang="en-US" sz="2400" dirty="0" err="1"/>
              <a:t>i</a:t>
            </a:r>
            <a:r>
              <a:rPr lang="en-IE" altLang="en-US" sz="2400" dirty="0"/>
              <a:t> </a:t>
            </a:r>
            <a:r>
              <a:rPr lang="en-IE" altLang="en-US" sz="2400" dirty="0" err="1"/>
              <a:t>ȋn</a:t>
            </a:r>
            <a:r>
              <a:rPr lang="en-IE" altLang="en-US" sz="2400" dirty="0"/>
              <a:t> </a:t>
            </a:r>
            <a:r>
              <a:rPr lang="en-IE" altLang="en-US" sz="2400" dirty="0" err="1"/>
              <a:t>managementul</a:t>
            </a:r>
            <a:r>
              <a:rPr lang="en-IE" altLang="en-US" sz="2400" dirty="0"/>
              <a:t> </a:t>
            </a:r>
            <a:r>
              <a:rPr lang="en-IE" altLang="en-US" sz="2400" dirty="0" err="1"/>
              <a:t>hepatitei</a:t>
            </a:r>
            <a:r>
              <a:rPr lang="en-IE" altLang="en-US" sz="2400" dirty="0"/>
              <a:t> </a:t>
            </a:r>
            <a:r>
              <a:rPr lang="en-IE" altLang="en-US" sz="2400" dirty="0" err="1"/>
              <a:t>cronice</a:t>
            </a:r>
            <a:r>
              <a:rPr lang="en-IE" altLang="en-US" sz="2400" dirty="0"/>
              <a:t> cu virus C</a:t>
            </a:r>
          </a:p>
        </p:txBody>
      </p:sp>
    </p:spTree>
    <p:extLst>
      <p:ext uri="{BB962C8B-B14F-4D97-AF65-F5344CB8AC3E}">
        <p14:creationId xmlns:p14="http://schemas.microsoft.com/office/powerpoint/2010/main" val="2319505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81000" y="273844"/>
            <a:ext cx="8458200" cy="994172"/>
          </a:xfrm>
        </p:spPr>
        <p:txBody>
          <a:bodyPr>
            <a:noAutofit/>
          </a:bodyPr>
          <a:lstStyle/>
          <a:p>
            <a:r>
              <a:rPr lang="en-IE" altLang="en-US" sz="3200" b="1" dirty="0" err="1">
                <a:solidFill>
                  <a:srgbClr val="00B0F0"/>
                </a:solidFill>
              </a:rPr>
              <a:t>Scop</a:t>
            </a:r>
            <a:r>
              <a:rPr lang="en-IE" altLang="en-US" sz="3200" b="1" dirty="0">
                <a:solidFill>
                  <a:srgbClr val="00B0F0"/>
                </a:solidFill>
              </a:rPr>
              <a:t> HEPCARE EUROPE</a:t>
            </a:r>
            <a:r>
              <a:rPr lang="en-IE" altLang="en-US" sz="2400" b="1" dirty="0">
                <a:solidFill>
                  <a:srgbClr val="00B0F0"/>
                </a:solidFill>
              </a:rPr>
              <a:t>: model de </a:t>
            </a:r>
            <a:r>
              <a:rPr lang="en-IE" altLang="en-US" sz="2400" b="1" dirty="0" err="1">
                <a:solidFill>
                  <a:srgbClr val="00B0F0"/>
                </a:solidFill>
              </a:rPr>
              <a:t>integrare</a:t>
            </a:r>
            <a:r>
              <a:rPr lang="en-IE" altLang="en-US" sz="2400" b="1" dirty="0">
                <a:solidFill>
                  <a:srgbClr val="00B0F0"/>
                </a:solidFill>
              </a:rPr>
              <a:t> a </a:t>
            </a:r>
            <a:r>
              <a:rPr lang="en-IE" altLang="en-US" sz="2400" b="1" dirty="0" err="1">
                <a:solidFill>
                  <a:srgbClr val="00B0F0"/>
                </a:solidFill>
              </a:rPr>
              <a:t>managementului</a:t>
            </a:r>
            <a:r>
              <a:rPr lang="en-IE" altLang="en-US" sz="2400" b="1" dirty="0">
                <a:solidFill>
                  <a:srgbClr val="00B0F0"/>
                </a:solidFill>
              </a:rPr>
              <a:t> </a:t>
            </a:r>
            <a:r>
              <a:rPr lang="en-IE" altLang="en-US" sz="2400" b="1" dirty="0" err="1">
                <a:solidFill>
                  <a:srgbClr val="00B0F0"/>
                </a:solidFill>
              </a:rPr>
              <a:t>hepatitei</a:t>
            </a:r>
            <a:r>
              <a:rPr lang="en-IE" altLang="en-US" sz="2400" b="1" dirty="0">
                <a:solidFill>
                  <a:srgbClr val="00B0F0"/>
                </a:solidFill>
              </a:rPr>
              <a:t> </a:t>
            </a:r>
            <a:r>
              <a:rPr lang="en-IE" altLang="en-US" sz="2400" b="1" dirty="0" err="1">
                <a:solidFill>
                  <a:srgbClr val="00B0F0"/>
                </a:solidFill>
              </a:rPr>
              <a:t>cronice</a:t>
            </a:r>
            <a:r>
              <a:rPr lang="en-IE" altLang="en-US" sz="2400" b="1" dirty="0">
                <a:solidFill>
                  <a:srgbClr val="00B0F0"/>
                </a:solidFill>
              </a:rPr>
              <a:t> C </a:t>
            </a:r>
            <a:r>
              <a:rPr lang="en-IE" altLang="en-US" sz="2400" b="1" dirty="0" err="1">
                <a:solidFill>
                  <a:srgbClr val="00B0F0"/>
                </a:solidFill>
              </a:rPr>
              <a:t>pentru</a:t>
            </a:r>
            <a:r>
              <a:rPr lang="en-IE" altLang="en-US" sz="2400" b="1" dirty="0">
                <a:solidFill>
                  <a:srgbClr val="00B0F0"/>
                </a:solidFill>
              </a:rPr>
              <a:t> </a:t>
            </a:r>
            <a:r>
              <a:rPr lang="en-IE" altLang="en-US" sz="2400" b="1" dirty="0" err="1">
                <a:solidFill>
                  <a:srgbClr val="00B0F0"/>
                </a:solidFill>
              </a:rPr>
              <a:t>medicii</a:t>
            </a:r>
            <a:r>
              <a:rPr lang="en-IE" altLang="en-US" sz="2400" b="1" dirty="0">
                <a:solidFill>
                  <a:srgbClr val="00B0F0"/>
                </a:solidFill>
              </a:rPr>
              <a:t> de </a:t>
            </a:r>
            <a:r>
              <a:rPr lang="en-IE" altLang="en-US" sz="2400" b="1" dirty="0" err="1">
                <a:solidFill>
                  <a:srgbClr val="00B0F0"/>
                </a:solidFill>
              </a:rPr>
              <a:t>familie</a:t>
            </a:r>
            <a:r>
              <a:rPr lang="en-IE" altLang="en-US" sz="2400" b="1" dirty="0">
                <a:solidFill>
                  <a:srgbClr val="00B0F0"/>
                </a:solidFill>
              </a:rPr>
              <a:t> (2)</a:t>
            </a:r>
            <a:endParaRPr lang="en-IE" altLang="en-US" sz="2400" dirty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381000" y="1398084"/>
            <a:ext cx="8610600" cy="374541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IE" altLang="en-US" sz="2200" dirty="0" err="1"/>
              <a:t>Programe</a:t>
            </a:r>
            <a:r>
              <a:rPr lang="en-IE" altLang="en-US" sz="2200" dirty="0"/>
              <a:t> de </a:t>
            </a:r>
            <a:r>
              <a:rPr lang="en-IE" altLang="en-US" sz="2200" b="1" dirty="0" err="1">
                <a:solidFill>
                  <a:srgbClr val="FF0000"/>
                </a:solidFill>
              </a:rPr>
              <a:t>educa</a:t>
            </a:r>
            <a:r>
              <a:rPr lang="en-IE" altLang="en-US" sz="2200" b="1" dirty="0" err="1">
                <a:solidFill>
                  <a:srgbClr val="FF0000"/>
                </a:solidFill>
                <a:latin typeface="Calibri"/>
                <a:cs typeface="Calibri"/>
              </a:rPr>
              <a:t>ț</a:t>
            </a:r>
            <a:r>
              <a:rPr lang="en-IE" altLang="en-US" sz="2200" b="1" dirty="0" err="1">
                <a:solidFill>
                  <a:srgbClr val="FF0000"/>
                </a:solidFill>
              </a:rPr>
              <a:t>ie</a:t>
            </a:r>
            <a:r>
              <a:rPr lang="en-IE" altLang="en-US" sz="2200" b="1" dirty="0">
                <a:solidFill>
                  <a:srgbClr val="FF0000"/>
                </a:solidFill>
              </a:rPr>
              <a:t> </a:t>
            </a:r>
            <a:r>
              <a:rPr lang="en-IE" altLang="en-US" sz="2200" b="1" dirty="0" err="1">
                <a:solidFill>
                  <a:srgbClr val="FF0000"/>
                </a:solidFill>
              </a:rPr>
              <a:t>medicala</a:t>
            </a:r>
            <a:r>
              <a:rPr lang="en-IE" altLang="en-US" sz="2200" dirty="0"/>
              <a:t>: </a:t>
            </a:r>
            <a:r>
              <a:rPr lang="en-IE" altLang="en-US" sz="2200" dirty="0" err="1"/>
              <a:t>pentru</a:t>
            </a:r>
            <a:r>
              <a:rPr lang="en-IE" altLang="en-US" sz="2200" dirty="0"/>
              <a:t> </a:t>
            </a:r>
            <a:r>
              <a:rPr lang="en-IE" altLang="en-US" sz="2200" dirty="0" err="1"/>
              <a:t>medicii</a:t>
            </a:r>
            <a:r>
              <a:rPr lang="en-IE" altLang="en-US" sz="2200" dirty="0"/>
              <a:t> de </a:t>
            </a:r>
            <a:r>
              <a:rPr lang="en-IE" altLang="en-US" sz="2200" dirty="0" err="1"/>
              <a:t>familie</a:t>
            </a:r>
            <a:r>
              <a:rPr lang="en-IE" altLang="en-US" sz="2200" dirty="0"/>
              <a:t>/</a:t>
            </a:r>
            <a:r>
              <a:rPr lang="en-IE" altLang="en-US" sz="2200" dirty="0" err="1"/>
              <a:t>pacien</a:t>
            </a:r>
            <a:r>
              <a:rPr lang="en-IE" altLang="en-US" sz="2200" dirty="0" err="1">
                <a:latin typeface="Calibri"/>
                <a:cs typeface="Calibri"/>
              </a:rPr>
              <a:t>ț</a:t>
            </a:r>
            <a:r>
              <a:rPr lang="en-IE" altLang="en-US" sz="2200" dirty="0" err="1"/>
              <a:t>i</a:t>
            </a:r>
            <a:r>
              <a:rPr lang="en-IE" altLang="en-US" sz="2200" dirty="0"/>
              <a:t> cu </a:t>
            </a:r>
            <a:r>
              <a:rPr lang="en-IE" altLang="en-US" sz="2200" dirty="0" err="1"/>
              <a:t>privire</a:t>
            </a:r>
            <a:r>
              <a:rPr lang="en-IE" altLang="en-US" sz="2200" dirty="0"/>
              <a:t> la: </a:t>
            </a:r>
            <a:r>
              <a:rPr lang="en-IE" altLang="en-US" sz="2200" dirty="0" err="1"/>
              <a:t>modul</a:t>
            </a:r>
            <a:r>
              <a:rPr lang="en-IE" altLang="en-US" sz="2200" dirty="0"/>
              <a:t> de </a:t>
            </a:r>
            <a:r>
              <a:rPr lang="en-IE" altLang="en-US" sz="2200" dirty="0" err="1"/>
              <a:t>depistare</a:t>
            </a:r>
            <a:r>
              <a:rPr lang="en-IE" altLang="en-US" sz="2200" dirty="0"/>
              <a:t>, </a:t>
            </a:r>
            <a:r>
              <a:rPr lang="en-IE" altLang="en-US" sz="2200" dirty="0" err="1"/>
              <a:t>noi</a:t>
            </a:r>
            <a:r>
              <a:rPr lang="en-IE" altLang="en-US" sz="2200" dirty="0"/>
              <a:t> </a:t>
            </a:r>
            <a:r>
              <a:rPr lang="en-IE" altLang="en-US" sz="2200" dirty="0" err="1"/>
              <a:t>metode</a:t>
            </a:r>
            <a:r>
              <a:rPr lang="en-IE" altLang="en-US" sz="2200" dirty="0"/>
              <a:t> de diagnostic, </a:t>
            </a:r>
            <a:r>
              <a:rPr lang="en-IE" altLang="en-US" sz="2200" dirty="0" err="1"/>
              <a:t>noi</a:t>
            </a:r>
            <a:r>
              <a:rPr lang="en-IE" altLang="en-US" sz="2200" dirty="0"/>
              <a:t> </a:t>
            </a:r>
            <a:r>
              <a:rPr lang="en-IE" altLang="en-US" sz="2200" dirty="0" err="1"/>
              <a:t>regimuri</a:t>
            </a:r>
            <a:r>
              <a:rPr lang="en-IE" altLang="en-US" sz="2200" dirty="0"/>
              <a:t> </a:t>
            </a:r>
            <a:r>
              <a:rPr lang="en-IE" altLang="en-US" sz="2200" dirty="0" err="1"/>
              <a:t>terapeutice</a:t>
            </a:r>
            <a:r>
              <a:rPr lang="en-IE" altLang="en-US" sz="2200" dirty="0"/>
              <a:t> </a:t>
            </a:r>
            <a:r>
              <a:rPr lang="en-IE" altLang="en-US" sz="2200" dirty="0" err="1"/>
              <a:t>și</a:t>
            </a:r>
            <a:r>
              <a:rPr lang="en-IE" altLang="en-US" sz="2200" dirty="0"/>
              <a:t> </a:t>
            </a:r>
            <a:r>
              <a:rPr lang="en-IE" altLang="en-US" sz="2200" dirty="0" err="1"/>
              <a:t>modalitati</a:t>
            </a:r>
            <a:r>
              <a:rPr lang="en-IE" altLang="en-US" sz="2200" dirty="0"/>
              <a:t> de </a:t>
            </a:r>
            <a:r>
              <a:rPr lang="en-IE" altLang="en-US" sz="2200" dirty="0" err="1"/>
              <a:t>prevenire</a:t>
            </a:r>
            <a:r>
              <a:rPr lang="en-IE" altLang="en-US" sz="2200" dirty="0"/>
              <a:t> a </a:t>
            </a:r>
            <a:r>
              <a:rPr lang="en-IE" altLang="en-US" sz="2200" dirty="0" err="1"/>
              <a:t>transmiterii</a:t>
            </a:r>
            <a:r>
              <a:rPr lang="en-IE" altLang="en-US" sz="2200" dirty="0"/>
              <a:t> VHC </a:t>
            </a:r>
          </a:p>
          <a:p>
            <a:pPr algn="just" eaLnBrk="1" hangingPunct="1"/>
            <a:r>
              <a:rPr lang="en-IE" altLang="en-US" sz="2200" b="1" dirty="0" err="1">
                <a:solidFill>
                  <a:srgbClr val="FF0000"/>
                </a:solidFill>
              </a:rPr>
              <a:t>Suport</a:t>
            </a:r>
            <a:r>
              <a:rPr lang="en-IE" altLang="en-US" sz="2200" b="1" dirty="0">
                <a:solidFill>
                  <a:srgbClr val="FF0000"/>
                </a:solidFill>
              </a:rPr>
              <a:t> social </a:t>
            </a:r>
            <a:r>
              <a:rPr lang="en-IE" altLang="en-US" sz="2200" dirty="0" err="1"/>
              <a:t>și</a:t>
            </a:r>
            <a:r>
              <a:rPr lang="en-IE" altLang="en-US" sz="2200" dirty="0"/>
              <a:t> un </a:t>
            </a:r>
            <a:r>
              <a:rPr lang="en-IE" altLang="en-US" sz="2200" b="1" dirty="0" err="1">
                <a:solidFill>
                  <a:srgbClr val="FF0000"/>
                </a:solidFill>
              </a:rPr>
              <a:t>acces</a:t>
            </a:r>
            <a:r>
              <a:rPr lang="en-IE" altLang="en-US" sz="2200" b="1" dirty="0">
                <a:solidFill>
                  <a:srgbClr val="FF0000"/>
                </a:solidFill>
              </a:rPr>
              <a:t> </a:t>
            </a:r>
            <a:r>
              <a:rPr lang="en-IE" altLang="en-US" sz="2200" b="1" dirty="0" err="1">
                <a:solidFill>
                  <a:srgbClr val="FF0000"/>
                </a:solidFill>
              </a:rPr>
              <a:t>mai</a:t>
            </a:r>
            <a:r>
              <a:rPr lang="en-IE" altLang="en-US" sz="2200" b="1" dirty="0">
                <a:solidFill>
                  <a:srgbClr val="FF0000"/>
                </a:solidFill>
              </a:rPr>
              <a:t> </a:t>
            </a:r>
            <a:r>
              <a:rPr lang="en-IE" altLang="en-US" sz="2200" b="1" dirty="0" err="1">
                <a:solidFill>
                  <a:srgbClr val="FF0000"/>
                </a:solidFill>
              </a:rPr>
              <a:t>usor</a:t>
            </a:r>
            <a:r>
              <a:rPr lang="en-IE" altLang="en-US" sz="2200" b="1" dirty="0">
                <a:solidFill>
                  <a:srgbClr val="FF0000"/>
                </a:solidFill>
              </a:rPr>
              <a:t> </a:t>
            </a:r>
            <a:r>
              <a:rPr lang="en-IE" altLang="en-US" sz="2200" dirty="0"/>
              <a:t>la </a:t>
            </a:r>
            <a:r>
              <a:rPr lang="en-IE" altLang="en-US" sz="2200" dirty="0" err="1"/>
              <a:t>evaluare</a:t>
            </a:r>
            <a:r>
              <a:rPr lang="en-IE" altLang="en-US" sz="2200" dirty="0"/>
              <a:t> </a:t>
            </a:r>
            <a:r>
              <a:rPr lang="en-IE" altLang="en-US" sz="2200" dirty="0" err="1"/>
              <a:t>și</a:t>
            </a:r>
            <a:r>
              <a:rPr lang="en-IE" altLang="en-US" sz="2200" dirty="0"/>
              <a:t> </a:t>
            </a:r>
            <a:r>
              <a:rPr lang="en-IE" altLang="en-US" sz="2200" dirty="0" err="1"/>
              <a:t>tratament</a:t>
            </a:r>
            <a:r>
              <a:rPr lang="en-IE" altLang="en-US" sz="2200" dirty="0"/>
              <a:t> VHC: personal medical </a:t>
            </a:r>
            <a:r>
              <a:rPr lang="en-IE" altLang="en-US" sz="2200" dirty="0" err="1"/>
              <a:t>dedicat</a:t>
            </a:r>
            <a:r>
              <a:rPr lang="en-IE" altLang="en-US" sz="2200" dirty="0"/>
              <a:t> (</a:t>
            </a:r>
            <a:r>
              <a:rPr lang="en-IE" altLang="en-US" sz="2200" dirty="0" err="1"/>
              <a:t>asisten</a:t>
            </a:r>
            <a:r>
              <a:rPr lang="en-IE" altLang="en-US" sz="2200" dirty="0" err="1">
                <a:latin typeface="Calibri"/>
                <a:cs typeface="Calibri"/>
              </a:rPr>
              <a:t>ța</a:t>
            </a:r>
            <a:r>
              <a:rPr lang="en-IE" altLang="en-US" sz="2200" dirty="0"/>
              <a:t> social</a:t>
            </a:r>
            <a:r>
              <a:rPr lang="vi-VN" altLang="en-US" sz="2200" dirty="0">
                <a:latin typeface="Calibri"/>
                <a:cs typeface="Calibri"/>
              </a:rPr>
              <a:t>ă</a:t>
            </a:r>
            <a:r>
              <a:rPr lang="en-IE" altLang="en-US" sz="2200" dirty="0"/>
              <a:t> </a:t>
            </a:r>
            <a:r>
              <a:rPr lang="en-IE" altLang="en-US" sz="2200" dirty="0" err="1"/>
              <a:t>și</a:t>
            </a:r>
            <a:r>
              <a:rPr lang="en-IE" altLang="en-US" sz="2200" dirty="0"/>
              <a:t> </a:t>
            </a:r>
            <a:r>
              <a:rPr lang="en-IE" altLang="en-US" sz="2200" dirty="0" err="1"/>
              <a:t>asisten</a:t>
            </a:r>
            <a:r>
              <a:rPr lang="en-IE" altLang="en-US" sz="2200" dirty="0" err="1">
                <a:latin typeface="Calibri"/>
                <a:cs typeface="Calibri"/>
              </a:rPr>
              <a:t>ț</a:t>
            </a:r>
            <a:r>
              <a:rPr lang="vi-VN" altLang="en-US" sz="2200" dirty="0">
                <a:latin typeface="Calibri"/>
                <a:cs typeface="Calibri"/>
              </a:rPr>
              <a:t>ă</a:t>
            </a:r>
            <a:r>
              <a:rPr lang="en-IE" altLang="en-US" sz="2200" dirty="0"/>
              <a:t> de </a:t>
            </a:r>
            <a:r>
              <a:rPr lang="en-IE" altLang="en-US" sz="2200" dirty="0" err="1"/>
              <a:t>studiu</a:t>
            </a:r>
            <a:r>
              <a:rPr lang="en-IE" altLang="en-US" sz="2200" dirty="0"/>
              <a:t>) </a:t>
            </a:r>
            <a:r>
              <a:rPr lang="en-IE" altLang="en-US" sz="2200" dirty="0" err="1"/>
              <a:t>va</a:t>
            </a:r>
            <a:r>
              <a:rPr lang="en-IE" altLang="en-US" sz="2200" dirty="0"/>
              <a:t> </a:t>
            </a:r>
            <a:r>
              <a:rPr lang="en-IE" altLang="en-US" sz="2200" dirty="0" err="1"/>
              <a:t>facilita</a:t>
            </a:r>
            <a:r>
              <a:rPr lang="en-IE" altLang="en-US" sz="2200" dirty="0"/>
              <a:t> leg</a:t>
            </a:r>
            <a:r>
              <a:rPr lang="vi-VN" altLang="en-US" sz="2200" dirty="0">
                <a:latin typeface="Calibri"/>
                <a:cs typeface="Calibri"/>
              </a:rPr>
              <a:t>ă</a:t>
            </a:r>
            <a:r>
              <a:rPr lang="en-IE" altLang="en-US" sz="2200" dirty="0" err="1"/>
              <a:t>tura</a:t>
            </a:r>
            <a:r>
              <a:rPr lang="en-IE" altLang="en-US" sz="2200" dirty="0"/>
              <a:t> </a:t>
            </a:r>
            <a:r>
              <a:rPr lang="en-IE" altLang="en-US" sz="2200" dirty="0" err="1"/>
              <a:t>dintre</a:t>
            </a:r>
            <a:r>
              <a:rPr lang="en-IE" altLang="en-US" sz="2200" dirty="0"/>
              <a:t> </a:t>
            </a:r>
            <a:r>
              <a:rPr lang="en-IE" altLang="en-US" sz="2200" dirty="0" err="1"/>
              <a:t>pacient</a:t>
            </a:r>
            <a:r>
              <a:rPr lang="en-IE" altLang="en-US" sz="2200" dirty="0"/>
              <a:t> </a:t>
            </a:r>
            <a:r>
              <a:rPr lang="en-IE" altLang="en-US" sz="2200" dirty="0" err="1"/>
              <a:t>și</a:t>
            </a:r>
            <a:r>
              <a:rPr lang="en-IE" altLang="en-US" sz="2200" dirty="0"/>
              <a:t> </a:t>
            </a:r>
            <a:r>
              <a:rPr lang="en-IE" altLang="en-US" sz="2200" dirty="0" err="1"/>
              <a:t>medicul</a:t>
            </a:r>
            <a:r>
              <a:rPr lang="en-IE" altLang="en-US" sz="2200" dirty="0"/>
              <a:t> specialist</a:t>
            </a:r>
          </a:p>
          <a:p>
            <a:pPr algn="just" eaLnBrk="1" hangingPunct="1"/>
            <a:r>
              <a:rPr lang="en-IE" altLang="en-US" sz="2200" b="1" dirty="0" err="1">
                <a:solidFill>
                  <a:srgbClr val="FF0000"/>
                </a:solidFill>
              </a:rPr>
              <a:t>Acces</a:t>
            </a:r>
            <a:r>
              <a:rPr lang="en-IE" altLang="en-US" sz="2200" b="1" dirty="0">
                <a:solidFill>
                  <a:srgbClr val="FF0000"/>
                </a:solidFill>
              </a:rPr>
              <a:t> la </a:t>
            </a:r>
            <a:r>
              <a:rPr lang="en-IE" altLang="en-US" sz="2200" b="1" dirty="0" err="1">
                <a:solidFill>
                  <a:srgbClr val="FF0000"/>
                </a:solidFill>
              </a:rPr>
              <a:t>tratamentul</a:t>
            </a:r>
            <a:r>
              <a:rPr lang="en-IE" altLang="en-US" sz="2200" b="1" dirty="0">
                <a:solidFill>
                  <a:srgbClr val="FF0000"/>
                </a:solidFill>
              </a:rPr>
              <a:t> antiviral C</a:t>
            </a:r>
            <a:r>
              <a:rPr lang="en-IE" altLang="en-US" sz="2200" dirty="0"/>
              <a:t>: </a:t>
            </a:r>
            <a:r>
              <a:rPr lang="en-IE" altLang="en-US" sz="2200" dirty="0" err="1"/>
              <a:t>prin</a:t>
            </a:r>
            <a:r>
              <a:rPr lang="en-IE" altLang="en-US" sz="2200" dirty="0"/>
              <a:t> </a:t>
            </a:r>
            <a:r>
              <a:rPr lang="en-IE" altLang="en-US" sz="2200" dirty="0" err="1"/>
              <a:t>asigurarea</a:t>
            </a:r>
            <a:r>
              <a:rPr lang="en-IE" altLang="en-US" sz="2200" dirty="0"/>
              <a:t> </a:t>
            </a:r>
            <a:r>
              <a:rPr lang="en-IE" altLang="en-US" sz="2200" dirty="0" err="1"/>
              <a:t>unui</a:t>
            </a:r>
            <a:r>
              <a:rPr lang="en-IE" altLang="en-US" sz="2200" dirty="0"/>
              <a:t> </a:t>
            </a:r>
            <a:r>
              <a:rPr lang="en-IE" altLang="en-US" sz="2200" dirty="0" err="1"/>
              <a:t>suport</a:t>
            </a:r>
            <a:r>
              <a:rPr lang="en-IE" altLang="en-US" sz="2200" dirty="0"/>
              <a:t> medical </a:t>
            </a:r>
            <a:r>
              <a:rPr lang="en-IE" altLang="en-US" sz="2200" dirty="0" err="1"/>
              <a:t>psihologic</a:t>
            </a:r>
            <a:r>
              <a:rPr lang="en-IE" altLang="en-US" sz="2200" dirty="0"/>
              <a:t> </a:t>
            </a:r>
            <a:r>
              <a:rPr lang="en-IE" altLang="en-US" sz="2200" dirty="0" err="1"/>
              <a:t>și</a:t>
            </a:r>
            <a:r>
              <a:rPr lang="en-IE" altLang="en-US" sz="2200" dirty="0"/>
              <a:t> social </a:t>
            </a:r>
            <a:r>
              <a:rPr lang="en-IE" altLang="en-US" sz="2200" dirty="0" err="1"/>
              <a:t>pentru</a:t>
            </a:r>
            <a:r>
              <a:rPr lang="en-IE" altLang="en-US" sz="2200" dirty="0"/>
              <a:t> o </a:t>
            </a:r>
            <a:r>
              <a:rPr lang="en-IE" altLang="en-US" sz="2200" dirty="0" err="1"/>
              <a:t>cât</a:t>
            </a:r>
            <a:r>
              <a:rPr lang="en-IE" altLang="en-US" sz="2200" dirty="0"/>
              <a:t> </a:t>
            </a:r>
            <a:r>
              <a:rPr lang="en-IE" altLang="en-US" sz="2200" dirty="0" err="1"/>
              <a:t>mai</a:t>
            </a:r>
            <a:r>
              <a:rPr lang="en-IE" altLang="en-US" sz="2200" dirty="0"/>
              <a:t> bun</a:t>
            </a:r>
            <a:r>
              <a:rPr lang="vi-VN" altLang="en-US" sz="2200" dirty="0">
                <a:latin typeface="Calibri"/>
                <a:cs typeface="Calibri"/>
              </a:rPr>
              <a:t>ă</a:t>
            </a:r>
            <a:r>
              <a:rPr lang="en-IE" altLang="en-US" sz="2200" dirty="0"/>
              <a:t> </a:t>
            </a:r>
            <a:r>
              <a:rPr lang="en-IE" altLang="en-US" sz="2200" dirty="0" err="1"/>
              <a:t>aderen</a:t>
            </a:r>
            <a:r>
              <a:rPr lang="en-IE" altLang="en-US" sz="2200" dirty="0" err="1">
                <a:latin typeface="Calibri"/>
                <a:cs typeface="Calibri"/>
              </a:rPr>
              <a:t>ț</a:t>
            </a:r>
            <a:r>
              <a:rPr lang="vi-VN" altLang="en-US" sz="2200" dirty="0">
                <a:latin typeface="Calibri"/>
                <a:cs typeface="Calibri"/>
              </a:rPr>
              <a:t>ă</a:t>
            </a:r>
            <a:r>
              <a:rPr lang="en-IE" altLang="en-US" sz="2200" dirty="0"/>
              <a:t> la </a:t>
            </a:r>
            <a:r>
              <a:rPr lang="en-IE" altLang="en-US" sz="2200" dirty="0" err="1"/>
              <a:t>tratament</a:t>
            </a:r>
            <a:r>
              <a:rPr lang="en-IE" altLang="en-US" sz="2200" dirty="0"/>
              <a:t> in </a:t>
            </a:r>
            <a:r>
              <a:rPr lang="en-IE" altLang="en-US" sz="2200" dirty="0" err="1"/>
              <a:t>scopul</a:t>
            </a:r>
            <a:r>
              <a:rPr lang="en-IE" altLang="en-US" sz="2200" dirty="0"/>
              <a:t> </a:t>
            </a:r>
            <a:r>
              <a:rPr lang="en-IE" altLang="en-US" sz="2200" dirty="0" err="1"/>
              <a:t>incheierii</a:t>
            </a:r>
            <a:r>
              <a:rPr lang="en-IE" altLang="en-US" sz="2200" dirty="0"/>
              <a:t> cu </a:t>
            </a:r>
            <a:r>
              <a:rPr lang="en-IE" altLang="en-US" sz="2200" dirty="0" err="1"/>
              <a:t>succces</a:t>
            </a:r>
            <a:r>
              <a:rPr lang="en-IE" altLang="en-US" sz="2200" dirty="0"/>
              <a:t> a </a:t>
            </a:r>
            <a:r>
              <a:rPr lang="en-IE" altLang="en-US" sz="2200" dirty="0" err="1"/>
              <a:t>tratamentului</a:t>
            </a:r>
            <a:r>
              <a:rPr lang="en-IE" altLang="en-US" sz="2200" dirty="0"/>
              <a:t> antiviral C</a:t>
            </a:r>
          </a:p>
        </p:txBody>
      </p:sp>
    </p:spTree>
    <p:extLst>
      <p:ext uri="{BB962C8B-B14F-4D97-AF65-F5344CB8AC3E}">
        <p14:creationId xmlns:p14="http://schemas.microsoft.com/office/powerpoint/2010/main" val="4005979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381000" y="149788"/>
            <a:ext cx="8763000" cy="701525"/>
          </a:xfrm>
        </p:spPr>
        <p:txBody>
          <a:bodyPr>
            <a:noAutofit/>
          </a:bodyPr>
          <a:lstStyle/>
          <a:p>
            <a:r>
              <a:rPr lang="en-IE" altLang="en-US" sz="3200" b="1" dirty="0" err="1">
                <a:solidFill>
                  <a:srgbClr val="00B0F0"/>
                </a:solidFill>
              </a:rPr>
              <a:t>Scop</a:t>
            </a:r>
            <a:r>
              <a:rPr lang="en-IE" altLang="en-US" sz="3200" b="1" dirty="0">
                <a:solidFill>
                  <a:srgbClr val="00B0F0"/>
                </a:solidFill>
              </a:rPr>
              <a:t> HEPCARE EUROPE</a:t>
            </a:r>
            <a:r>
              <a:rPr lang="en-IE" altLang="en-US" sz="2400" b="1" dirty="0">
                <a:solidFill>
                  <a:srgbClr val="00B0F0"/>
                </a:solidFill>
              </a:rPr>
              <a:t>: model de </a:t>
            </a:r>
            <a:r>
              <a:rPr lang="en-IE" altLang="en-US" sz="2400" b="1" dirty="0" err="1">
                <a:solidFill>
                  <a:srgbClr val="00B0F0"/>
                </a:solidFill>
              </a:rPr>
              <a:t>integrare</a:t>
            </a:r>
            <a:r>
              <a:rPr lang="en-IE" altLang="en-US" sz="2400" b="1" dirty="0">
                <a:solidFill>
                  <a:srgbClr val="00B0F0"/>
                </a:solidFill>
              </a:rPr>
              <a:t> a </a:t>
            </a:r>
            <a:r>
              <a:rPr lang="en-IE" altLang="en-US" sz="2400" b="1" dirty="0" err="1">
                <a:solidFill>
                  <a:srgbClr val="00B0F0"/>
                </a:solidFill>
              </a:rPr>
              <a:t>managementului</a:t>
            </a:r>
            <a:r>
              <a:rPr lang="en-IE" altLang="en-US" sz="2400" b="1" dirty="0">
                <a:solidFill>
                  <a:srgbClr val="00B0F0"/>
                </a:solidFill>
              </a:rPr>
              <a:t> </a:t>
            </a:r>
            <a:r>
              <a:rPr lang="en-IE" altLang="en-US" sz="2400" b="1" dirty="0" err="1">
                <a:solidFill>
                  <a:srgbClr val="00B0F0"/>
                </a:solidFill>
              </a:rPr>
              <a:t>hepatitei</a:t>
            </a:r>
            <a:r>
              <a:rPr lang="en-IE" altLang="en-US" sz="2400" b="1" dirty="0">
                <a:solidFill>
                  <a:srgbClr val="00B0F0"/>
                </a:solidFill>
              </a:rPr>
              <a:t> </a:t>
            </a:r>
            <a:r>
              <a:rPr lang="en-IE" altLang="en-US" sz="2400" b="1" dirty="0" err="1">
                <a:solidFill>
                  <a:srgbClr val="00B0F0"/>
                </a:solidFill>
              </a:rPr>
              <a:t>cronice</a:t>
            </a:r>
            <a:r>
              <a:rPr lang="en-IE" altLang="en-US" sz="2400" b="1" dirty="0">
                <a:solidFill>
                  <a:srgbClr val="00B0F0"/>
                </a:solidFill>
              </a:rPr>
              <a:t> C </a:t>
            </a:r>
            <a:r>
              <a:rPr lang="en-IE" altLang="en-US" sz="2400" b="1" dirty="0" err="1">
                <a:solidFill>
                  <a:srgbClr val="00B0F0"/>
                </a:solidFill>
              </a:rPr>
              <a:t>pentru</a:t>
            </a:r>
            <a:r>
              <a:rPr lang="en-IE" altLang="en-US" sz="2400" b="1" dirty="0">
                <a:solidFill>
                  <a:srgbClr val="00B0F0"/>
                </a:solidFill>
              </a:rPr>
              <a:t> </a:t>
            </a:r>
            <a:r>
              <a:rPr lang="en-IE" altLang="en-US" sz="2400" b="1" dirty="0" err="1">
                <a:solidFill>
                  <a:srgbClr val="00B0F0"/>
                </a:solidFill>
              </a:rPr>
              <a:t>medicii</a:t>
            </a:r>
            <a:r>
              <a:rPr lang="en-IE" altLang="en-US" sz="2400" b="1" dirty="0">
                <a:solidFill>
                  <a:srgbClr val="00B0F0"/>
                </a:solidFill>
              </a:rPr>
              <a:t> de </a:t>
            </a:r>
            <a:r>
              <a:rPr lang="en-IE" altLang="en-US" sz="2400" b="1" dirty="0" err="1">
                <a:solidFill>
                  <a:srgbClr val="00B0F0"/>
                </a:solidFill>
              </a:rPr>
              <a:t>familie</a:t>
            </a:r>
            <a:r>
              <a:rPr lang="en-IE" altLang="en-US" sz="2400" b="1" dirty="0">
                <a:solidFill>
                  <a:srgbClr val="00B0F0"/>
                </a:solidFill>
              </a:rPr>
              <a:t> (3)</a:t>
            </a:r>
            <a:endParaRPr lang="en-IE" alt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7528"/>
            <a:ext cx="8610600" cy="4088822"/>
          </a:xfrm>
        </p:spPr>
        <p:txBody>
          <a:bodyPr>
            <a:normAutofit lnSpcReduction="10000"/>
          </a:bodyPr>
          <a:lstStyle/>
          <a:p>
            <a:pPr algn="just" eaLnBrk="1" hangingPunct="1">
              <a:defRPr/>
            </a:pPr>
            <a:r>
              <a:rPr lang="en-IE" sz="2000" b="1" dirty="0" err="1">
                <a:solidFill>
                  <a:srgbClr val="FF0000"/>
                </a:solidFill>
              </a:rPr>
              <a:t>Noi</a:t>
            </a:r>
            <a:r>
              <a:rPr lang="en-IE" sz="2000" b="1" dirty="0">
                <a:solidFill>
                  <a:srgbClr val="FF0000"/>
                </a:solidFill>
              </a:rPr>
              <a:t> </a:t>
            </a:r>
            <a:r>
              <a:rPr lang="en-IE" sz="2000" b="1" dirty="0" err="1">
                <a:solidFill>
                  <a:srgbClr val="FF0000"/>
                </a:solidFill>
              </a:rPr>
              <a:t>metode</a:t>
            </a:r>
            <a:r>
              <a:rPr lang="en-IE" sz="2000" b="1" dirty="0">
                <a:solidFill>
                  <a:srgbClr val="FF0000"/>
                </a:solidFill>
              </a:rPr>
              <a:t> de diagnostic </a:t>
            </a:r>
            <a:r>
              <a:rPr lang="en-IE" sz="2000" dirty="0"/>
              <a:t>(teste </a:t>
            </a:r>
            <a:r>
              <a:rPr lang="en-IE" sz="2000" dirty="0" err="1"/>
              <a:t>rapide</a:t>
            </a:r>
            <a:r>
              <a:rPr lang="en-IE" sz="2000" dirty="0"/>
              <a:t>- </a:t>
            </a:r>
            <a:r>
              <a:rPr lang="en-IE" sz="2000" dirty="0" err="1"/>
              <a:t>orale</a:t>
            </a:r>
            <a:r>
              <a:rPr lang="en-IE" sz="2000" dirty="0"/>
              <a:t>, </a:t>
            </a:r>
            <a:r>
              <a:rPr lang="en-IE" sz="2000" dirty="0" err="1"/>
              <a:t>Fibroscan</a:t>
            </a:r>
            <a:r>
              <a:rPr lang="en-IE" sz="2000" dirty="0"/>
              <a:t>)</a:t>
            </a:r>
          </a:p>
          <a:p>
            <a:pPr algn="just" eaLnBrk="1" hangingPunct="1">
              <a:defRPr/>
            </a:pPr>
            <a:endParaRPr lang="en-IE" sz="2000" b="1" dirty="0">
              <a:solidFill>
                <a:srgbClr val="FF0000"/>
              </a:solidFill>
            </a:endParaRPr>
          </a:p>
          <a:p>
            <a:pPr algn="just" eaLnBrk="1" hangingPunct="1">
              <a:defRPr/>
            </a:pPr>
            <a:endParaRPr lang="en-IE" sz="2000" b="1" dirty="0">
              <a:solidFill>
                <a:srgbClr val="FF0000"/>
              </a:solidFill>
            </a:endParaRPr>
          </a:p>
          <a:p>
            <a:pPr algn="just" eaLnBrk="1" hangingPunct="1">
              <a:defRPr/>
            </a:pPr>
            <a:endParaRPr lang="en-IE" sz="2000" b="1" dirty="0">
              <a:solidFill>
                <a:srgbClr val="FF0000"/>
              </a:solidFill>
            </a:endParaRPr>
          </a:p>
          <a:p>
            <a:pPr algn="just" eaLnBrk="1" hangingPunct="1">
              <a:defRPr/>
            </a:pPr>
            <a:endParaRPr lang="en-IE" sz="2000" b="1" dirty="0">
              <a:solidFill>
                <a:srgbClr val="FF0000"/>
              </a:solidFill>
            </a:endParaRPr>
          </a:p>
          <a:p>
            <a:pPr algn="just" eaLnBrk="1" hangingPunct="1">
              <a:defRPr/>
            </a:pPr>
            <a:endParaRPr lang="en-IE" sz="2000" b="1" dirty="0">
              <a:solidFill>
                <a:srgbClr val="FF0000"/>
              </a:solidFill>
            </a:endParaRPr>
          </a:p>
          <a:p>
            <a:pPr algn="just" eaLnBrk="1" hangingPunct="1">
              <a:defRPr/>
            </a:pPr>
            <a:endParaRPr lang="en-IE" sz="20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IE" sz="2000" b="1" dirty="0" err="1">
                <a:solidFill>
                  <a:srgbClr val="FF0000"/>
                </a:solidFill>
              </a:rPr>
              <a:t>Terapia</a:t>
            </a:r>
            <a:r>
              <a:rPr lang="en-IE" sz="2000" b="1" dirty="0">
                <a:solidFill>
                  <a:srgbClr val="FF0000"/>
                </a:solidFill>
              </a:rPr>
              <a:t> cu </a:t>
            </a:r>
            <a:r>
              <a:rPr lang="en-IE" sz="2000" b="1" dirty="0" err="1">
                <a:solidFill>
                  <a:srgbClr val="FF0000"/>
                </a:solidFill>
              </a:rPr>
              <a:t>agenti</a:t>
            </a:r>
            <a:r>
              <a:rPr lang="en-IE" sz="2000" b="1" dirty="0">
                <a:solidFill>
                  <a:srgbClr val="FF0000"/>
                </a:solidFill>
              </a:rPr>
              <a:t> </a:t>
            </a:r>
            <a:r>
              <a:rPr lang="en-IE" sz="2000" b="1" dirty="0" err="1">
                <a:solidFill>
                  <a:srgbClr val="FF0000"/>
                </a:solidFill>
              </a:rPr>
              <a:t>antivirali</a:t>
            </a:r>
            <a:r>
              <a:rPr lang="en-IE" sz="2000" b="1" dirty="0">
                <a:solidFill>
                  <a:srgbClr val="FF0000"/>
                </a:solidFill>
              </a:rPr>
              <a:t> cu </a:t>
            </a:r>
            <a:r>
              <a:rPr lang="en-IE" sz="2000" b="1" dirty="0" err="1">
                <a:solidFill>
                  <a:srgbClr val="FF0000"/>
                </a:solidFill>
              </a:rPr>
              <a:t>actiune</a:t>
            </a:r>
            <a:r>
              <a:rPr lang="en-IE" sz="2000" b="1" dirty="0">
                <a:solidFill>
                  <a:srgbClr val="FF0000"/>
                </a:solidFill>
              </a:rPr>
              <a:t> </a:t>
            </a:r>
            <a:r>
              <a:rPr lang="en-IE" sz="2000" b="1" dirty="0" err="1">
                <a:solidFill>
                  <a:srgbClr val="FF0000"/>
                </a:solidFill>
              </a:rPr>
              <a:t>directa</a:t>
            </a:r>
            <a:endParaRPr lang="en-IE" sz="20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IE" sz="2000" b="1" dirty="0" err="1">
                <a:solidFill>
                  <a:srgbClr val="FF0000"/>
                </a:solidFill>
              </a:rPr>
              <a:t>Noi</a:t>
            </a:r>
            <a:r>
              <a:rPr lang="en-IE" sz="2000" b="1" dirty="0">
                <a:solidFill>
                  <a:srgbClr val="FF0000"/>
                </a:solidFill>
              </a:rPr>
              <a:t> </a:t>
            </a:r>
            <a:r>
              <a:rPr lang="en-IE" sz="2000" b="1" dirty="0" err="1">
                <a:solidFill>
                  <a:srgbClr val="FF0000"/>
                </a:solidFill>
              </a:rPr>
              <a:t>provocari</a:t>
            </a:r>
            <a:r>
              <a:rPr lang="en-IE" sz="2000" b="1" dirty="0">
                <a:solidFill>
                  <a:srgbClr val="FF0000"/>
                </a:solidFill>
              </a:rPr>
              <a:t> </a:t>
            </a:r>
            <a:r>
              <a:rPr lang="en-IE" sz="2000" dirty="0"/>
              <a:t>(</a:t>
            </a:r>
            <a:r>
              <a:rPr lang="en-IE" sz="2000" dirty="0" err="1"/>
              <a:t>integrarea</a:t>
            </a:r>
            <a:r>
              <a:rPr lang="en-IE" sz="2000" dirty="0"/>
              <a:t> </a:t>
            </a:r>
            <a:r>
              <a:rPr lang="en-IE" sz="2000" dirty="0" err="1"/>
              <a:t>ȋngrijirilor</a:t>
            </a:r>
            <a:r>
              <a:rPr lang="en-IE" sz="2000" dirty="0"/>
              <a:t> </a:t>
            </a:r>
            <a:r>
              <a:rPr lang="en-IE" sz="2000" dirty="0" err="1"/>
              <a:t>pentru</a:t>
            </a:r>
            <a:r>
              <a:rPr lang="en-IE" sz="2000" dirty="0"/>
              <a:t> </a:t>
            </a:r>
            <a:r>
              <a:rPr lang="en-IE" sz="2000" dirty="0" err="1"/>
              <a:t>persoane</a:t>
            </a:r>
            <a:r>
              <a:rPr lang="en-IE" sz="2000" dirty="0"/>
              <a:t> din </a:t>
            </a:r>
            <a:r>
              <a:rPr lang="en-IE" sz="2000" dirty="0" err="1"/>
              <a:t>grupuri</a:t>
            </a:r>
            <a:r>
              <a:rPr lang="en-IE" sz="2000" dirty="0"/>
              <a:t> </a:t>
            </a:r>
            <a:r>
              <a:rPr lang="en-IE" sz="2000" dirty="0" err="1"/>
              <a:t>vulnerabile</a:t>
            </a:r>
            <a:r>
              <a:rPr lang="en-IE" sz="2000" dirty="0"/>
              <a:t>, </a:t>
            </a:r>
            <a:r>
              <a:rPr lang="en-IE" sz="2000" dirty="0" err="1"/>
              <a:t>aflate</a:t>
            </a:r>
            <a:r>
              <a:rPr lang="en-IE" sz="2000" dirty="0"/>
              <a:t> la </a:t>
            </a:r>
            <a:r>
              <a:rPr lang="en-IE" sz="2000" dirty="0" err="1"/>
              <a:t>risc</a:t>
            </a:r>
            <a:r>
              <a:rPr lang="en-IE" sz="2000" dirty="0"/>
              <a:t> cu </a:t>
            </a:r>
            <a:r>
              <a:rPr lang="en-IE" sz="2000" dirty="0" err="1"/>
              <a:t>probleme</a:t>
            </a:r>
            <a:r>
              <a:rPr lang="en-IE" sz="2000" dirty="0"/>
              <a:t> </a:t>
            </a:r>
            <a:r>
              <a:rPr lang="en-IE" sz="2000" dirty="0" err="1"/>
              <a:t>sociale</a:t>
            </a:r>
            <a:r>
              <a:rPr lang="en-IE" sz="2000" dirty="0"/>
              <a:t>, </a:t>
            </a:r>
            <a:r>
              <a:rPr lang="en-IE" sz="2000" dirty="0" err="1"/>
              <a:t>psiho-emo</a:t>
            </a:r>
            <a:r>
              <a:rPr lang="en-IE" sz="2000" dirty="0" err="1">
                <a:cs typeface="Calibri"/>
              </a:rPr>
              <a:t>ț</a:t>
            </a:r>
            <a:r>
              <a:rPr lang="en-IE" sz="2000" dirty="0" err="1"/>
              <a:t>ionale</a:t>
            </a:r>
            <a:r>
              <a:rPr lang="en-IE" sz="2000" dirty="0"/>
              <a:t>)- </a:t>
            </a:r>
            <a:r>
              <a:rPr lang="en-IE" sz="2000" dirty="0" err="1"/>
              <a:t>colaborarea</a:t>
            </a:r>
            <a:r>
              <a:rPr lang="en-IE" sz="2000" dirty="0"/>
              <a:t> cu ONG-</a:t>
            </a:r>
            <a:r>
              <a:rPr lang="en-IE" sz="2000" dirty="0" err="1"/>
              <a:t>uri</a:t>
            </a:r>
            <a:endParaRPr lang="en-IE" sz="2000" dirty="0"/>
          </a:p>
          <a:p>
            <a:pPr algn="just" eaLnBrk="1" hangingPunct="1">
              <a:defRPr/>
            </a:pPr>
            <a:r>
              <a:rPr lang="en-IE" sz="2000" b="1" dirty="0">
                <a:solidFill>
                  <a:srgbClr val="FF0000"/>
                </a:solidFill>
              </a:rPr>
              <a:t>O </a:t>
            </a:r>
            <a:r>
              <a:rPr lang="en-IE" sz="2000" b="1" dirty="0" err="1">
                <a:solidFill>
                  <a:srgbClr val="FF0000"/>
                </a:solidFill>
              </a:rPr>
              <a:t>mai</a:t>
            </a:r>
            <a:r>
              <a:rPr lang="en-IE" sz="2000" b="1" dirty="0">
                <a:solidFill>
                  <a:srgbClr val="FF0000"/>
                </a:solidFill>
              </a:rPr>
              <a:t> bun</a:t>
            </a:r>
            <a:r>
              <a:rPr lang="vi-VN" sz="2000" b="1" dirty="0">
                <a:solidFill>
                  <a:srgbClr val="FF0000"/>
                </a:solidFill>
                <a:cs typeface="Calibri"/>
              </a:rPr>
              <a:t>ă</a:t>
            </a:r>
            <a:r>
              <a:rPr lang="en-IE" sz="2000" b="1" dirty="0">
                <a:solidFill>
                  <a:srgbClr val="FF0000"/>
                </a:solidFill>
              </a:rPr>
              <a:t> </a:t>
            </a:r>
            <a:r>
              <a:rPr lang="en-IE" sz="2000" b="1" dirty="0" err="1">
                <a:solidFill>
                  <a:srgbClr val="FF0000"/>
                </a:solidFill>
              </a:rPr>
              <a:t>colaborare</a:t>
            </a:r>
            <a:r>
              <a:rPr lang="en-IE" sz="2000" b="1" dirty="0">
                <a:solidFill>
                  <a:srgbClr val="FF0000"/>
                </a:solidFill>
              </a:rPr>
              <a:t> </a:t>
            </a:r>
            <a:r>
              <a:rPr lang="en-IE" sz="2000" dirty="0" err="1"/>
              <a:t>ȋntre</a:t>
            </a:r>
            <a:r>
              <a:rPr lang="en-IE" sz="2000" dirty="0"/>
              <a:t> </a:t>
            </a:r>
            <a:r>
              <a:rPr lang="en-IE" sz="2000" dirty="0" err="1"/>
              <a:t>medicul</a:t>
            </a:r>
            <a:r>
              <a:rPr lang="en-IE" sz="2000" dirty="0"/>
              <a:t> specialist de </a:t>
            </a:r>
            <a:r>
              <a:rPr lang="en-IE" sz="2000" dirty="0" err="1"/>
              <a:t>boli</a:t>
            </a:r>
            <a:r>
              <a:rPr lang="en-IE" sz="2000" dirty="0"/>
              <a:t> </a:t>
            </a:r>
            <a:r>
              <a:rPr lang="en-IE" sz="2000" dirty="0" err="1"/>
              <a:t>infec</a:t>
            </a:r>
            <a:r>
              <a:rPr lang="en-IE" sz="2000" dirty="0" err="1">
                <a:cs typeface="Calibri"/>
              </a:rPr>
              <a:t>ț</a:t>
            </a:r>
            <a:r>
              <a:rPr lang="en-IE" sz="2000" dirty="0" err="1"/>
              <a:t>ioase</a:t>
            </a:r>
            <a:r>
              <a:rPr lang="en-IE" sz="2000" dirty="0"/>
              <a:t> </a:t>
            </a:r>
            <a:r>
              <a:rPr lang="en-IE" sz="2000" dirty="0" err="1"/>
              <a:t>și</a:t>
            </a:r>
            <a:r>
              <a:rPr lang="en-IE" sz="2000" dirty="0"/>
              <a:t> </a:t>
            </a:r>
            <a:r>
              <a:rPr lang="en-IE" sz="2000" dirty="0" err="1"/>
              <a:t>medicul</a:t>
            </a:r>
            <a:r>
              <a:rPr lang="en-IE" sz="2000" dirty="0"/>
              <a:t> de </a:t>
            </a:r>
            <a:r>
              <a:rPr lang="en-IE" sz="2000" dirty="0" err="1"/>
              <a:t>familie</a:t>
            </a:r>
            <a:r>
              <a:rPr lang="en-IE" sz="2000" dirty="0"/>
              <a:t>, </a:t>
            </a:r>
            <a:r>
              <a:rPr lang="en-IE" sz="2000" dirty="0" err="1"/>
              <a:t>medici</a:t>
            </a:r>
            <a:r>
              <a:rPr lang="en-IE" sz="2000" dirty="0"/>
              <a:t> din </a:t>
            </a:r>
            <a:r>
              <a:rPr lang="en-IE" sz="2000" dirty="0" err="1"/>
              <a:t>penitencire</a:t>
            </a:r>
            <a:r>
              <a:rPr lang="en-IE" sz="2000" dirty="0"/>
              <a:t>, centre </a:t>
            </a:r>
            <a:r>
              <a:rPr lang="en-IE" sz="2000" dirty="0" err="1"/>
              <a:t>antidrog</a:t>
            </a:r>
            <a:endParaRPr lang="en-IE" sz="2000" dirty="0"/>
          </a:p>
          <a:p>
            <a:pPr marL="0" indent="0" algn="just">
              <a:buNone/>
              <a:defRPr/>
            </a:pPr>
            <a:endParaRPr lang="en-IE" sz="2000" dirty="0"/>
          </a:p>
          <a:p>
            <a:pPr eaLnBrk="1" hangingPunct="1">
              <a:defRPr/>
            </a:pPr>
            <a:endParaRPr lang="en-IE" dirty="0"/>
          </a:p>
          <a:p>
            <a:pPr eaLnBrk="1" hangingPunct="1">
              <a:defRPr/>
            </a:pPr>
            <a:endParaRPr lang="en-IE" dirty="0"/>
          </a:p>
          <a:p>
            <a:pPr marL="0" indent="0">
              <a:buNone/>
              <a:defRPr/>
            </a:pPr>
            <a:endParaRPr lang="en-IE" dirty="0"/>
          </a:p>
          <a:p>
            <a:pPr eaLnBrk="1" hangingPunct="1">
              <a:defRPr/>
            </a:pPr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00" y="1809750"/>
            <a:ext cx="2066306" cy="1416133"/>
          </a:xfrm>
          <a:prstGeom prst="rect">
            <a:avLst/>
          </a:prstGeom>
        </p:spPr>
      </p:pic>
      <p:pic>
        <p:nvPicPr>
          <p:cNvPr id="6" name="Content Placeholder 3" descr="Fibroscan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809750"/>
            <a:ext cx="2012868" cy="148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8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b="1" dirty="0" err="1">
                <a:solidFill>
                  <a:srgbClr val="00B0F0"/>
                </a:solidFill>
              </a:rPr>
              <a:t>HepCare</a:t>
            </a:r>
            <a:r>
              <a:rPr lang="en-US" sz="3600" b="1" dirty="0">
                <a:solidFill>
                  <a:srgbClr val="00B0F0"/>
                </a:solidFill>
              </a:rPr>
              <a:t> Europe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sz="3600" b="1" dirty="0">
                <a:solidFill>
                  <a:srgbClr val="00B0F0"/>
                </a:solidFill>
              </a:rPr>
              <a:t>– </a:t>
            </a:r>
            <a:r>
              <a:rPr lang="en-US" sz="3600" b="1" dirty="0" err="1">
                <a:solidFill>
                  <a:srgbClr val="00B0F0"/>
                </a:solidFill>
              </a:rPr>
              <a:t>pachete</a:t>
            </a:r>
            <a:r>
              <a:rPr lang="en-US" sz="3600" b="1" dirty="0">
                <a:solidFill>
                  <a:srgbClr val="00B0F0"/>
                </a:solidFill>
              </a:rPr>
              <a:t> de </a:t>
            </a:r>
            <a:r>
              <a:rPr lang="en-US" sz="3600" b="1" dirty="0" err="1">
                <a:solidFill>
                  <a:srgbClr val="00B0F0"/>
                </a:solidFill>
              </a:rPr>
              <a:t>lucru</a:t>
            </a:r>
            <a:br>
              <a:rPr lang="en-US" b="1" dirty="0">
                <a:solidFill>
                  <a:srgbClr val="00B0F0"/>
                </a:solidFill>
              </a:rPr>
            </a:br>
            <a:endParaRPr lang="en-US" dirty="0"/>
          </a:p>
        </p:txBody>
      </p:sp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76078"/>
            <a:ext cx="4648200" cy="355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317750" y="4743823"/>
            <a:ext cx="6826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2400">
                <a:solidFill>
                  <a:srgbClr val="595959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rgbClr val="595959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tx1"/>
                </a:solidFill>
              </a:rPr>
              <a:t>Swan D, Cullen W, Macias J, </a:t>
            </a:r>
            <a:r>
              <a:rPr lang="en-US" altLang="en-US" sz="1000" dirty="0" err="1">
                <a:solidFill>
                  <a:schemeClr val="tx1"/>
                </a:solidFill>
              </a:rPr>
              <a:t>Oprea</a:t>
            </a:r>
            <a:r>
              <a:rPr lang="en-US" altLang="en-US" sz="1000" dirty="0">
                <a:solidFill>
                  <a:schemeClr val="tx1"/>
                </a:solidFill>
              </a:rPr>
              <a:t> C, et al;(2018) </a:t>
            </a:r>
            <a:r>
              <a:rPr lang="en-US" altLang="en-US" sz="1000" dirty="0" err="1">
                <a:solidFill>
                  <a:schemeClr val="tx1"/>
                </a:solidFill>
              </a:rPr>
              <a:t>Hepcare</a:t>
            </a:r>
            <a:r>
              <a:rPr lang="en-US" altLang="en-US" sz="1000" dirty="0">
                <a:solidFill>
                  <a:schemeClr val="tx1"/>
                </a:solidFill>
              </a:rPr>
              <a:t> Europe - bridging the gap in the treatment of hepatitis C: study protocol, Expert Review of Gastroenterology &amp; Hepatology,  12:3, 303-314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00" dirty="0">
              <a:solidFill>
                <a:schemeClr val="tx1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27462"/>
            <a:ext cx="10763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208" y="1046637"/>
            <a:ext cx="41251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 </a:t>
            </a:r>
            <a:r>
              <a:rPr lang="en-US" dirty="0" err="1"/>
              <a:t>fost</a:t>
            </a:r>
            <a:r>
              <a:rPr lang="en-US" dirty="0"/>
              <a:t> create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pachete</a:t>
            </a:r>
            <a:r>
              <a:rPr lang="en-US" dirty="0"/>
              <a:t> de </a:t>
            </a:r>
            <a:r>
              <a:rPr lang="en-US" dirty="0" err="1"/>
              <a:t>lucru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implementa</a:t>
            </a:r>
            <a:r>
              <a:rPr lang="en-US" baseline="0" dirty="0"/>
              <a:t> </a:t>
            </a:r>
            <a:r>
              <a:rPr lang="en-US" baseline="0" dirty="0" err="1"/>
              <a:t>modelul</a:t>
            </a:r>
            <a:r>
              <a:rPr lang="en-US" baseline="0" dirty="0"/>
              <a:t> de management VHC la </a:t>
            </a:r>
            <a:r>
              <a:rPr lang="en-US" baseline="0" dirty="0" err="1"/>
              <a:t>pacien</a:t>
            </a:r>
            <a:r>
              <a:rPr lang="en-US" baseline="0" dirty="0" err="1">
                <a:latin typeface="Calibri"/>
                <a:cs typeface="Calibri"/>
              </a:rPr>
              <a:t>ț</a:t>
            </a:r>
            <a:r>
              <a:rPr lang="en-US" baseline="0" dirty="0" err="1"/>
              <a:t>ii</a:t>
            </a:r>
            <a:r>
              <a:rPr lang="en-US" baseline="0" dirty="0"/>
              <a:t> </a:t>
            </a:r>
            <a:r>
              <a:rPr lang="en-US" baseline="0" dirty="0" err="1"/>
              <a:t>ce</a:t>
            </a:r>
            <a:r>
              <a:rPr lang="en-US" baseline="0" dirty="0"/>
              <a:t> </a:t>
            </a:r>
            <a:r>
              <a:rPr lang="en-US" baseline="0" dirty="0" err="1"/>
              <a:t>provin</a:t>
            </a:r>
            <a:r>
              <a:rPr lang="en-US" baseline="0" dirty="0"/>
              <a:t> din </a:t>
            </a:r>
            <a:r>
              <a:rPr lang="en-US" baseline="0" dirty="0" err="1"/>
              <a:t>popula</a:t>
            </a:r>
            <a:r>
              <a:rPr lang="en-US" baseline="0" dirty="0" err="1">
                <a:latin typeface="Calibri"/>
                <a:cs typeface="Calibri"/>
              </a:rPr>
              <a:t>ț</a:t>
            </a:r>
            <a:r>
              <a:rPr lang="en-US" baseline="0" dirty="0" err="1"/>
              <a:t>iile</a:t>
            </a:r>
            <a:r>
              <a:rPr lang="en-US" baseline="0" dirty="0"/>
              <a:t> </a:t>
            </a:r>
            <a:r>
              <a:rPr lang="en-US" baseline="0" dirty="0" err="1"/>
              <a:t>cheie</a:t>
            </a:r>
            <a:r>
              <a:rPr lang="en-US" baseline="0" dirty="0"/>
              <a:t>:</a:t>
            </a:r>
          </a:p>
          <a:p>
            <a:endParaRPr lang="en-US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baseline="0" dirty="0" err="1"/>
              <a:t>HepCheck</a:t>
            </a:r>
            <a:r>
              <a:rPr lang="en-US" b="1" baseline="0" dirty="0"/>
              <a:t> </a:t>
            </a:r>
            <a:r>
              <a:rPr lang="en-US" baseline="0" dirty="0"/>
              <a:t>– screening VHC cu teste </a:t>
            </a:r>
            <a:r>
              <a:rPr lang="en-US" baseline="0" dirty="0" err="1"/>
              <a:t>rapide</a:t>
            </a:r>
            <a:r>
              <a:rPr lang="en-US" baseline="0" dirty="0"/>
              <a:t> </a:t>
            </a:r>
            <a:r>
              <a:rPr lang="en-US" baseline="0" dirty="0" err="1"/>
              <a:t>orale</a:t>
            </a:r>
            <a:r>
              <a:rPr lang="en-US" baseline="0" dirty="0"/>
              <a:t> (</a:t>
            </a:r>
            <a:r>
              <a:rPr lang="en-US" baseline="0" dirty="0" err="1"/>
              <a:t>OraQuick</a:t>
            </a:r>
            <a:r>
              <a:rPr lang="en-US" baseline="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baseline="0" dirty="0" err="1"/>
              <a:t>HepLink</a:t>
            </a:r>
            <a:r>
              <a:rPr lang="en-US" baseline="0" dirty="0"/>
              <a:t> – </a:t>
            </a:r>
            <a:r>
              <a:rPr lang="en-US" dirty="0" err="1"/>
              <a:t>ȋ</a:t>
            </a:r>
            <a:r>
              <a:rPr lang="en-US" baseline="0" dirty="0" err="1"/>
              <a:t>ngrijiri</a:t>
            </a:r>
            <a:r>
              <a:rPr lang="en-US" baseline="0" dirty="0"/>
              <a:t> </a:t>
            </a:r>
            <a:r>
              <a:rPr lang="en-US" baseline="0" dirty="0" err="1"/>
              <a:t>specializate</a:t>
            </a:r>
            <a:endParaRPr lang="en-US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baseline="0" dirty="0" err="1"/>
              <a:t>HepEd</a:t>
            </a:r>
            <a:r>
              <a:rPr lang="en-US" baseline="0" dirty="0"/>
              <a:t> – </a:t>
            </a:r>
            <a:r>
              <a:rPr lang="en-US" baseline="0" dirty="0" err="1"/>
              <a:t>educa</a:t>
            </a:r>
            <a:r>
              <a:rPr lang="en-US" baseline="0" dirty="0" err="1">
                <a:latin typeface="Calibri"/>
                <a:cs typeface="Calibri"/>
              </a:rPr>
              <a:t>ț</a:t>
            </a:r>
            <a:r>
              <a:rPr lang="en-US" baseline="0" dirty="0" err="1"/>
              <a:t>ie</a:t>
            </a:r>
            <a:r>
              <a:rPr lang="en-US" baseline="0" dirty="0"/>
              <a:t> </a:t>
            </a:r>
            <a:r>
              <a:rPr lang="en-US" baseline="0" dirty="0" err="1"/>
              <a:t>interprofesional</a:t>
            </a:r>
            <a:r>
              <a:rPr lang="vi-VN" baseline="0" dirty="0">
                <a:latin typeface="Calibri"/>
                <a:cs typeface="Calibri"/>
              </a:rPr>
              <a:t>ă</a:t>
            </a:r>
            <a:endParaRPr lang="en-US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baseline="0" dirty="0" err="1"/>
              <a:t>HepFriend</a:t>
            </a:r>
            <a:r>
              <a:rPr lang="en-US" baseline="0" dirty="0"/>
              <a:t> – </a:t>
            </a:r>
            <a:r>
              <a:rPr lang="en-US" baseline="0" dirty="0" err="1"/>
              <a:t>programe</a:t>
            </a:r>
            <a:r>
              <a:rPr lang="en-US" baseline="0" dirty="0"/>
              <a:t> de peer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baseline="0" dirty="0" err="1"/>
              <a:t>HepCost</a:t>
            </a:r>
            <a:r>
              <a:rPr lang="en-US" baseline="0" dirty="0"/>
              <a:t> – </a:t>
            </a:r>
            <a:r>
              <a:rPr lang="en-US" baseline="0" dirty="0" err="1"/>
              <a:t>estimarea</a:t>
            </a:r>
            <a:r>
              <a:rPr lang="en-US" baseline="0" dirty="0"/>
              <a:t> cost-</a:t>
            </a:r>
            <a:r>
              <a:rPr lang="en-US" baseline="0" dirty="0" err="1"/>
              <a:t>eficien</a:t>
            </a:r>
            <a:r>
              <a:rPr lang="en-US" baseline="0" dirty="0" err="1">
                <a:latin typeface="Calibri"/>
                <a:cs typeface="Calibri"/>
              </a:rPr>
              <a:t>ț</a:t>
            </a:r>
            <a:r>
              <a:rPr lang="en-US" baseline="0" dirty="0" err="1"/>
              <a:t>ei</a:t>
            </a:r>
            <a:r>
              <a:rPr lang="en-US" baseline="0" dirty="0"/>
              <a:t> </a:t>
            </a:r>
            <a:r>
              <a:rPr lang="en-US" baseline="0" dirty="0" err="1"/>
              <a:t>modelului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198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396" y="273844"/>
            <a:ext cx="7481954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HEPCARE EUROPE a </a:t>
            </a:r>
            <a:r>
              <a:rPr lang="en-US" sz="3200" b="1" dirty="0" err="1">
                <a:solidFill>
                  <a:srgbClr val="00B0F0"/>
                </a:solidFill>
              </a:rPr>
              <a:t>colaborat</a:t>
            </a:r>
            <a:r>
              <a:rPr lang="en-US" sz="3200" b="1" dirty="0">
                <a:solidFill>
                  <a:srgbClr val="00B0F0"/>
                </a:solidFill>
              </a:rPr>
              <a:t> cu: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268016"/>
            <a:ext cx="8134350" cy="3665933"/>
          </a:xfrm>
        </p:spPr>
        <p:txBody>
          <a:bodyPr>
            <a:normAutofit/>
          </a:bodyPr>
          <a:lstStyle/>
          <a:p>
            <a:r>
              <a:rPr lang="en-US" sz="2000" b="1" dirty="0"/>
              <a:t>ECDC</a:t>
            </a:r>
            <a:r>
              <a:rPr lang="en-US" sz="2000" dirty="0"/>
              <a:t> - European Center for Disease Control and Prevention</a:t>
            </a:r>
          </a:p>
          <a:p>
            <a:r>
              <a:rPr lang="en-US" sz="2000" b="1" dirty="0"/>
              <a:t>EMCDDA</a:t>
            </a:r>
            <a:r>
              <a:rPr lang="en-US" sz="2000" dirty="0"/>
              <a:t> - European Monitoring Center for Drugs and Drug Addiction</a:t>
            </a:r>
          </a:p>
          <a:p>
            <a:r>
              <a:rPr lang="en-US" sz="2000" dirty="0" err="1"/>
              <a:t>Organizatii</a:t>
            </a:r>
            <a:r>
              <a:rPr lang="en-US" sz="2000" dirty="0"/>
              <a:t> non- </a:t>
            </a:r>
            <a:r>
              <a:rPr lang="en-US" sz="2000" dirty="0" err="1"/>
              <a:t>guvernamentale</a:t>
            </a:r>
            <a:r>
              <a:rPr lang="en-US" sz="2000" dirty="0"/>
              <a:t> locale</a:t>
            </a:r>
          </a:p>
          <a:p>
            <a:pPr marL="685800" lvl="1">
              <a:buFont typeface="Wingdings" panose="05000000000000000000" pitchFamily="2" charset="2"/>
              <a:buChar char="ü"/>
            </a:pPr>
            <a:r>
              <a:rPr lang="en-US" sz="2000" dirty="0"/>
              <a:t>   ARAS- </a:t>
            </a:r>
            <a:r>
              <a:rPr lang="en-US" sz="2000" dirty="0" err="1"/>
              <a:t>Asocia</a:t>
            </a:r>
            <a:r>
              <a:rPr lang="en-US" sz="2000" dirty="0" err="1">
                <a:latin typeface="Calibri"/>
                <a:cs typeface="Calibri"/>
              </a:rPr>
              <a:t>ț</a:t>
            </a:r>
            <a:r>
              <a:rPr lang="en-US" sz="2000" dirty="0" err="1"/>
              <a:t>ia</a:t>
            </a:r>
            <a:r>
              <a:rPr lang="en-US" sz="2000" dirty="0"/>
              <a:t> </a:t>
            </a:r>
            <a:r>
              <a:rPr lang="en-US" sz="2000" dirty="0" err="1"/>
              <a:t>Român</a:t>
            </a:r>
            <a:r>
              <a:rPr lang="vi-VN" sz="2000" dirty="0">
                <a:latin typeface="Calibri"/>
                <a:cs typeface="Calibri"/>
              </a:rPr>
              <a:t>ă</a:t>
            </a:r>
            <a:r>
              <a:rPr lang="en-US" sz="2000" dirty="0"/>
              <a:t> anti SIDA</a:t>
            </a:r>
          </a:p>
          <a:p>
            <a:pPr marL="685800" lvl="1">
              <a:buFont typeface="Wingdings" panose="05000000000000000000" pitchFamily="2" charset="2"/>
              <a:buChar char="ü"/>
            </a:pPr>
            <a:r>
              <a:rPr lang="en-US" sz="2000" dirty="0"/>
              <a:t>  CARUSEL</a:t>
            </a:r>
          </a:p>
          <a:p>
            <a:r>
              <a:rPr lang="en-US" sz="2000" b="1" dirty="0"/>
              <a:t>ANA</a:t>
            </a:r>
            <a:r>
              <a:rPr lang="en-US" sz="2000" dirty="0"/>
              <a:t> - </a:t>
            </a:r>
            <a:r>
              <a:rPr lang="en-US" sz="2000" dirty="0" err="1"/>
              <a:t>Agen</a:t>
            </a:r>
            <a:r>
              <a:rPr lang="en-US" sz="2000" dirty="0" err="1">
                <a:latin typeface="Calibri"/>
                <a:cs typeface="Calibri"/>
              </a:rPr>
              <a:t>ț</a:t>
            </a:r>
            <a:r>
              <a:rPr lang="en-US" sz="2000" dirty="0" err="1"/>
              <a:t>ia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 err="1">
                <a:latin typeface="Calibri"/>
                <a:cs typeface="Calibri"/>
              </a:rPr>
              <a:t>ț</a:t>
            </a:r>
            <a:r>
              <a:rPr lang="en-US" sz="2000" dirty="0" err="1"/>
              <a:t>ional</a:t>
            </a:r>
            <a:r>
              <a:rPr lang="vi-VN" sz="2000" dirty="0">
                <a:latin typeface="Calibri"/>
                <a:cs typeface="Calibri"/>
              </a:rPr>
              <a:t>ă</a:t>
            </a:r>
            <a:r>
              <a:rPr lang="en-US" sz="2000" dirty="0"/>
              <a:t> </a:t>
            </a:r>
            <a:r>
              <a:rPr lang="en-US" sz="2000" dirty="0" err="1"/>
              <a:t>Antidrog</a:t>
            </a:r>
            <a:r>
              <a:rPr lang="en-US" sz="2000" dirty="0"/>
              <a:t> </a:t>
            </a:r>
          </a:p>
          <a:p>
            <a:r>
              <a:rPr lang="en-US" sz="2000" b="1" dirty="0"/>
              <a:t>ANP</a:t>
            </a:r>
            <a:r>
              <a:rPr lang="en-US" sz="2000" dirty="0"/>
              <a:t> - </a:t>
            </a:r>
            <a:r>
              <a:rPr lang="en-US" sz="2000" dirty="0" err="1"/>
              <a:t>Administra</a:t>
            </a:r>
            <a:r>
              <a:rPr lang="en-US" sz="2000" dirty="0" err="1">
                <a:latin typeface="Calibri"/>
                <a:cs typeface="Calibri"/>
              </a:rPr>
              <a:t>ț</a:t>
            </a:r>
            <a:r>
              <a:rPr lang="en-US" sz="2000" dirty="0" err="1"/>
              <a:t>ia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 err="1">
                <a:latin typeface="Calibri"/>
                <a:cs typeface="Calibri"/>
              </a:rPr>
              <a:t>ț</a:t>
            </a:r>
            <a:r>
              <a:rPr lang="en-US" sz="2000" dirty="0" err="1"/>
              <a:t>ional</a:t>
            </a:r>
            <a:r>
              <a:rPr lang="vi-VN" sz="2000" dirty="0">
                <a:latin typeface="Calibri"/>
                <a:cs typeface="Calibri"/>
              </a:rPr>
              <a:t>ă</a:t>
            </a:r>
            <a:r>
              <a:rPr lang="en-US" sz="2000" dirty="0"/>
              <a:t> a </a:t>
            </a:r>
            <a:r>
              <a:rPr lang="en-US" sz="2000" dirty="0" err="1"/>
              <a:t>Penitenciarelor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Proiect</a:t>
            </a:r>
            <a:r>
              <a:rPr lang="en-US" sz="2000" dirty="0"/>
              <a:t> European “</a:t>
            </a:r>
            <a:r>
              <a:rPr lang="en-US" sz="2000" b="1" dirty="0"/>
              <a:t>E- DETECT TB</a:t>
            </a:r>
            <a:r>
              <a:rPr lang="en-US" sz="2000" dirty="0"/>
              <a:t>”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75193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14" y="756482"/>
            <a:ext cx="2788686" cy="4020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756482"/>
            <a:ext cx="5457231" cy="39942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rgbClr val="00B0F0"/>
                </a:solidFill>
              </a:rPr>
              <a:t>FLYER HEPCARE EUROPE</a:t>
            </a:r>
            <a:br>
              <a:rPr lang="en-US" sz="2700" b="1" dirty="0">
                <a:solidFill>
                  <a:srgbClr val="00B0F0"/>
                </a:solidFill>
              </a:rPr>
            </a:br>
            <a:endParaRPr lang="en-US" sz="27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12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301084"/>
            <a:ext cx="7848600" cy="449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72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rgbClr val="00B0F0"/>
                </a:solidFill>
              </a:rPr>
              <a:t>Multumesc!</a:t>
            </a:r>
            <a:endParaRPr lang="en-US" sz="3200" b="1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274617"/>
            <a:ext cx="4233154" cy="3276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78" y="1274616"/>
            <a:ext cx="436662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915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5350"/>
            <a:ext cx="8458200" cy="374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4897279"/>
            <a:ext cx="731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hlinkClick r:id="rId3" invalidUrl="https://www.ecdc.europa.eu/sites/portal/files/media/en/publications/Publications/TER_100914_Hep_B_C _EU_neighbourhood.pdf"/>
              </a:rPr>
              <a:t>https://www.ecdc.europa.eu/sites/portal/files/media/en/publications/Publications/TER_100914_Hep_B_C%20_EU_neighbourhood.pdf</a:t>
            </a:r>
            <a:endParaRPr lang="en-US" sz="10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36971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B0F0"/>
                </a:solidFill>
              </a:rPr>
              <a:t>Prevalen</a:t>
            </a:r>
            <a:r>
              <a:rPr lang="en-US" sz="3200" b="1" dirty="0" err="1">
                <a:solidFill>
                  <a:srgbClr val="00B0F0"/>
                </a:solidFill>
                <a:cs typeface="Calibri"/>
              </a:rPr>
              <a:t>ț</a:t>
            </a:r>
            <a:r>
              <a:rPr lang="en-US" sz="3200" b="1" dirty="0" err="1">
                <a:solidFill>
                  <a:srgbClr val="00B0F0"/>
                </a:solidFill>
              </a:rPr>
              <a:t>a</a:t>
            </a:r>
            <a:r>
              <a:rPr lang="en-US" sz="3200" b="1" dirty="0">
                <a:solidFill>
                  <a:srgbClr val="00B0F0"/>
                </a:solidFill>
              </a:rPr>
              <a:t> VHC </a:t>
            </a:r>
            <a:r>
              <a:rPr lang="en-US" sz="3200" b="1" dirty="0" err="1">
                <a:solidFill>
                  <a:srgbClr val="00B0F0"/>
                </a:solidFill>
              </a:rPr>
              <a:t>ȋn</a:t>
            </a:r>
            <a:r>
              <a:rPr lang="en-US" sz="3200" b="1" dirty="0">
                <a:solidFill>
                  <a:srgbClr val="00B0F0"/>
                </a:solidFill>
              </a:rPr>
              <a:t> Europa</a:t>
            </a:r>
          </a:p>
        </p:txBody>
      </p:sp>
      <p:sp>
        <p:nvSpPr>
          <p:cNvPr id="5" name="Oval 4"/>
          <p:cNvSpPr/>
          <p:nvPr/>
        </p:nvSpPr>
        <p:spPr>
          <a:xfrm>
            <a:off x="5638800" y="3266209"/>
            <a:ext cx="838200" cy="5334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38900" y="3430277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~3.23%</a:t>
            </a:r>
          </a:p>
        </p:txBody>
      </p:sp>
    </p:spTree>
    <p:extLst>
      <p:ext uri="{BB962C8B-B14F-4D97-AF65-F5344CB8AC3E}">
        <p14:creationId xmlns:p14="http://schemas.microsoft.com/office/powerpoint/2010/main" val="137716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87427" y="2996506"/>
            <a:ext cx="6184231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214298" indent="-214298" defTabSz="457178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prstClr val="black"/>
                </a:solidFill>
                <a:ea typeface="ＭＳ Ｐゴシック" charset="0"/>
              </a:rPr>
              <a:t>Increase in sterile needle and syringes provided per PWID/year</a:t>
            </a:r>
          </a:p>
          <a:p>
            <a:pPr defTabSz="457178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</a:pPr>
            <a:r>
              <a:rPr lang="en-GB" sz="1600" b="1" dirty="0">
                <a:solidFill>
                  <a:prstClr val="black"/>
                </a:solidFill>
                <a:ea typeface="ＭＳ Ｐゴシック" charset="0"/>
              </a:rPr>
              <a:t> from </a:t>
            </a:r>
            <a:r>
              <a:rPr lang="en-GB" sz="1600" b="1" dirty="0">
                <a:solidFill>
                  <a:srgbClr val="333399">
                    <a:lumMod val="40000"/>
                    <a:lumOff val="60000"/>
                  </a:srgbClr>
                </a:solidFill>
                <a:ea typeface="ＭＳ Ｐゴシック" charset="0"/>
              </a:rPr>
              <a:t>20 </a:t>
            </a:r>
            <a:r>
              <a:rPr lang="en-GB" sz="1600" b="1" dirty="0">
                <a:solidFill>
                  <a:prstClr val="black"/>
                </a:solidFill>
                <a:ea typeface="ＭＳ Ｐゴシック" charset="0"/>
              </a:rPr>
              <a:t>in 2015 to: </a:t>
            </a:r>
            <a:r>
              <a:rPr lang="en-GB" sz="1600" b="1" dirty="0">
                <a:solidFill>
                  <a:srgbClr val="24245E">
                    <a:lumMod val="40000"/>
                    <a:lumOff val="60000"/>
                  </a:srgbClr>
                </a:solidFill>
                <a:ea typeface="ＭＳ Ｐゴシック" charset="0"/>
              </a:rPr>
              <a:t>200</a:t>
            </a:r>
            <a:r>
              <a:rPr lang="en-GB" sz="1600" b="1" dirty="0">
                <a:solidFill>
                  <a:prstClr val="black"/>
                </a:solidFill>
                <a:ea typeface="ＭＳ Ｐゴシック" charset="0"/>
              </a:rPr>
              <a:t> by 2020 and </a:t>
            </a:r>
            <a:r>
              <a:rPr lang="en-GB" sz="1600" b="1" dirty="0">
                <a:solidFill>
                  <a:srgbClr val="24245E">
                    <a:lumMod val="40000"/>
                    <a:lumOff val="60000"/>
                  </a:srgbClr>
                </a:solidFill>
                <a:ea typeface="ＭＳ Ｐゴシック" charset="0"/>
              </a:rPr>
              <a:t>300 </a:t>
            </a:r>
            <a:r>
              <a:rPr lang="en-GB" sz="1600" b="1" dirty="0">
                <a:solidFill>
                  <a:prstClr val="black"/>
                </a:solidFill>
                <a:ea typeface="ＭＳ Ｐゴシック" charset="0"/>
              </a:rPr>
              <a:t>by 2030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7426" y="2771185"/>
            <a:ext cx="1687313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71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black"/>
                </a:solidFill>
                <a:ea typeface="ＭＳ Ｐゴシック" charset="0"/>
              </a:rPr>
              <a:t>Harm reduction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83571" y="2768829"/>
            <a:ext cx="7058351" cy="735508"/>
          </a:xfrm>
          <a:prstGeom prst="roundRect">
            <a:avLst/>
          </a:prstGeom>
          <a:noFill/>
          <a:ln w="28575">
            <a:solidFill>
              <a:srgbClr val="C7A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78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3571" y="3620760"/>
            <a:ext cx="7058351" cy="576000"/>
          </a:xfrm>
          <a:prstGeom prst="roundRect">
            <a:avLst/>
          </a:prstGeom>
          <a:noFill/>
          <a:ln w="28575">
            <a:solidFill>
              <a:srgbClr val="C7A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78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7425" y="3867964"/>
            <a:ext cx="5260394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214298" indent="-214298" defTabSz="457178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24245E">
                    <a:lumMod val="40000"/>
                    <a:lumOff val="60000"/>
                  </a:srgbClr>
                </a:solidFill>
                <a:ea typeface="ＭＳ Ｐゴシック" charset="0"/>
              </a:rPr>
              <a:t>90% </a:t>
            </a:r>
            <a:r>
              <a:rPr lang="en-GB" sz="1600" b="1" dirty="0">
                <a:solidFill>
                  <a:prstClr val="black"/>
                </a:solidFill>
                <a:ea typeface="ＭＳ Ｐゴシック" charset="0"/>
              </a:rPr>
              <a:t>of people aware of HCV infection by 2030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87427" y="3648859"/>
            <a:ext cx="1566959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71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black"/>
                </a:solidFill>
                <a:ea typeface="ＭＳ Ｐゴシック" charset="0"/>
              </a:rPr>
              <a:t>Testing targets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1" y="3710603"/>
            <a:ext cx="507095" cy="47371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83571" y="4307146"/>
            <a:ext cx="7058351" cy="576000"/>
          </a:xfrm>
          <a:prstGeom prst="roundRect">
            <a:avLst/>
          </a:prstGeom>
          <a:noFill/>
          <a:ln w="28575">
            <a:solidFill>
              <a:srgbClr val="C7A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78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87424" y="4554349"/>
            <a:ext cx="3853564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214298" indent="-214298" defTabSz="457178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24245E">
                    <a:lumMod val="40000"/>
                    <a:lumOff val="60000"/>
                  </a:srgbClr>
                </a:solidFill>
                <a:ea typeface="ＭＳ Ｐゴシック" charset="0"/>
              </a:rPr>
              <a:t>80% </a:t>
            </a:r>
            <a:r>
              <a:rPr lang="en-GB" sz="1600" b="1" dirty="0">
                <a:solidFill>
                  <a:prstClr val="black"/>
                </a:solidFill>
                <a:ea typeface="ＭＳ Ｐゴシック" charset="0"/>
              </a:rPr>
              <a:t>of people treated by 2030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87426" y="4335244"/>
            <a:ext cx="1893011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71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black"/>
                </a:solidFill>
                <a:ea typeface="ＭＳ Ｐゴシック" charset="0"/>
              </a:rPr>
              <a:t>Treatment targets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8316" flipV="1">
            <a:off x="758546" y="4506330"/>
            <a:ext cx="615635" cy="234712"/>
          </a:xfrm>
          <a:prstGeom prst="rect">
            <a:avLst/>
          </a:prstGeom>
        </p:spPr>
      </p:pic>
      <p:pic>
        <p:nvPicPr>
          <p:cNvPr id="17" name="Content Placeholder 7"/>
          <p:cNvPicPr>
            <a:picLocks noChangeAspect="1"/>
          </p:cNvPicPr>
          <p:nvPr/>
        </p:nvPicPr>
        <p:blipFill>
          <a:blip r:embed="rId5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1482" y="2870003"/>
            <a:ext cx="533161" cy="53316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87426" y="970846"/>
            <a:ext cx="1810680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71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black"/>
                </a:solidFill>
                <a:ea typeface="ＭＳ Ｐゴシック" charset="0"/>
              </a:rPr>
              <a:t>Incidence targets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3571" y="947092"/>
            <a:ext cx="7058351" cy="792000"/>
          </a:xfrm>
          <a:prstGeom prst="roundRect">
            <a:avLst/>
          </a:prstGeom>
          <a:noFill/>
          <a:ln w="28575">
            <a:solidFill>
              <a:srgbClr val="C7A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78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71" y="1052273"/>
            <a:ext cx="672584" cy="5834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87427" y="1185346"/>
            <a:ext cx="6184231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214298" indent="-214298" defTabSz="457178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24245E">
                    <a:lumMod val="40000"/>
                    <a:lumOff val="60000"/>
                  </a:srgbClr>
                </a:solidFill>
                <a:ea typeface="ＭＳ Ｐゴシック" charset="0"/>
              </a:rPr>
              <a:t>30% </a:t>
            </a:r>
            <a:r>
              <a:rPr lang="en-GB" sz="1600" b="1" dirty="0">
                <a:solidFill>
                  <a:prstClr val="black"/>
                </a:solidFill>
                <a:ea typeface="ＭＳ Ｐゴシック" charset="0"/>
              </a:rPr>
              <a:t>reduction in new HCV infections by 2020</a:t>
            </a:r>
          </a:p>
          <a:p>
            <a:pPr marL="214298" indent="-214298" defTabSz="457178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24245E">
                    <a:lumMod val="40000"/>
                    <a:lumOff val="60000"/>
                  </a:srgbClr>
                </a:solidFill>
                <a:ea typeface="ＭＳ Ｐゴシック" charset="0"/>
              </a:rPr>
              <a:t>90% </a:t>
            </a:r>
            <a:r>
              <a:rPr lang="en-GB" sz="1600" b="1" dirty="0">
                <a:solidFill>
                  <a:prstClr val="black"/>
                </a:solidFill>
                <a:ea typeface="ＭＳ Ｐゴシック" charset="0"/>
              </a:rPr>
              <a:t>reduction in new HCV infections by 2030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87425" y="1886209"/>
            <a:ext cx="1800421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71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black"/>
                </a:solidFill>
                <a:ea typeface="ＭＳ Ｐゴシック" charset="0"/>
              </a:rPr>
              <a:t>Mortality targets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3571" y="1862456"/>
            <a:ext cx="7058351" cy="792000"/>
          </a:xfrm>
          <a:prstGeom prst="roundRect">
            <a:avLst/>
          </a:prstGeom>
          <a:noFill/>
          <a:ln w="28575">
            <a:solidFill>
              <a:srgbClr val="C7A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78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87427" y="2100709"/>
            <a:ext cx="6184231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214298" indent="-214298" defTabSz="457178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24245E">
                    <a:lumMod val="40000"/>
                    <a:lumOff val="60000"/>
                  </a:srgbClr>
                </a:solidFill>
                <a:ea typeface="ＭＳ Ｐゴシック" charset="0"/>
              </a:rPr>
              <a:t>10% </a:t>
            </a:r>
            <a:r>
              <a:rPr lang="en-GB" sz="1600" b="1" dirty="0">
                <a:solidFill>
                  <a:prstClr val="black"/>
                </a:solidFill>
                <a:ea typeface="ＭＳ Ｐゴシック" charset="0"/>
              </a:rPr>
              <a:t>reduction in mortality by 2020</a:t>
            </a:r>
          </a:p>
          <a:p>
            <a:pPr marL="214298" indent="-214298" defTabSz="457178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24245E">
                    <a:lumMod val="40000"/>
                    <a:lumOff val="60000"/>
                  </a:srgbClr>
                </a:solidFill>
                <a:ea typeface="ＭＳ Ｐゴシック" charset="0"/>
              </a:rPr>
              <a:t>65% </a:t>
            </a:r>
            <a:r>
              <a:rPr lang="en-GB" sz="1600" b="1" dirty="0">
                <a:solidFill>
                  <a:prstClr val="black"/>
                </a:solidFill>
                <a:ea typeface="ＭＳ Ｐゴシック" charset="0"/>
              </a:rPr>
              <a:t>reduction in mortality by 2030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30480" y="1989635"/>
            <a:ext cx="435576" cy="459000"/>
            <a:chOff x="910730" y="2366865"/>
            <a:chExt cx="540060" cy="598322"/>
          </a:xfrm>
        </p:grpSpPr>
        <p:sp>
          <p:nvSpPr>
            <p:cNvPr id="26" name="Rectangle 25"/>
            <p:cNvSpPr/>
            <p:nvPr/>
          </p:nvSpPr>
          <p:spPr>
            <a:xfrm>
              <a:off x="910730" y="2857175"/>
              <a:ext cx="540060" cy="10801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b="1" dirty="0">
                <a:solidFill>
                  <a:prstClr val="white"/>
                </a:solidFill>
              </a:endParaRPr>
            </a:p>
          </p:txBody>
        </p:sp>
        <p:sp>
          <p:nvSpPr>
            <p:cNvPr id="27" name="Flowchart: Delay 26"/>
            <p:cNvSpPr/>
            <p:nvPr/>
          </p:nvSpPr>
          <p:spPr>
            <a:xfrm rot="16200000">
              <a:off x="938606" y="2418165"/>
              <a:ext cx="459000" cy="356400"/>
            </a:xfrm>
            <a:prstGeom prst="flowChartDelay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52552"/>
            <a:ext cx="8185759" cy="45890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solidFill>
                  <a:srgbClr val="00B0F0"/>
                </a:solidFill>
              </a:rPr>
              <a:t>Strategiile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și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Calibri"/>
                <a:cs typeface="Calibri"/>
              </a:rPr>
              <a:t>ț</a:t>
            </a:r>
            <a:r>
              <a:rPr lang="en-US" sz="3200" b="1" dirty="0" err="1">
                <a:solidFill>
                  <a:srgbClr val="00B0F0"/>
                </a:solidFill>
              </a:rPr>
              <a:t>intele</a:t>
            </a:r>
            <a:r>
              <a:rPr lang="en-US" sz="3200" b="1" dirty="0">
                <a:solidFill>
                  <a:srgbClr val="00B0F0"/>
                </a:solidFill>
              </a:rPr>
              <a:t> OMS </a:t>
            </a:r>
            <a:r>
              <a:rPr lang="en-US" sz="3200" b="1" dirty="0" err="1">
                <a:solidFill>
                  <a:srgbClr val="00B0F0"/>
                </a:solidFill>
              </a:rPr>
              <a:t>pân</a:t>
            </a:r>
            <a:r>
              <a:rPr lang="vi-VN" sz="3200" b="1" dirty="0">
                <a:solidFill>
                  <a:srgbClr val="00B0F0"/>
                </a:solidFill>
                <a:latin typeface="Calibri"/>
                <a:cs typeface="Calibri"/>
              </a:rPr>
              <a:t>ă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ȋn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anul</a:t>
            </a:r>
            <a:r>
              <a:rPr lang="en-US" sz="3200" b="1" dirty="0">
                <a:solidFill>
                  <a:srgbClr val="00B0F0"/>
                </a:solidFill>
              </a:rPr>
              <a:t> 2030</a:t>
            </a:r>
          </a:p>
        </p:txBody>
      </p:sp>
    </p:spTree>
    <p:extLst>
      <p:ext uri="{BB962C8B-B14F-4D97-AF65-F5344CB8AC3E}">
        <p14:creationId xmlns:p14="http://schemas.microsoft.com/office/powerpoint/2010/main" val="130536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3962400" cy="857250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Politici</a:t>
            </a:r>
            <a:r>
              <a:rPr lang="en-US" sz="2400" b="1" dirty="0">
                <a:solidFill>
                  <a:srgbClr val="00B0F0"/>
                </a:solidFill>
              </a:rPr>
              <a:t> de </a:t>
            </a:r>
            <a:r>
              <a:rPr lang="en-US" sz="2400" b="1" dirty="0" err="1">
                <a:solidFill>
                  <a:srgbClr val="00B0F0"/>
                </a:solidFill>
              </a:rPr>
              <a:t>sanatate</a:t>
            </a:r>
            <a:r>
              <a:rPr lang="en-US" sz="2400" b="1" dirty="0">
                <a:solidFill>
                  <a:srgbClr val="00B0F0"/>
                </a:solidFill>
              </a:rPr>
              <a:t> HCV </a:t>
            </a:r>
            <a:br>
              <a:rPr lang="en-US" sz="2400" b="1" dirty="0">
                <a:solidFill>
                  <a:srgbClr val="00B0F0"/>
                </a:solidFill>
              </a:rPr>
            </a:br>
            <a:r>
              <a:rPr lang="en-US" sz="2400" b="1" dirty="0">
                <a:solidFill>
                  <a:srgbClr val="00B0F0"/>
                </a:solidFill>
              </a:rPr>
              <a:t>                </a:t>
            </a:r>
            <a:r>
              <a:rPr lang="en-US" sz="2400" b="1" dirty="0" err="1">
                <a:solidFill>
                  <a:srgbClr val="00B0F0"/>
                </a:solidFill>
              </a:rPr>
              <a:t>ȋn</a:t>
            </a:r>
            <a:r>
              <a:rPr lang="en-US" sz="2400" b="1" dirty="0">
                <a:solidFill>
                  <a:srgbClr val="00B0F0"/>
                </a:solidFill>
              </a:rPr>
              <a:t> Europa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5715000" cy="500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0" y="4952057"/>
            <a:ext cx="480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http://www.emcdda.europa.eu/publications/topic-overviews/hepatitis-policy_en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7315200" y="133350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</a:rPr>
              <a:t>-</a:t>
            </a:r>
            <a:r>
              <a:rPr lang="en-US" sz="1400" dirty="0">
                <a:solidFill>
                  <a:srgbClr val="92D050"/>
                </a:solidFill>
              </a:rPr>
              <a:t> </a:t>
            </a:r>
            <a:r>
              <a:rPr lang="en-US" sz="1400" dirty="0" err="1"/>
              <a:t>politici</a:t>
            </a:r>
            <a:r>
              <a:rPr lang="en-US" sz="1400" dirty="0"/>
              <a:t> </a:t>
            </a:r>
            <a:r>
              <a:rPr lang="en-US" sz="1400" dirty="0" err="1"/>
              <a:t>existente</a:t>
            </a:r>
            <a:endParaRPr lang="en-US" sz="1400" dirty="0"/>
          </a:p>
          <a:p>
            <a:r>
              <a:rPr lang="en-US" sz="2800" b="1" dirty="0">
                <a:solidFill>
                  <a:srgbClr val="FFC000"/>
                </a:solidFill>
              </a:rPr>
              <a:t>-</a:t>
            </a:r>
            <a:r>
              <a:rPr lang="en-US" sz="1400" dirty="0"/>
              <a:t> nu exist</a:t>
            </a:r>
            <a:r>
              <a:rPr lang="vi-VN" sz="1400" dirty="0">
                <a:latin typeface="Calibri"/>
                <a:cs typeface="Calibri"/>
              </a:rPr>
              <a:t>ă</a:t>
            </a:r>
            <a:r>
              <a:rPr lang="en-US" sz="1400" dirty="0"/>
              <a:t> </a:t>
            </a:r>
            <a:r>
              <a:rPr lang="en-US" sz="1400" dirty="0" err="1"/>
              <a:t>politici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352550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Strategii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 err="1">
                <a:latin typeface="Calibri"/>
                <a:cs typeface="Calibri"/>
              </a:rPr>
              <a:t>ț</a:t>
            </a:r>
            <a:r>
              <a:rPr lang="en-US" dirty="0" err="1"/>
              <a:t>ionale</a:t>
            </a:r>
            <a:r>
              <a:rPr lang="en-US" dirty="0"/>
              <a:t>, </a:t>
            </a:r>
            <a:r>
              <a:rPr lang="en-US" dirty="0" err="1"/>
              <a:t>programe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planuri</a:t>
            </a:r>
            <a:r>
              <a:rPr lang="en-US" dirty="0"/>
              <a:t> de </a:t>
            </a:r>
            <a:r>
              <a:rPr lang="en-US" dirty="0" err="1"/>
              <a:t>ac</a:t>
            </a:r>
            <a:r>
              <a:rPr lang="en-US" dirty="0" err="1">
                <a:latin typeface="Calibri"/>
                <a:cs typeface="Calibri"/>
              </a:rPr>
              <a:t>ț</a:t>
            </a:r>
            <a:r>
              <a:rPr lang="en-US" dirty="0" err="1"/>
              <a:t>iune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se </a:t>
            </a:r>
            <a:r>
              <a:rPr lang="en-US" dirty="0" err="1"/>
              <a:t>adreseaz</a:t>
            </a:r>
            <a:r>
              <a:rPr lang="vi-VN" dirty="0">
                <a:latin typeface="Calibri"/>
                <a:cs typeface="Calibri"/>
              </a:rPr>
              <a:t>ă</a:t>
            </a:r>
            <a:r>
              <a:rPr lang="en-US" dirty="0"/>
              <a:t> </a:t>
            </a:r>
            <a:r>
              <a:rPr lang="en-US" dirty="0" err="1"/>
              <a:t>pacien</a:t>
            </a:r>
            <a:r>
              <a:rPr lang="en-US" dirty="0" err="1">
                <a:latin typeface="Calibri"/>
                <a:cs typeface="Calibri"/>
              </a:rPr>
              <a:t>ț</a:t>
            </a:r>
            <a:r>
              <a:rPr lang="en-US" dirty="0" err="1"/>
              <a:t>ilor</a:t>
            </a:r>
            <a:r>
              <a:rPr lang="en-US" dirty="0"/>
              <a:t> cu VHC, </a:t>
            </a:r>
            <a:r>
              <a:rPr lang="en-US" dirty="0" err="1"/>
              <a:t>inclusiv</a:t>
            </a:r>
            <a:r>
              <a:rPr lang="en-US" dirty="0"/>
              <a:t> </a:t>
            </a:r>
            <a:r>
              <a:rPr lang="en-US" dirty="0" err="1"/>
              <a:t>utilizatorilor</a:t>
            </a:r>
            <a:r>
              <a:rPr lang="en-US" dirty="0"/>
              <a:t> de </a:t>
            </a:r>
            <a:r>
              <a:rPr lang="en-US" dirty="0" err="1"/>
              <a:t>droguri</a:t>
            </a:r>
            <a:r>
              <a:rPr lang="en-US" dirty="0"/>
              <a:t> </a:t>
            </a:r>
            <a:r>
              <a:rPr lang="en-US" dirty="0" err="1"/>
              <a:t>injectabile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73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+mn-lt"/>
              </a:rPr>
              <a:t>12 state au </a:t>
            </a:r>
            <a:r>
              <a:rPr lang="en-US" sz="3200" b="1" dirty="0" err="1">
                <a:solidFill>
                  <a:srgbClr val="00B0F0"/>
                </a:solidFill>
                <a:latin typeface="+mn-lt"/>
              </a:rPr>
              <a:t>ini</a:t>
            </a:r>
            <a:r>
              <a:rPr lang="en-US" sz="3200" b="1" dirty="0" err="1">
                <a:solidFill>
                  <a:srgbClr val="00B0F0"/>
                </a:solidFill>
                <a:latin typeface="+mn-lt"/>
                <a:cs typeface="Calibri"/>
              </a:rPr>
              <a:t>ț</a:t>
            </a:r>
            <a:r>
              <a:rPr lang="en-US" sz="3200" b="1" dirty="0" err="1">
                <a:solidFill>
                  <a:srgbClr val="00B0F0"/>
                </a:solidFill>
                <a:latin typeface="+mn-lt"/>
              </a:rPr>
              <a:t>iat</a:t>
            </a:r>
            <a:r>
              <a:rPr lang="en-US" sz="3200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+mn-lt"/>
              </a:rPr>
              <a:t>strategii</a:t>
            </a:r>
            <a:r>
              <a:rPr lang="en-US" sz="3200" b="1" dirty="0">
                <a:solidFill>
                  <a:srgbClr val="00B0F0"/>
                </a:solidFill>
                <a:latin typeface="+mn-lt"/>
              </a:rPr>
              <a:t> de </a:t>
            </a:r>
            <a:r>
              <a:rPr lang="en-US" sz="3200" b="1" dirty="0" err="1">
                <a:solidFill>
                  <a:srgbClr val="00B0F0"/>
                </a:solidFill>
                <a:latin typeface="+mn-lt"/>
              </a:rPr>
              <a:t>eliminare</a:t>
            </a:r>
            <a:r>
              <a:rPr lang="en-US" sz="3200" b="1" dirty="0">
                <a:solidFill>
                  <a:srgbClr val="00B0F0"/>
                </a:solidFill>
                <a:latin typeface="+mn-lt"/>
              </a:rPr>
              <a:t> a VHC </a:t>
            </a:r>
            <a:r>
              <a:rPr lang="en-US" sz="3200" b="1" dirty="0" err="1">
                <a:solidFill>
                  <a:srgbClr val="00B0F0"/>
                </a:solidFill>
                <a:latin typeface="+mn-lt"/>
              </a:rPr>
              <a:t>pân</a:t>
            </a:r>
            <a:r>
              <a:rPr lang="vi-VN" sz="3200" b="1" dirty="0">
                <a:solidFill>
                  <a:srgbClr val="00B0F0"/>
                </a:solidFill>
                <a:latin typeface="+mn-lt"/>
                <a:cs typeface="Calibri"/>
              </a:rPr>
              <a:t>ă</a:t>
            </a:r>
            <a:r>
              <a:rPr lang="en-US" sz="3200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+mn-lt"/>
              </a:rPr>
              <a:t>ȋn</a:t>
            </a:r>
            <a:r>
              <a:rPr lang="en-US" sz="3200" b="1" dirty="0">
                <a:solidFill>
                  <a:srgbClr val="00B0F0"/>
                </a:solidFill>
                <a:latin typeface="+mn-lt"/>
              </a:rPr>
              <a:t> 2030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47750"/>
            <a:ext cx="7315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4933950"/>
            <a:ext cx="3352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Polaris Observatory, 2018</a:t>
            </a:r>
          </a:p>
        </p:txBody>
      </p:sp>
    </p:spTree>
    <p:extLst>
      <p:ext uri="{BB962C8B-B14F-4D97-AF65-F5344CB8AC3E}">
        <p14:creationId xmlns:p14="http://schemas.microsoft.com/office/powerpoint/2010/main" val="1921633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72660"/>
            <a:ext cx="7543801" cy="479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8200" y="4907972"/>
            <a:ext cx="449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https://www.who.int/hepatitis/news-events/infographic.png?ua=1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36877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5738"/>
            <a:ext cx="8991600" cy="76486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Prevalența</a:t>
            </a:r>
            <a:r>
              <a:rPr lang="en-US" sz="3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IDUs la </a:t>
            </a:r>
            <a:r>
              <a:rPr lang="en-US" sz="3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pacienții</a:t>
            </a:r>
            <a:r>
              <a:rPr lang="en-US" sz="3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nou</a:t>
            </a:r>
            <a:r>
              <a:rPr lang="en-US" sz="3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diagnosticați</a:t>
            </a:r>
            <a:r>
              <a:rPr lang="en-US" sz="3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cu HIV </a:t>
            </a:r>
            <a:r>
              <a:rPr lang="en-US" sz="32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în</a:t>
            </a:r>
            <a:r>
              <a:rPr lang="en-US" sz="3200" b="1" dirty="0">
                <a:solidFill>
                  <a:srgbClr val="00B0F0"/>
                </a:solidFill>
                <a:cs typeface="Times New Roman" panose="02020603050405020304" pitchFamily="18" charset="0"/>
              </a:rPr>
              <a:t> SVB (2007-2018)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066800" y="1123950"/>
          <a:ext cx="70104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38601" y="4857751"/>
            <a:ext cx="4720481" cy="183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1" dirty="0" err="1"/>
              <a:t>Sursa</a:t>
            </a:r>
            <a:r>
              <a:rPr lang="en-US" sz="591" dirty="0"/>
              <a:t>: Department of Statistics “Victor Babes” Clinical Hospital for Infectious and Tropical Diseases, Bucharest, 31 December 2017</a:t>
            </a:r>
          </a:p>
        </p:txBody>
      </p:sp>
    </p:spTree>
    <p:extLst>
      <p:ext uri="{BB962C8B-B14F-4D97-AF65-F5344CB8AC3E}">
        <p14:creationId xmlns:p14="http://schemas.microsoft.com/office/powerpoint/2010/main" val="1690815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05979"/>
            <a:ext cx="9067800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Ce </a:t>
            </a:r>
            <a:r>
              <a:rPr lang="en-US" sz="3200" b="1" dirty="0" err="1">
                <a:solidFill>
                  <a:srgbClr val="00B0F0"/>
                </a:solidFill>
              </a:rPr>
              <a:t>afectiuni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diagnosticam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cel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mai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frecvent</a:t>
            </a:r>
            <a:r>
              <a:rPr lang="en-US" sz="3200" b="1" dirty="0">
                <a:solidFill>
                  <a:srgbClr val="00B0F0"/>
                </a:solidFill>
              </a:rPr>
              <a:t> la IDUs?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Infectii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transmise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cale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parenterala</a:t>
            </a:r>
            <a:r>
              <a:rPr lang="en-US" sz="2400" dirty="0">
                <a:solidFill>
                  <a:srgbClr val="FF0000"/>
                </a:solidFill>
              </a:rPr>
              <a:t>: VHC, HIV, VHB</a:t>
            </a:r>
          </a:p>
          <a:p>
            <a:r>
              <a:rPr lang="en-US" sz="2400" dirty="0" err="1"/>
              <a:t>Infectii</a:t>
            </a:r>
            <a:r>
              <a:rPr lang="en-US" sz="2400" dirty="0"/>
              <a:t> </a:t>
            </a:r>
            <a:r>
              <a:rPr lang="en-US" sz="2400" dirty="0" err="1"/>
              <a:t>cutanate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de </a:t>
            </a:r>
            <a:r>
              <a:rPr lang="en-US" sz="2400" dirty="0" err="1"/>
              <a:t>tesuturi</a:t>
            </a:r>
            <a:r>
              <a:rPr lang="en-US" sz="2400" dirty="0"/>
              <a:t> </a:t>
            </a:r>
            <a:r>
              <a:rPr lang="en-US" sz="2400" dirty="0" err="1"/>
              <a:t>moi</a:t>
            </a:r>
            <a:endParaRPr lang="en-US" sz="2400" dirty="0"/>
          </a:p>
          <a:p>
            <a:r>
              <a:rPr lang="en-US" sz="2400" dirty="0" err="1"/>
              <a:t>Tromboze</a:t>
            </a:r>
            <a:r>
              <a:rPr lang="en-US" sz="2400" dirty="0"/>
              <a:t> </a:t>
            </a:r>
            <a:r>
              <a:rPr lang="en-US" sz="2400" dirty="0" err="1"/>
              <a:t>venoase</a:t>
            </a:r>
            <a:r>
              <a:rPr lang="en-US" sz="2400" dirty="0"/>
              <a:t> </a:t>
            </a:r>
            <a:r>
              <a:rPr lang="en-US" sz="2400" dirty="0" err="1"/>
              <a:t>profunde</a:t>
            </a:r>
            <a:endParaRPr lang="en-US" sz="2400" dirty="0"/>
          </a:p>
          <a:p>
            <a:r>
              <a:rPr lang="en-US" sz="2400" dirty="0" err="1"/>
              <a:t>Infectii</a:t>
            </a:r>
            <a:r>
              <a:rPr lang="en-US" sz="2400" dirty="0"/>
              <a:t> </a:t>
            </a:r>
            <a:r>
              <a:rPr lang="en-US" sz="2400" dirty="0" err="1"/>
              <a:t>diseminate</a:t>
            </a:r>
            <a:r>
              <a:rPr lang="en-US" sz="2400" dirty="0"/>
              <a:t> (sepsis, </a:t>
            </a:r>
            <a:r>
              <a:rPr lang="en-US" sz="2400" dirty="0" err="1"/>
              <a:t>endocardite</a:t>
            </a:r>
            <a:r>
              <a:rPr lang="en-US" sz="2400" dirty="0"/>
              <a:t>, </a:t>
            </a:r>
            <a:r>
              <a:rPr lang="en-US" sz="2400" dirty="0" err="1"/>
              <a:t>bronhopneumonii</a:t>
            </a:r>
            <a:r>
              <a:rPr lang="en-US" sz="2400" dirty="0"/>
              <a:t>, </a:t>
            </a:r>
            <a:r>
              <a:rPr lang="en-US" sz="2400" dirty="0" err="1"/>
              <a:t>empiem</a:t>
            </a:r>
            <a:r>
              <a:rPr lang="en-US" sz="2400" dirty="0"/>
              <a:t> plural, </a:t>
            </a:r>
            <a:r>
              <a:rPr lang="en-US" sz="2400" dirty="0" err="1"/>
              <a:t>osteomielite</a:t>
            </a:r>
            <a:r>
              <a:rPr lang="en-US" sz="2400" dirty="0"/>
              <a:t>)- </a:t>
            </a:r>
            <a:r>
              <a:rPr lang="en-US" sz="2400" dirty="0" err="1"/>
              <a:t>cresterea</a:t>
            </a:r>
            <a:r>
              <a:rPr lang="en-US" sz="2400" dirty="0"/>
              <a:t> </a:t>
            </a:r>
            <a:r>
              <a:rPr lang="en-US" sz="2400" dirty="0" err="1"/>
              <a:t>numarului</a:t>
            </a:r>
            <a:r>
              <a:rPr lang="en-US" sz="2400" dirty="0"/>
              <a:t> de </a:t>
            </a:r>
            <a:r>
              <a:rPr lang="en-US" sz="2400" dirty="0" err="1"/>
              <a:t>infectii</a:t>
            </a:r>
            <a:r>
              <a:rPr lang="en-US" sz="2400" dirty="0"/>
              <a:t> cu MRSA </a:t>
            </a:r>
            <a:r>
              <a:rPr lang="en-US" sz="2400" dirty="0" err="1"/>
              <a:t>si</a:t>
            </a:r>
            <a:r>
              <a:rPr lang="en-US" sz="2400" dirty="0"/>
              <a:t> ESBL</a:t>
            </a:r>
          </a:p>
          <a:p>
            <a:r>
              <a:rPr lang="en-US" sz="2400" dirty="0" err="1"/>
              <a:t>Boli</a:t>
            </a:r>
            <a:r>
              <a:rPr lang="en-US" sz="2400" dirty="0"/>
              <a:t> cu </a:t>
            </a:r>
            <a:r>
              <a:rPr lang="en-US" sz="2400" dirty="0" err="1"/>
              <a:t>transmitere</a:t>
            </a:r>
            <a:r>
              <a:rPr lang="en-US" sz="2400" dirty="0"/>
              <a:t> </a:t>
            </a:r>
            <a:r>
              <a:rPr lang="en-US" sz="2400" dirty="0" err="1"/>
              <a:t>sexuala</a:t>
            </a:r>
            <a:r>
              <a:rPr lang="en-US" sz="2400" dirty="0"/>
              <a:t>: </a:t>
            </a:r>
            <a:r>
              <a:rPr lang="en-US" sz="2400" dirty="0" err="1"/>
              <a:t>sifilis</a:t>
            </a:r>
            <a:r>
              <a:rPr lang="en-US" sz="2400" dirty="0"/>
              <a:t>, </a:t>
            </a:r>
            <a:r>
              <a:rPr lang="en-US" sz="2400" dirty="0" err="1"/>
              <a:t>gonoree</a:t>
            </a:r>
            <a:endParaRPr lang="en-US" sz="2400" dirty="0"/>
          </a:p>
          <a:p>
            <a:r>
              <a:rPr lang="en-US" sz="2400" dirty="0" err="1"/>
              <a:t>Tuberculoza</a:t>
            </a:r>
            <a:r>
              <a:rPr lang="en-US" sz="2400" dirty="0"/>
              <a:t> ( </a:t>
            </a:r>
            <a:r>
              <a:rPr lang="en-US" sz="2400" dirty="0" err="1"/>
              <a:t>forme</a:t>
            </a:r>
            <a:r>
              <a:rPr lang="en-US" sz="2400" dirty="0"/>
              <a:t> MDR, XDR)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5859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1296</Words>
  <Application>Microsoft Office PowerPoint</Application>
  <PresentationFormat>Expunere pe ecran (16:9)</PresentationFormat>
  <Paragraphs>174</Paragraphs>
  <Slides>28</Slides>
  <Notes>10</Notes>
  <HiddenSlides>0</HiddenSlides>
  <MMClips>0</MMClips>
  <ScaleCrop>false</ScaleCrop>
  <HeadingPairs>
    <vt:vector size="6" baseType="variant">
      <vt:variant>
        <vt:lpstr>Fonturi utilizate</vt:lpstr>
      </vt:variant>
      <vt:variant>
        <vt:i4>3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Office Theme</vt:lpstr>
      <vt:lpstr>Proiect HepCare Europe</vt:lpstr>
      <vt:lpstr>Prezentare PowerPoint</vt:lpstr>
      <vt:lpstr>Prevalența VHC ȋn Europa</vt:lpstr>
      <vt:lpstr>Strategiile și țintele OMS până ȋn anul 2030</vt:lpstr>
      <vt:lpstr> Politici de sanatate HCV                  ȋn Europa</vt:lpstr>
      <vt:lpstr>12 state au inițiat strategii de eliminare a VHC până ȋn 2030</vt:lpstr>
      <vt:lpstr>Prezentare PowerPoint</vt:lpstr>
      <vt:lpstr>Prevalența IDUs la pacienții nou diagnosticați cu HIV în SVB (2007-2018)</vt:lpstr>
      <vt:lpstr>Ce afectiuni diagnosticam cel mai frecvent la IDUs?</vt:lpstr>
      <vt:lpstr>Markerii serologici si statusul imunologic la pacientii IDUs din SVB, (N=598)</vt:lpstr>
      <vt:lpstr>Prevalenta VHC, VHB si TB in Romania Date nationale si site Victor Babes</vt:lpstr>
      <vt:lpstr> Utilizatorii de droguri injectabile – promotorii epidemiei de HIV, VHC si TB  </vt:lpstr>
      <vt:lpstr>Prezentare PowerPoint</vt:lpstr>
      <vt:lpstr>Prezentare PowerPoint</vt:lpstr>
      <vt:lpstr>Droguri sintetice - etnobotanice</vt:lpstr>
      <vt:lpstr>Prezentare PowerPoint</vt:lpstr>
      <vt:lpstr>PROIECT HEPCARE - EUROPE</vt:lpstr>
      <vt:lpstr>Obiectiv principal</vt:lpstr>
      <vt:lpstr>HepCare Europe consorțium  </vt:lpstr>
      <vt:lpstr>Grupuri țintă</vt:lpstr>
      <vt:lpstr>Scop HEPCARE EUROPE: model de integrare a managementului hepatitei cronice C pentru medicii de familie (1)</vt:lpstr>
      <vt:lpstr>Scop HEPCARE EUROPE: model de integrare a managementului hepatitei cronice C pentru medicii de familie (2)</vt:lpstr>
      <vt:lpstr>Scop HEPCARE EUROPE: model de integrare a managementului hepatitei cronice C pentru medicii de familie (3)</vt:lpstr>
      <vt:lpstr>HepCare Europe – pachete de lucru </vt:lpstr>
      <vt:lpstr>HEPCARE EUROPE a colaborat cu: </vt:lpstr>
      <vt:lpstr>FLYER HEPCARE EUROPE </vt:lpstr>
      <vt:lpstr>Prezentare PowerPoint</vt:lpstr>
      <vt:lpstr>Multumesc!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Proiect HepCare Europe</dc:title>
  <dc:creator>B4 Garda</dc:creator>
  <cp:lastModifiedBy>Casa Doru</cp:lastModifiedBy>
  <cp:revision>84</cp:revision>
  <dcterms:created xsi:type="dcterms:W3CDTF">2019-05-10T07:37:43Z</dcterms:created>
  <dcterms:modified xsi:type="dcterms:W3CDTF">2019-05-23T06:38:20Z</dcterms:modified>
</cp:coreProperties>
</file>