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1" r:id="rId5"/>
    <p:sldId id="262" r:id="rId6"/>
    <p:sldId id="265" r:id="rId7"/>
    <p:sldId id="269" r:id="rId8"/>
    <p:sldId id="287" r:id="rId9"/>
    <p:sldId id="26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80" r:id="rId18"/>
    <p:sldId id="281" r:id="rId19"/>
    <p:sldId id="282" r:id="rId20"/>
    <p:sldId id="283" r:id="rId21"/>
    <p:sldId id="267" r:id="rId22"/>
    <p:sldId id="284" r:id="rId23"/>
    <p:sldId id="285" r:id="rId24"/>
    <p:sldId id="273" r:id="rId25"/>
    <p:sldId id="279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4F82-4990-4BF7-AEB5-1DB564273A6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2030-8BA2-42FD-B6BA-91E3AFF9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6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4F82-4990-4BF7-AEB5-1DB564273A6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2030-8BA2-42FD-B6BA-91E3AFF9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3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4F82-4990-4BF7-AEB5-1DB564273A6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2030-8BA2-42FD-B6BA-91E3AFF9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92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87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41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84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33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23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44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56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2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4F82-4990-4BF7-AEB5-1DB564273A6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2030-8BA2-42FD-B6BA-91E3AFF9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49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66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52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30C7-480E-4D8D-8F9D-9B9382EE9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5D5BC-E476-4F3F-95D8-4A97635B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2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4F82-4990-4BF7-AEB5-1DB564273A6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2030-8BA2-42FD-B6BA-91E3AFF9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5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4F82-4990-4BF7-AEB5-1DB564273A6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2030-8BA2-42FD-B6BA-91E3AFF9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9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4F82-4990-4BF7-AEB5-1DB564273A6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2030-8BA2-42FD-B6BA-91E3AFF9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1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4F82-4990-4BF7-AEB5-1DB564273A6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2030-8BA2-42FD-B6BA-91E3AFF9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4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4F82-4990-4BF7-AEB5-1DB564273A6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2030-8BA2-42FD-B6BA-91E3AFF9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4F82-4990-4BF7-AEB5-1DB564273A6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2030-8BA2-42FD-B6BA-91E3AFF9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4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4F82-4990-4BF7-AEB5-1DB564273A6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B2030-8BA2-42FD-B6BA-91E3AFF9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24F82-4990-4BF7-AEB5-1DB564273A63}" type="datetimeFigureOut">
              <a:rPr lang="en-US" smtClean="0"/>
              <a:t>6/5/2018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B2030-8BA2-42FD-B6BA-91E3AFF9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6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730C7-480E-4D8D-8F9D-9B9382EE9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5D5BC-E476-4F3F-95D8-4A97635B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4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3142522/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29476572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4956253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1568997216302014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1568997217300575#bb0100" TargetMode="External"/><Relationship Id="rId2" Type="http://schemas.openxmlformats.org/officeDocument/2006/relationships/hyperlink" Target="https://www.sciencedirect.com/topics/medicine-and-dentistry/lymphoma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sciencedirect.com/topics/immunology-and-microbiology/immune-complex" TargetMode="External"/><Relationship Id="rId4" Type="http://schemas.openxmlformats.org/officeDocument/2006/relationships/hyperlink" Target="https://www.sciencedirect.com/topics/immunology-and-microbiology/b-cel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Manifest</a:t>
            </a:r>
            <a:r>
              <a:rPr lang="ro-RO" dirty="0" smtClean="0"/>
              <a:t>ă</a:t>
            </a:r>
            <a:r>
              <a:rPr lang="it-IT" dirty="0" smtClean="0"/>
              <a:t>ri </a:t>
            </a:r>
            <a:r>
              <a:rPr lang="it-IT" dirty="0"/>
              <a:t>extrahepatice pre - si post - terapie cu </a:t>
            </a:r>
            <a:r>
              <a:rPr lang="it-IT" dirty="0" smtClean="0"/>
              <a:t>agen</a:t>
            </a:r>
            <a:r>
              <a:rPr lang="ro-RO" dirty="0" smtClean="0"/>
              <a:t>ț</a:t>
            </a:r>
            <a:r>
              <a:rPr lang="it-IT" dirty="0" smtClean="0"/>
              <a:t>i </a:t>
            </a:r>
            <a:r>
              <a:rPr lang="it-IT" dirty="0"/>
              <a:t>antivirali </a:t>
            </a:r>
            <a:r>
              <a:rPr lang="it-IT" dirty="0" smtClean="0"/>
              <a:t>direc</a:t>
            </a:r>
            <a:r>
              <a:rPr lang="ro-RO" dirty="0" smtClean="0"/>
              <a:t>ț</a:t>
            </a:r>
            <a:r>
              <a:rPr lang="it-IT" dirty="0" smtClean="0"/>
              <a:t>i </a:t>
            </a:r>
            <a:r>
              <a:rPr lang="ro-RO" dirty="0" smtClean="0"/>
              <a:t>(AAD</a:t>
            </a:r>
            <a:r>
              <a:rPr lang="it-IT" dirty="0" smtClean="0"/>
              <a:t>)</a:t>
            </a:r>
            <a:r>
              <a:rPr lang="it-IT" dirty="0"/>
              <a:t/>
            </a:r>
            <a:br>
              <a:rPr lang="it-IT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Ș</a:t>
            </a:r>
            <a:r>
              <a:rPr lang="ro-RO" dirty="0" smtClean="0"/>
              <a:t>tefan </a:t>
            </a:r>
            <a:r>
              <a:rPr lang="ro-RO" dirty="0" smtClean="0"/>
              <a:t>Lazăr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97280" y="3758025"/>
          <a:ext cx="6949440" cy="181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4944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0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>
                <a:solidFill>
                  <a:prstClr val="black"/>
                </a:solidFill>
              </a:rPr>
              <a:t>M</a:t>
            </a:r>
            <a:r>
              <a:rPr lang="ro-RO" sz="1600" b="1" dirty="0">
                <a:solidFill>
                  <a:prstClr val="black"/>
                </a:solidFill>
              </a:rPr>
              <a:t>anifestari extrahepatice</a:t>
            </a:r>
            <a:br>
              <a:rPr lang="ro-RO" sz="1600" b="1" dirty="0">
                <a:solidFill>
                  <a:prstClr val="black"/>
                </a:solidFill>
              </a:rPr>
            </a:br>
            <a:r>
              <a:rPr lang="ro-RO" sz="3200" b="1" dirty="0">
                <a:solidFill>
                  <a:prstClr val="black"/>
                </a:solidFill>
              </a:rPr>
              <a:t>Vasculita </a:t>
            </a:r>
            <a:r>
              <a:rPr lang="ro-RO" sz="3200" b="1" dirty="0" smtClean="0">
                <a:solidFill>
                  <a:prstClr val="black"/>
                </a:solidFill>
              </a:rPr>
              <a:t>crioglobulinemica (VC)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867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sz="2600" dirty="0" smtClean="0"/>
              <a:t>Tratament AAD:</a:t>
            </a:r>
          </a:p>
          <a:p>
            <a:r>
              <a:rPr lang="ro-RO" sz="26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ofosbuvir / RBV timp de 24 de  săptămâni la 24 de pacienți </a:t>
            </a:r>
            <a:r>
              <a:rPr lang="ro-RO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VC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2600" dirty="0" smtClean="0">
                <a:solidFill>
                  <a:srgbClr val="00739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 SVR a fost evaluată la 74% dintre pacienți, rată ridicată a răspunsului clinic (87%) și cu rate scăzute de </a:t>
            </a:r>
            <a:r>
              <a:rPr lang="ro-RO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evenimente adverse 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grav</a:t>
            </a:r>
            <a:r>
              <a:rPr lang="ro-RO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600" baseline="300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o-RO" sz="2600" baseline="30000" dirty="0" smtClean="0">
              <a:solidFill>
                <a:srgbClr val="505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i="1" dirty="0" err="1"/>
              <a:t>Sise</a:t>
            </a:r>
            <a:r>
              <a:rPr lang="en-US" sz="2600" i="1" dirty="0"/>
              <a:t> </a:t>
            </a:r>
            <a:r>
              <a:rPr lang="en-US" sz="2600" i="1" dirty="0" err="1"/>
              <a:t>și</a:t>
            </a:r>
            <a:r>
              <a:rPr lang="en-US" sz="2600" i="1" dirty="0"/>
              <a:t> </a:t>
            </a:r>
            <a:r>
              <a:rPr lang="en-US" sz="2600" i="1" dirty="0" err="1" smtClean="0"/>
              <a:t>colab</a:t>
            </a:r>
            <a:r>
              <a:rPr lang="en-US" sz="2600" dirty="0" smtClean="0"/>
              <a:t>. </a:t>
            </a: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îmbunătățire </a:t>
            </a:r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a funcției renale cu sau </a:t>
            </a: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fără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imunosupresor</a:t>
            </a: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la 83</a:t>
            </a: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(SVR12)</a:t>
            </a:r>
            <a:r>
              <a:rPr lang="en-US" sz="2600" baseline="300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aseline="300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vi-VN" sz="2600" dirty="0"/>
              <a:t> </a:t>
            </a:r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44 de </a:t>
            </a: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pacienți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VC</a:t>
            </a: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urmărirea mediană după </a:t>
            </a: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tratament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  </a:t>
            </a: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săptămâni)</a:t>
            </a:r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  Toți pacienții au obținut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SVR </a:t>
            </a: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și </a:t>
            </a:r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rată </a:t>
            </a:r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de 100% a răspunsului clinic (complet sau parțial) în săptămâna 24 </a:t>
            </a:r>
            <a:r>
              <a:rPr lang="vi-VN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post-tratament</a:t>
            </a:r>
            <a:r>
              <a:rPr lang="en-US" sz="2600" baseline="300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aseline="300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r>
              <a:rPr lang="it-IT" dirty="0"/>
              <a:t>dispariția sau ameliorarea a peste 50% din simptomele </a:t>
            </a:r>
            <a:r>
              <a:rPr lang="it-IT" dirty="0" smtClean="0"/>
              <a:t>VC </a:t>
            </a:r>
            <a:r>
              <a:rPr lang="it-IT" dirty="0"/>
              <a:t>la 31/37 (84%) pacienți după </a:t>
            </a:r>
            <a:r>
              <a:rPr lang="it-IT" dirty="0" smtClean="0"/>
              <a:t>DAA</a:t>
            </a:r>
            <a:r>
              <a:rPr lang="en-US" baseline="300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baseline="30000" dirty="0">
              <a:solidFill>
                <a:srgbClr val="505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>
                <a:solidFill>
                  <a:prstClr val="black"/>
                </a:solidFill>
              </a:rPr>
              <a:t>M</a:t>
            </a:r>
            <a:r>
              <a:rPr lang="ro-RO" sz="1600" b="1" dirty="0">
                <a:solidFill>
                  <a:prstClr val="black"/>
                </a:solidFill>
              </a:rPr>
              <a:t>anifestari </a:t>
            </a:r>
            <a:r>
              <a:rPr lang="ro-RO" sz="1600" b="1" dirty="0" smtClean="0">
                <a:solidFill>
                  <a:prstClr val="black"/>
                </a:solidFill>
              </a:rPr>
              <a:t>extrahepatice</a:t>
            </a:r>
            <a:r>
              <a:rPr lang="en-US" sz="1600" b="1" dirty="0" smtClean="0">
                <a:solidFill>
                  <a:prstClr val="black"/>
                </a:solidFill>
              </a:rPr>
              <a:t/>
            </a:r>
            <a:br>
              <a:rPr lang="en-US" sz="1600" b="1" dirty="0" smtClean="0">
                <a:solidFill>
                  <a:prstClr val="black"/>
                </a:solidFill>
              </a:rPr>
            </a:br>
            <a:r>
              <a:rPr lang="en-US" sz="3200" b="1" dirty="0" err="1" smtClean="0">
                <a:solidFill>
                  <a:prstClr val="black"/>
                </a:solidFill>
              </a:rPr>
              <a:t>Limfomul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Cel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frecvent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întâlnit: LNH-B (raportat din 1994)</a:t>
            </a:r>
          </a:p>
          <a:p>
            <a:r>
              <a:rPr lang="vi-VN" sz="26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meta-analiză 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vi-VN" sz="26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de studii a evaluat eficacitatea </a:t>
            </a:r>
            <a:r>
              <a:rPr lang="ro-RO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trat. cu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IFN </a:t>
            </a:r>
            <a:r>
              <a:rPr lang="vi-VN" sz="26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254 pacienți cu </a:t>
            </a:r>
            <a:r>
              <a:rPr lang="ro-RO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LNH-B 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asociat </a:t>
            </a:r>
            <a:r>
              <a:rPr lang="vi-VN" sz="26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 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VHC</a:t>
            </a:r>
            <a:r>
              <a:rPr lang="ro-RO" sz="2600" baseline="300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z="26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. Rata răspunsului la limfom a fost de 73% la toți pacienții și până la 83% la SVR. </a:t>
            </a:r>
            <a:endParaRPr lang="ro-RO" sz="2600" dirty="0" smtClean="0">
              <a:solidFill>
                <a:srgbClr val="505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DAA – terapie de primă linie în tratament </a:t>
            </a:r>
            <a:r>
              <a:rPr lang="ro-RO" sz="2600" baseline="300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vi-VN" sz="26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o-RO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formele cu grad mic de diferențiere</a:t>
            </a:r>
          </a:p>
          <a:p>
            <a:r>
              <a:rPr lang="ro-RO" sz="26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</a:t>
            </a:r>
            <a:r>
              <a:rPr lang="ro-RO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formele agresive: 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terapie </a:t>
            </a:r>
            <a:r>
              <a:rPr lang="vi-VN" sz="26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convențională 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imediat</a:t>
            </a:r>
            <a:r>
              <a:rPr lang="ro-RO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ă: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R-CHOP</a:t>
            </a:r>
            <a:r>
              <a:rPr lang="ro-RO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Nu apare creșterea replicarii virale!</a:t>
            </a:r>
          </a:p>
          <a:p>
            <a:r>
              <a:rPr lang="vi-VN" sz="26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Administrarea concomitentă de DAA și imuno-chimioterapie trebuie testată în studiile 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prospective</a:t>
            </a:r>
            <a:r>
              <a:rPr lang="ro-RO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 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o-RO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-au prezis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toxicități suprapuse.</a:t>
            </a:r>
            <a:endParaRPr lang="ro-RO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>
                <a:solidFill>
                  <a:prstClr val="black"/>
                </a:solidFill>
              </a:rPr>
              <a:t>M</a:t>
            </a:r>
            <a:r>
              <a:rPr lang="ro-RO" sz="1600" b="1" dirty="0">
                <a:solidFill>
                  <a:prstClr val="black"/>
                </a:solidFill>
              </a:rPr>
              <a:t>anifestari extrahepatice</a:t>
            </a:r>
            <a:r>
              <a:rPr lang="en-US" sz="1600" b="1" dirty="0">
                <a:solidFill>
                  <a:prstClr val="black"/>
                </a:solidFill>
              </a:rPr>
              <a:t/>
            </a:r>
            <a:br>
              <a:rPr lang="en-US" sz="1600" b="1" dirty="0">
                <a:solidFill>
                  <a:prstClr val="black"/>
                </a:solidFill>
              </a:rPr>
            </a:br>
            <a:r>
              <a:rPr lang="ro-RO" sz="3200" b="1" dirty="0" smtClean="0">
                <a:solidFill>
                  <a:prstClr val="black"/>
                </a:solidFill>
              </a:rPr>
              <a:t>Boala renală cronică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>
                <a:solidFill>
                  <a:srgbClr val="505050"/>
                </a:solidFill>
              </a:rPr>
              <a:t>asociere semnificativă între infecția cu VHC și glomerulonefrita </a:t>
            </a:r>
            <a:r>
              <a:rPr lang="vi-VN" dirty="0" smtClean="0">
                <a:solidFill>
                  <a:srgbClr val="505050"/>
                </a:solidFill>
              </a:rPr>
              <a:t>membrano-proliferativă</a:t>
            </a:r>
            <a:r>
              <a:rPr lang="ro-RO" dirty="0">
                <a:solidFill>
                  <a:srgbClr val="505050"/>
                </a:solidFill>
              </a:rPr>
              <a:t>,</a:t>
            </a:r>
            <a:r>
              <a:rPr lang="ro-RO" dirty="0" smtClean="0">
                <a:solidFill>
                  <a:srgbClr val="505050"/>
                </a:solidFill>
              </a:rPr>
              <a:t> frecvent consecința crioglobulinemiei. </a:t>
            </a:r>
          </a:p>
          <a:p>
            <a:r>
              <a:rPr lang="ro-RO" dirty="0" smtClean="0">
                <a:solidFill>
                  <a:srgbClr val="505050"/>
                </a:solidFill>
              </a:rPr>
              <a:t>Tratament individualizat </a:t>
            </a:r>
            <a:r>
              <a:rPr lang="ro-RO" baseline="30000" dirty="0">
                <a:solidFill>
                  <a:srgbClr val="505050"/>
                </a:solidFill>
              </a:rPr>
              <a:t>2</a:t>
            </a:r>
            <a:r>
              <a:rPr lang="ro-RO" dirty="0" smtClean="0">
                <a:solidFill>
                  <a:srgbClr val="505050"/>
                </a:solidFill>
              </a:rPr>
              <a:t>:</a:t>
            </a:r>
          </a:p>
          <a:p>
            <a:pPr marL="0" indent="0">
              <a:buNone/>
            </a:pPr>
            <a:r>
              <a:rPr lang="ro-RO" dirty="0" smtClean="0">
                <a:solidFill>
                  <a:srgbClr val="505050"/>
                </a:solidFill>
              </a:rPr>
              <a:t>-GN mezangială: trat. antiviral</a:t>
            </a:r>
          </a:p>
          <a:p>
            <a:pPr>
              <a:buFontTx/>
              <a:buChar char="-"/>
            </a:pPr>
            <a:r>
              <a:rPr lang="ro-RO" dirty="0" smtClean="0">
                <a:solidFill>
                  <a:srgbClr val="505050"/>
                </a:solidFill>
              </a:rPr>
              <a:t>GN difuză/focală: trat. imunosupresor+/- plasmafereză, ulterior trat. antiviral</a:t>
            </a:r>
          </a:p>
          <a:p>
            <a:r>
              <a:rPr lang="ro-RO" dirty="0" smtClean="0">
                <a:solidFill>
                  <a:srgbClr val="505050"/>
                </a:solidFill>
              </a:rPr>
              <a:t>Tratament etiologic (obs): scaderea proteinuriei si creatininei la SVR dar si pe durata tratamentului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M</a:t>
            </a:r>
            <a:r>
              <a:rPr lang="ro-RO" sz="1600" b="1" dirty="0">
                <a:solidFill>
                  <a:prstClr val="black"/>
                </a:solidFill>
              </a:rPr>
              <a:t>anifestari </a:t>
            </a:r>
            <a:r>
              <a:rPr lang="ro-RO" sz="1600" b="1" dirty="0" smtClean="0">
                <a:solidFill>
                  <a:prstClr val="black"/>
                </a:solidFill>
              </a:rPr>
              <a:t>extrahepatice</a:t>
            </a:r>
            <a:br>
              <a:rPr lang="ro-RO" sz="1600" b="1" dirty="0" smtClean="0">
                <a:solidFill>
                  <a:prstClr val="black"/>
                </a:solidFill>
              </a:rPr>
            </a:br>
            <a:r>
              <a:rPr lang="vi-VN" sz="27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Tulburări </a:t>
            </a:r>
            <a:r>
              <a:rPr lang="vi-VN" sz="27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neuropsihiatrice și </a:t>
            </a:r>
            <a:r>
              <a:rPr lang="ro-RO" sz="27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legate de </a:t>
            </a:r>
            <a:r>
              <a:rPr lang="vi-VN" sz="27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calitatea </a:t>
            </a:r>
            <a:r>
              <a:rPr lang="vi-VN" sz="27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vieții </a:t>
            </a:r>
            <a:br>
              <a:rPr lang="vi-VN" sz="27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Prevalența depresiei este mai mare la pacienții infectați cu VHC decât la populația generală (59% față de 21</a:t>
            </a:r>
            <a:r>
              <a:rPr lang="vi-VN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ro-RO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vi-VN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60% dintre pacienții infectați cu VHC suferă de tulburări de </a:t>
            </a:r>
            <a:r>
              <a:rPr lang="vi-VN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somn</a:t>
            </a:r>
            <a:r>
              <a:rPr lang="ro-RO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baseline="300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vi-VN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, oboseală </a:t>
            </a:r>
            <a:r>
              <a:rPr lang="vi-VN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(50-67</a:t>
            </a:r>
            <a:r>
              <a:rPr lang="vi-VN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%) </a:t>
            </a:r>
            <a:endParaRPr lang="ro-RO" dirty="0" smtClean="0">
              <a:solidFill>
                <a:srgbClr val="505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Regimurile bazate pe IFN- reduc HQoL tranzitor sau pe termen lung </a:t>
            </a:r>
            <a:r>
              <a:rPr lang="ro-RO" baseline="300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ro-RO" baseline="30000" dirty="0" smtClean="0">
              <a:solidFill>
                <a:srgbClr val="505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AAD nu influențează HQoL pe perioada tratamentului. Ribavirina – scădere tranzitorie.</a:t>
            </a:r>
          </a:p>
          <a:p>
            <a:r>
              <a:rPr lang="vi-VN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SVR </a:t>
            </a:r>
            <a:r>
              <a:rPr lang="ro-RO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 AAD </a:t>
            </a:r>
            <a:r>
              <a:rPr lang="vi-VN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o-RO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vi-VN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corelat cu îmbunătățirea </a:t>
            </a:r>
            <a:r>
              <a:rPr lang="vi-VN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HQoL</a:t>
            </a:r>
            <a:r>
              <a:rPr lang="ro-RO" baseline="300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vi-VN" dirty="0">
                <a:solidFill>
                  <a:srgbClr val="505050"/>
                </a:solidFill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1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>
                <a:solidFill>
                  <a:prstClr val="black"/>
                </a:solidFill>
              </a:rPr>
              <a:t>M</a:t>
            </a:r>
            <a:r>
              <a:rPr lang="ro-RO" sz="1600" b="1" dirty="0">
                <a:solidFill>
                  <a:prstClr val="black"/>
                </a:solidFill>
              </a:rPr>
              <a:t>anifestari extrahepatice</a:t>
            </a:r>
            <a:br>
              <a:rPr lang="ro-RO" sz="1600" b="1" dirty="0">
                <a:solidFill>
                  <a:prstClr val="black"/>
                </a:solidFill>
              </a:rPr>
            </a:br>
            <a:r>
              <a:rPr lang="ro-RO" sz="27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Porfiria cutanea tarda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o-RO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ctivitate </a:t>
            </a:r>
            <a:r>
              <a:rPr lang="vi-VN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scăzută a decarboxilazei </a:t>
            </a:r>
            <a:r>
              <a:rPr lang="vi-VN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uropor</a:t>
            </a:r>
            <a:r>
              <a:rPr lang="ro-RO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</a:t>
            </a:r>
            <a:r>
              <a:rPr lang="vi-VN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rinogen</a:t>
            </a:r>
            <a:r>
              <a:rPr lang="ro-RO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ului</a:t>
            </a:r>
            <a:r>
              <a:rPr lang="vi-VN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(URO-D) </a:t>
            </a:r>
            <a:r>
              <a:rPr lang="vi-VN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implicat</a:t>
            </a:r>
            <a:r>
              <a:rPr lang="ro-RO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vi-VN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în</a:t>
            </a:r>
            <a:r>
              <a:rPr lang="vi-VN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sinteza</a:t>
            </a:r>
            <a:r>
              <a:rPr lang="ro-RO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hemului</a:t>
            </a:r>
            <a:r>
              <a:rPr lang="vi-VN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o-RO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VHC: factor declanșator în  forma sporadică.</a:t>
            </a:r>
          </a:p>
          <a:p>
            <a:r>
              <a:rPr lang="ro-RO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it-IT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ezultatele </a:t>
            </a:r>
            <a:r>
              <a:rPr lang="it-IT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controversate raportate cu IFN / </a:t>
            </a:r>
            <a:r>
              <a:rPr lang="it-IT" dirty="0">
                <a:solidFill>
                  <a:srgbClr val="505050"/>
                </a:solidFill>
              </a:rPr>
              <a:t>RBV </a:t>
            </a:r>
            <a:r>
              <a:rPr lang="ro-RO" dirty="0" smtClean="0">
                <a:solidFill>
                  <a:srgbClr val="505050"/>
                </a:solidFill>
              </a:rPr>
              <a:t>(anemie hemolitică)</a:t>
            </a:r>
          </a:p>
          <a:p>
            <a:r>
              <a:rPr lang="ro-RO" dirty="0" smtClean="0">
                <a:solidFill>
                  <a:srgbClr val="505050"/>
                </a:solidFill>
              </a:rPr>
              <a:t>Rezultate mai bune post flebotomie terapeutică</a:t>
            </a:r>
          </a:p>
          <a:p>
            <a:r>
              <a:rPr lang="ro-RO" dirty="0" smtClean="0">
                <a:solidFill>
                  <a:srgbClr val="505050"/>
                </a:solidFill>
              </a:rPr>
              <a:t>Nu există date publicate dar se pare că procesul poate fi reversibil</a:t>
            </a:r>
            <a:r>
              <a:rPr lang="ro-RO" baseline="30000" dirty="0" smtClean="0">
                <a:solidFill>
                  <a:srgbClr val="505050"/>
                </a:solidFill>
              </a:rPr>
              <a:t>10</a:t>
            </a:r>
          </a:p>
          <a:p>
            <a:r>
              <a:rPr lang="it-IT" dirty="0">
                <a:solidFill>
                  <a:srgbClr val="505050"/>
                </a:solidFill>
              </a:rPr>
              <a:t>DAA-urile deja cunoscute ca provocând fotosensibilitate trebuie evitate.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>
                <a:solidFill>
                  <a:prstClr val="black"/>
                </a:solidFill>
              </a:rPr>
              <a:t>M</a:t>
            </a:r>
            <a:r>
              <a:rPr lang="ro-RO" sz="1600" b="1" dirty="0">
                <a:solidFill>
                  <a:prstClr val="black"/>
                </a:solidFill>
              </a:rPr>
              <a:t>anifestari extrahepatice</a:t>
            </a:r>
            <a:br>
              <a:rPr lang="ro-RO" sz="1600" b="1" dirty="0">
                <a:solidFill>
                  <a:prstClr val="black"/>
                </a:solidFill>
              </a:rPr>
            </a:br>
            <a:r>
              <a:rPr lang="ro-RO" sz="27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Lichen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>
                <a:solidFill>
                  <a:srgbClr val="505050"/>
                </a:solidFill>
              </a:rPr>
              <a:t>Afecțiune inflamatorie </a:t>
            </a:r>
            <a:r>
              <a:rPr lang="vi-VN" dirty="0" smtClean="0">
                <a:solidFill>
                  <a:srgbClr val="505050"/>
                </a:solidFill>
              </a:rPr>
              <a:t>care </a:t>
            </a:r>
            <a:r>
              <a:rPr lang="vi-VN" dirty="0">
                <a:solidFill>
                  <a:srgbClr val="505050"/>
                </a:solidFill>
              </a:rPr>
              <a:t>implică pielea și </a:t>
            </a:r>
            <a:r>
              <a:rPr lang="vi-VN" dirty="0" smtClean="0">
                <a:solidFill>
                  <a:srgbClr val="505050"/>
                </a:solidFill>
              </a:rPr>
              <a:t>mucoas</a:t>
            </a:r>
            <a:r>
              <a:rPr lang="ro-RO" dirty="0" smtClean="0">
                <a:solidFill>
                  <a:srgbClr val="505050"/>
                </a:solidFill>
              </a:rPr>
              <a:t>ele</a:t>
            </a:r>
            <a:r>
              <a:rPr lang="vi-VN" dirty="0" smtClean="0">
                <a:solidFill>
                  <a:srgbClr val="505050"/>
                </a:solidFill>
              </a:rPr>
              <a:t> </a:t>
            </a:r>
            <a:r>
              <a:rPr lang="vi-VN" dirty="0">
                <a:solidFill>
                  <a:srgbClr val="505050"/>
                </a:solidFill>
              </a:rPr>
              <a:t>oro-genitale. </a:t>
            </a:r>
            <a:endParaRPr lang="ro-RO" dirty="0" smtClean="0">
              <a:solidFill>
                <a:srgbClr val="505050"/>
              </a:solidFill>
            </a:endParaRPr>
          </a:p>
          <a:p>
            <a:r>
              <a:rPr lang="ro-RO" dirty="0" smtClean="0">
                <a:solidFill>
                  <a:srgbClr val="505050"/>
                </a:solidFill>
              </a:rPr>
              <a:t>Forma orală </a:t>
            </a:r>
            <a:r>
              <a:rPr lang="vi-VN" dirty="0" smtClean="0">
                <a:solidFill>
                  <a:srgbClr val="505050"/>
                </a:solidFill>
              </a:rPr>
              <a:t>este </a:t>
            </a:r>
            <a:r>
              <a:rPr lang="vi-VN" dirty="0">
                <a:solidFill>
                  <a:srgbClr val="505050"/>
                </a:solidFill>
              </a:rPr>
              <a:t>fenotipul cel mai studiat </a:t>
            </a:r>
            <a:r>
              <a:rPr lang="ro-RO" dirty="0" smtClean="0">
                <a:solidFill>
                  <a:srgbClr val="505050"/>
                </a:solidFill>
              </a:rPr>
              <a:t>în legătură cu </a:t>
            </a:r>
            <a:r>
              <a:rPr lang="vi-VN" dirty="0" smtClean="0">
                <a:solidFill>
                  <a:srgbClr val="505050"/>
                </a:solidFill>
              </a:rPr>
              <a:t>infecți</a:t>
            </a:r>
            <a:r>
              <a:rPr lang="ro-RO" dirty="0" smtClean="0">
                <a:solidFill>
                  <a:srgbClr val="505050"/>
                </a:solidFill>
              </a:rPr>
              <a:t>a</a:t>
            </a:r>
            <a:r>
              <a:rPr lang="vi-VN" dirty="0" smtClean="0">
                <a:solidFill>
                  <a:srgbClr val="505050"/>
                </a:solidFill>
              </a:rPr>
              <a:t> </a:t>
            </a:r>
            <a:r>
              <a:rPr lang="vi-VN" dirty="0">
                <a:solidFill>
                  <a:srgbClr val="505050"/>
                </a:solidFill>
              </a:rPr>
              <a:t>cu </a:t>
            </a:r>
            <a:r>
              <a:rPr lang="vi-VN" dirty="0" smtClean="0">
                <a:solidFill>
                  <a:srgbClr val="505050"/>
                </a:solidFill>
              </a:rPr>
              <a:t>VHC</a:t>
            </a:r>
            <a:endParaRPr lang="ro-RO" dirty="0" smtClean="0">
              <a:solidFill>
                <a:srgbClr val="505050"/>
              </a:solidFill>
            </a:endParaRPr>
          </a:p>
          <a:p>
            <a:r>
              <a:rPr lang="en-US" dirty="0" err="1" smtClean="0">
                <a:solidFill>
                  <a:srgbClr val="505050"/>
                </a:solidFill>
                <a:latin typeface="Arial"/>
              </a:rPr>
              <a:t>Tratamentul</a:t>
            </a:r>
            <a:r>
              <a:rPr lang="en-US" dirty="0" smtClean="0">
                <a:solidFill>
                  <a:srgbClr val="50505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505050"/>
                </a:solidFill>
                <a:latin typeface="Arial"/>
              </a:rPr>
              <a:t>bazat</a:t>
            </a:r>
            <a:r>
              <a:rPr lang="en-US" dirty="0">
                <a:solidFill>
                  <a:srgbClr val="50505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505050"/>
                </a:solidFill>
                <a:latin typeface="Arial"/>
              </a:rPr>
              <a:t>pe</a:t>
            </a:r>
            <a:r>
              <a:rPr lang="en-US" dirty="0">
                <a:solidFill>
                  <a:srgbClr val="505050"/>
                </a:solidFill>
                <a:latin typeface="Arial"/>
              </a:rPr>
              <a:t> IFN </a:t>
            </a:r>
            <a:r>
              <a:rPr lang="en-US" dirty="0" err="1">
                <a:solidFill>
                  <a:srgbClr val="505050"/>
                </a:solidFill>
                <a:latin typeface="Arial"/>
              </a:rPr>
              <a:t>trebuie</a:t>
            </a:r>
            <a:r>
              <a:rPr lang="en-US" dirty="0">
                <a:solidFill>
                  <a:srgbClr val="505050"/>
                </a:solidFill>
                <a:latin typeface="Arial"/>
              </a:rPr>
              <a:t> </a:t>
            </a:r>
            <a:r>
              <a:rPr lang="en-US" dirty="0" err="1">
                <a:solidFill>
                  <a:srgbClr val="505050"/>
                </a:solidFill>
                <a:latin typeface="Arial"/>
              </a:rPr>
              <a:t>evitat</a:t>
            </a:r>
            <a:r>
              <a:rPr lang="en-US" dirty="0">
                <a:solidFill>
                  <a:srgbClr val="505050"/>
                </a:solidFill>
                <a:latin typeface="Arial"/>
              </a:rPr>
              <a:t>. </a:t>
            </a:r>
            <a:r>
              <a:rPr lang="en-US" dirty="0" smtClean="0">
                <a:solidFill>
                  <a:srgbClr val="505050"/>
                </a:solidFill>
                <a:latin typeface="Arial"/>
              </a:rPr>
              <a:t>IFN</a:t>
            </a:r>
            <a:r>
              <a:rPr lang="ro-RO" dirty="0" smtClean="0">
                <a:solidFill>
                  <a:srgbClr val="505050"/>
                </a:solidFill>
                <a:latin typeface="Arial"/>
              </a:rPr>
              <a:t> este</a:t>
            </a:r>
            <a:r>
              <a:rPr lang="en-US" dirty="0" smtClean="0">
                <a:solidFill>
                  <a:srgbClr val="505050"/>
                </a:solidFill>
                <a:latin typeface="Arial"/>
              </a:rPr>
              <a:t> un </a:t>
            </a:r>
            <a:r>
              <a:rPr lang="en-US" dirty="0">
                <a:solidFill>
                  <a:srgbClr val="505050"/>
                </a:solidFill>
                <a:latin typeface="Arial"/>
              </a:rPr>
              <a:t>motor major al </a:t>
            </a:r>
            <a:r>
              <a:rPr lang="en-US" dirty="0" err="1">
                <a:solidFill>
                  <a:srgbClr val="505050"/>
                </a:solidFill>
                <a:latin typeface="Arial"/>
              </a:rPr>
              <a:t>inflamației</a:t>
            </a:r>
            <a:r>
              <a:rPr lang="en-US" dirty="0">
                <a:solidFill>
                  <a:srgbClr val="50505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505050"/>
                </a:solidFill>
                <a:latin typeface="Arial"/>
              </a:rPr>
              <a:t>lichenoide</a:t>
            </a:r>
            <a:r>
              <a:rPr lang="ro-RO" dirty="0" smtClean="0">
                <a:solidFill>
                  <a:srgbClr val="505050"/>
                </a:solidFill>
                <a:latin typeface="Arial"/>
              </a:rPr>
              <a:t> </a:t>
            </a:r>
            <a:r>
              <a:rPr lang="ro-RO" baseline="30000" dirty="0" smtClean="0">
                <a:solidFill>
                  <a:srgbClr val="505050"/>
                </a:solidFill>
                <a:latin typeface="Arial"/>
              </a:rPr>
              <a:t>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>
                <a:solidFill>
                  <a:prstClr val="black"/>
                </a:solidFill>
              </a:rPr>
              <a:t>M</a:t>
            </a:r>
            <a:r>
              <a:rPr lang="ro-RO" sz="1600" b="1" dirty="0">
                <a:solidFill>
                  <a:prstClr val="black"/>
                </a:solidFill>
              </a:rPr>
              <a:t>anifestari extrahepatice</a:t>
            </a:r>
            <a:br>
              <a:rPr lang="ro-RO" sz="1600" b="1" dirty="0">
                <a:solidFill>
                  <a:prstClr val="black"/>
                </a:solidFill>
              </a:rPr>
            </a:br>
            <a:r>
              <a:rPr lang="ro-RO" sz="3200" b="1" dirty="0" smtClean="0">
                <a:solidFill>
                  <a:prstClr val="black"/>
                </a:solidFill>
              </a:rPr>
              <a:t>Afecțiuni tiroidiene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6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Afecțiunile </a:t>
            </a:r>
            <a:r>
              <a:rPr lang="ro-RO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tiroidiene 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autoimune</a:t>
            </a:r>
            <a:r>
              <a:rPr lang="vi-VN" sz="26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se numără printre cele mai 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frecvente</a:t>
            </a:r>
            <a:r>
              <a:rPr lang="ro-RO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tulburări endocrine 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vi-VN" sz="26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pacienții infectați cu 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VHC</a:t>
            </a:r>
            <a:r>
              <a:rPr lang="ro-RO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baseline="300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  <a:p>
            <a:r>
              <a:rPr lang="ro-RO" sz="26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eta-analiză</a:t>
            </a:r>
            <a:r>
              <a:rPr lang="ro-RO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prevalența </a:t>
            </a:r>
            <a:r>
              <a:rPr lang="ro-RO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 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anti-tiroglobulină anti- peroxidază</a:t>
            </a:r>
            <a:r>
              <a:rPr lang="ro-RO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Ac 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microzomal </a:t>
            </a:r>
            <a:r>
              <a:rPr lang="vi-VN" sz="26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anti-tiroidian 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ro-RO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hipotiroidismul</a:t>
            </a:r>
            <a:r>
              <a:rPr lang="vi-VN" sz="26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</a:t>
            </a:r>
            <a:r>
              <a:rPr lang="vi-VN" sz="26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fost mai mari la pacienții cu HCV 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decât la cei de 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ro-RO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baseline="300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  <a:p>
            <a:r>
              <a:rPr lang="vi-VN" sz="26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prevalență mai mare a </a:t>
            </a:r>
            <a:r>
              <a:rPr lang="ro-RO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cancerului papilar tiroidian</a:t>
            </a:r>
            <a:r>
              <a:rPr lang="vi-VN" sz="26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 fost observată </a:t>
            </a:r>
            <a:r>
              <a:rPr lang="ro-RO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pac. cu 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VHC, </a:t>
            </a:r>
            <a:r>
              <a:rPr lang="vi-VN" sz="26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 special la cei cu boli tiroidiene </a:t>
            </a:r>
            <a:r>
              <a:rPr lang="vi-VN" sz="26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autoimune</a:t>
            </a:r>
            <a:endParaRPr lang="ro-RO" sz="2600" dirty="0" smtClean="0">
              <a:solidFill>
                <a:srgbClr val="505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6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>
                <a:solidFill>
                  <a:prstClr val="black"/>
                </a:solidFill>
              </a:rPr>
              <a:t>M</a:t>
            </a:r>
            <a:r>
              <a:rPr lang="ro-RO" sz="1600" b="1" dirty="0">
                <a:solidFill>
                  <a:prstClr val="black"/>
                </a:solidFill>
              </a:rPr>
              <a:t>anifestari extrahepatice</a:t>
            </a:r>
            <a:br>
              <a:rPr lang="ro-RO" sz="1600" b="1" dirty="0">
                <a:solidFill>
                  <a:prstClr val="black"/>
                </a:solidFill>
              </a:rPr>
            </a:br>
            <a:r>
              <a:rPr lang="ro-RO" sz="3200" b="1" dirty="0">
                <a:solidFill>
                  <a:prstClr val="black"/>
                </a:solidFill>
              </a:rPr>
              <a:t>Afecțiuni tiroidiene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o-RO" dirty="0" smtClean="0">
                <a:solidFill>
                  <a:srgbClr val="505050"/>
                </a:solidFill>
              </a:rPr>
              <a:t>Afectarea </a:t>
            </a:r>
            <a:r>
              <a:rPr lang="vi-VN" dirty="0" smtClean="0">
                <a:solidFill>
                  <a:srgbClr val="505050"/>
                </a:solidFill>
              </a:rPr>
              <a:t>tiroidiană </a:t>
            </a:r>
            <a:r>
              <a:rPr lang="ro-RO" dirty="0" smtClean="0">
                <a:solidFill>
                  <a:srgbClr val="505050"/>
                </a:solidFill>
              </a:rPr>
              <a:t>poate aparea </a:t>
            </a:r>
            <a:r>
              <a:rPr lang="vi-VN" dirty="0" smtClean="0">
                <a:solidFill>
                  <a:srgbClr val="505050"/>
                </a:solidFill>
              </a:rPr>
              <a:t>la </a:t>
            </a:r>
            <a:r>
              <a:rPr lang="vi-VN" dirty="0">
                <a:solidFill>
                  <a:srgbClr val="505050"/>
                </a:solidFill>
              </a:rPr>
              <a:t>25-30% dintre pacienții cu VHC în timpul tratamentului cu Peg-IFN / RBV și aproximativ jumătate dintre acești pacienți au nevoie de </a:t>
            </a:r>
            <a:r>
              <a:rPr lang="ro-RO" dirty="0" smtClean="0">
                <a:solidFill>
                  <a:srgbClr val="505050"/>
                </a:solidFill>
              </a:rPr>
              <a:t>medicație specifică </a:t>
            </a:r>
            <a:r>
              <a:rPr lang="ro-RO" baseline="30000" dirty="0" smtClean="0">
                <a:solidFill>
                  <a:srgbClr val="505050"/>
                </a:solidFill>
              </a:rPr>
              <a:t>14</a:t>
            </a:r>
            <a:r>
              <a:rPr lang="ro-RO" dirty="0" smtClean="0">
                <a:solidFill>
                  <a:srgbClr val="505050"/>
                </a:solidFill>
              </a:rPr>
              <a:t>.</a:t>
            </a:r>
          </a:p>
          <a:p>
            <a:r>
              <a:rPr lang="ro-RO" dirty="0" smtClean="0">
                <a:solidFill>
                  <a:srgbClr val="505050"/>
                </a:solidFill>
              </a:rPr>
              <a:t>S</a:t>
            </a:r>
            <a:r>
              <a:rPr lang="vi-VN" dirty="0" smtClean="0">
                <a:solidFill>
                  <a:srgbClr val="505050"/>
                </a:solidFill>
              </a:rPr>
              <a:t>tudiu retrospectiv</a:t>
            </a:r>
            <a:r>
              <a:rPr lang="ro-RO" dirty="0">
                <a:solidFill>
                  <a:srgbClr val="505050"/>
                </a:solidFill>
              </a:rPr>
              <a:t>:</a:t>
            </a:r>
            <a:r>
              <a:rPr lang="vi-VN" dirty="0" smtClean="0">
                <a:solidFill>
                  <a:srgbClr val="505050"/>
                </a:solidFill>
              </a:rPr>
              <a:t> </a:t>
            </a:r>
            <a:r>
              <a:rPr lang="vi-VN" dirty="0">
                <a:solidFill>
                  <a:srgbClr val="505050"/>
                </a:solidFill>
              </a:rPr>
              <a:t>datele furnizate de pacienții cu boală Graves cu sau fără infecție cu VHC tratați cu IFN-</a:t>
            </a:r>
            <a:r>
              <a:rPr lang="el-GR" dirty="0">
                <a:solidFill>
                  <a:srgbClr val="505050"/>
                </a:solidFill>
                <a:latin typeface="Arial"/>
              </a:rPr>
              <a:t>α </a:t>
            </a:r>
            <a:r>
              <a:rPr lang="vi-VN" dirty="0">
                <a:solidFill>
                  <a:srgbClr val="505050"/>
                </a:solidFill>
              </a:rPr>
              <a:t>sau, respectiv, cu metimazol (MMI). Rezultatele au sugerat un curs mai favorabil al bolii Graves la pacienții cu VHC tratați cu IFN-</a:t>
            </a:r>
            <a:r>
              <a:rPr lang="el-GR" dirty="0">
                <a:solidFill>
                  <a:srgbClr val="505050"/>
                </a:solidFill>
                <a:latin typeface="Arial"/>
              </a:rPr>
              <a:t>α, </a:t>
            </a:r>
            <a:r>
              <a:rPr lang="vi-VN" dirty="0">
                <a:solidFill>
                  <a:srgbClr val="505050"/>
                </a:solidFill>
              </a:rPr>
              <a:t>decât la pacienții </a:t>
            </a:r>
            <a:r>
              <a:rPr lang="vi-VN" dirty="0" smtClean="0">
                <a:solidFill>
                  <a:srgbClr val="505050"/>
                </a:solidFill>
              </a:rPr>
              <a:t>neinfectați</a:t>
            </a:r>
            <a:r>
              <a:rPr lang="ro-RO" dirty="0" smtClean="0">
                <a:solidFill>
                  <a:srgbClr val="505050"/>
                </a:solidFill>
              </a:rPr>
              <a:t>.</a:t>
            </a:r>
          </a:p>
          <a:p>
            <a:r>
              <a:rPr lang="ro-RO" dirty="0" smtClean="0">
                <a:solidFill>
                  <a:srgbClr val="505050"/>
                </a:solidFill>
              </a:rPr>
              <a:t>Nu exista date cu privire la influența DAA.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8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600" b="1" dirty="0">
                <a:solidFill>
                  <a:prstClr val="black"/>
                </a:solidFill>
              </a:rPr>
              <a:t>M</a:t>
            </a:r>
            <a:r>
              <a:rPr lang="ro-RO" sz="1600" b="1" dirty="0">
                <a:solidFill>
                  <a:prstClr val="black"/>
                </a:solidFill>
              </a:rPr>
              <a:t>anifestari extrahepatice</a:t>
            </a:r>
            <a:r>
              <a:rPr lang="ro-RO" sz="3200" dirty="0" smtClean="0">
                <a:solidFill>
                  <a:srgbClr val="505050"/>
                </a:solidFill>
                <a:latin typeface="Arial"/>
              </a:rPr>
              <a:t/>
            </a:r>
            <a:br>
              <a:rPr lang="ro-RO" sz="3200" dirty="0" smtClean="0">
                <a:solidFill>
                  <a:srgbClr val="505050"/>
                </a:solidFill>
                <a:latin typeface="Arial"/>
              </a:rPr>
            </a:br>
            <a:r>
              <a:rPr lang="da-DK" sz="3200" dirty="0" smtClean="0">
                <a:solidFill>
                  <a:srgbClr val="505050"/>
                </a:solidFill>
                <a:latin typeface="Arial"/>
              </a:rPr>
              <a:t>Diabet </a:t>
            </a:r>
            <a:r>
              <a:rPr lang="da-DK" sz="3200" dirty="0">
                <a:solidFill>
                  <a:srgbClr val="505050"/>
                </a:solidFill>
                <a:latin typeface="Arial"/>
              </a:rPr>
              <a:t>zaharat de tip 2</a:t>
            </a:r>
            <a:r>
              <a:rPr lang="da-DK" dirty="0">
                <a:solidFill>
                  <a:srgbClr val="505050"/>
                </a:solidFill>
                <a:latin typeface="Arial"/>
              </a:rPr>
              <a:t/>
            </a:r>
            <a:br>
              <a:rPr lang="da-DK" dirty="0">
                <a:solidFill>
                  <a:srgbClr val="505050"/>
                </a:solidFill>
                <a:latin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dintre</a:t>
            </a:r>
            <a:r>
              <a:rPr lang="en-US" dirty="0" smtClean="0"/>
              <a:t>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frecvente</a:t>
            </a:r>
            <a:r>
              <a:rPr lang="en-US" dirty="0" smtClean="0"/>
              <a:t> </a:t>
            </a:r>
            <a:r>
              <a:rPr lang="en-US" dirty="0" err="1" smtClean="0"/>
              <a:t>manif</a:t>
            </a:r>
            <a:r>
              <a:rPr lang="en-US" dirty="0" smtClean="0"/>
              <a:t>. </a:t>
            </a:r>
            <a:r>
              <a:rPr lang="en-US" dirty="0" err="1" smtClean="0"/>
              <a:t>extrahepatice</a:t>
            </a:r>
            <a:r>
              <a:rPr lang="en-US" dirty="0" smtClean="0"/>
              <a:t> (15%)</a:t>
            </a:r>
          </a:p>
          <a:p>
            <a:r>
              <a:rPr lang="en-US" dirty="0" smtClean="0">
                <a:solidFill>
                  <a:srgbClr val="505050"/>
                </a:solidFill>
              </a:rPr>
              <a:t> DZ r</a:t>
            </a:r>
            <a:r>
              <a:rPr lang="vi-VN" dirty="0" smtClean="0">
                <a:solidFill>
                  <a:srgbClr val="505050"/>
                </a:solidFill>
              </a:rPr>
              <a:t>educe </a:t>
            </a:r>
            <a:r>
              <a:rPr lang="vi-VN" dirty="0">
                <a:solidFill>
                  <a:srgbClr val="505050"/>
                </a:solidFill>
              </a:rPr>
              <a:t>răspunsul la </a:t>
            </a:r>
            <a:r>
              <a:rPr lang="en-US" dirty="0" err="1" smtClean="0">
                <a:solidFill>
                  <a:srgbClr val="505050"/>
                </a:solidFill>
              </a:rPr>
              <a:t>trat</a:t>
            </a:r>
            <a:r>
              <a:rPr lang="en-US" dirty="0" smtClean="0">
                <a:solidFill>
                  <a:srgbClr val="505050"/>
                </a:solidFill>
              </a:rPr>
              <a:t>. cu </a:t>
            </a:r>
            <a:r>
              <a:rPr lang="vi-VN" dirty="0" smtClean="0">
                <a:solidFill>
                  <a:srgbClr val="505050"/>
                </a:solidFill>
              </a:rPr>
              <a:t>IFN</a:t>
            </a:r>
            <a:r>
              <a:rPr lang="vi-VN" dirty="0">
                <a:solidFill>
                  <a:srgbClr val="505050"/>
                </a:solidFill>
              </a:rPr>
              <a:t> </a:t>
            </a:r>
            <a:r>
              <a:rPr lang="vi-VN" dirty="0">
                <a:solidFill>
                  <a:srgbClr val="007398"/>
                </a:solidFill>
              </a:rPr>
              <a:t> </a:t>
            </a:r>
            <a:r>
              <a:rPr lang="vi-VN" dirty="0">
                <a:solidFill>
                  <a:srgbClr val="505050"/>
                </a:solidFill>
              </a:rPr>
              <a:t>și </a:t>
            </a:r>
            <a:r>
              <a:rPr lang="en-US" dirty="0" err="1" smtClean="0">
                <a:solidFill>
                  <a:srgbClr val="505050"/>
                </a:solidFill>
              </a:rPr>
              <a:t>este</a:t>
            </a:r>
            <a:r>
              <a:rPr lang="en-US" dirty="0" smtClean="0">
                <a:solidFill>
                  <a:srgbClr val="505050"/>
                </a:solidFill>
              </a:rPr>
              <a:t> </a:t>
            </a:r>
            <a:r>
              <a:rPr lang="vi-VN" dirty="0" smtClean="0">
                <a:solidFill>
                  <a:srgbClr val="505050"/>
                </a:solidFill>
              </a:rPr>
              <a:t>asociat </a:t>
            </a:r>
            <a:r>
              <a:rPr lang="vi-VN" dirty="0">
                <a:solidFill>
                  <a:srgbClr val="505050"/>
                </a:solidFill>
              </a:rPr>
              <a:t>cu risc crescut de dezvoltare a </a:t>
            </a:r>
            <a:r>
              <a:rPr lang="en-US" dirty="0" smtClean="0">
                <a:solidFill>
                  <a:srgbClr val="505050"/>
                </a:solidFill>
              </a:rPr>
              <a:t>CH </a:t>
            </a:r>
            <a:r>
              <a:rPr lang="vi-VN" dirty="0" smtClean="0">
                <a:solidFill>
                  <a:srgbClr val="505050"/>
                </a:solidFill>
              </a:rPr>
              <a:t>și </a:t>
            </a:r>
            <a:r>
              <a:rPr lang="vi-VN" dirty="0">
                <a:solidFill>
                  <a:srgbClr val="505050"/>
                </a:solidFill>
              </a:rPr>
              <a:t>a  </a:t>
            </a:r>
            <a:r>
              <a:rPr lang="vi-VN" dirty="0" smtClean="0">
                <a:solidFill>
                  <a:srgbClr val="505050"/>
                </a:solidFill>
              </a:rPr>
              <a:t>HCC, </a:t>
            </a:r>
            <a:r>
              <a:rPr lang="vi-VN" dirty="0">
                <a:solidFill>
                  <a:srgbClr val="505050"/>
                </a:solidFill>
              </a:rPr>
              <a:t>chiar și după eradicarea </a:t>
            </a:r>
            <a:r>
              <a:rPr lang="vi-VN" dirty="0" smtClean="0">
                <a:solidFill>
                  <a:srgbClr val="505050"/>
                </a:solidFill>
              </a:rPr>
              <a:t>virală</a:t>
            </a:r>
            <a:r>
              <a:rPr lang="en-US" dirty="0" smtClean="0">
                <a:solidFill>
                  <a:srgbClr val="505050"/>
                </a:solidFill>
              </a:rPr>
              <a:t> </a:t>
            </a:r>
            <a:r>
              <a:rPr lang="en-US" baseline="30000" dirty="0" smtClean="0">
                <a:solidFill>
                  <a:srgbClr val="505050"/>
                </a:solidFill>
              </a:rPr>
              <a:t>16</a:t>
            </a:r>
            <a:endParaRPr lang="en-US" baseline="30000" dirty="0" smtClean="0"/>
          </a:p>
          <a:p>
            <a:r>
              <a:rPr lang="en-US" dirty="0" err="1" smtClean="0"/>
              <a:t>Rezisten</a:t>
            </a:r>
            <a:r>
              <a:rPr lang="ro-RO" dirty="0" smtClean="0"/>
              <a:t>ț</a:t>
            </a:r>
            <a:r>
              <a:rPr lang="en-US" dirty="0" smtClean="0"/>
              <a:t>a la </a:t>
            </a:r>
            <a:r>
              <a:rPr lang="en-US" dirty="0" err="1" smtClean="0"/>
              <a:t>insulina</a:t>
            </a:r>
            <a:r>
              <a:rPr lang="en-US" dirty="0" smtClean="0"/>
              <a:t>/DZ implicate in </a:t>
            </a:r>
            <a:r>
              <a:rPr lang="en-US" dirty="0" err="1" smtClean="0"/>
              <a:t>cerc</a:t>
            </a:r>
            <a:r>
              <a:rPr lang="en-US" dirty="0" smtClean="0"/>
              <a:t> </a:t>
            </a:r>
            <a:r>
              <a:rPr lang="en-US" dirty="0" err="1" smtClean="0"/>
              <a:t>vicios</a:t>
            </a:r>
            <a:r>
              <a:rPr lang="en-US" dirty="0" smtClean="0"/>
              <a:t> cardio-vascular</a:t>
            </a:r>
            <a:r>
              <a:rPr lang="ro-RO" dirty="0" smtClean="0"/>
              <a:t>, renal, metabolic (NAFLD) care cresc mortalitatea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b="1" dirty="0">
                <a:solidFill>
                  <a:prstClr val="black"/>
                </a:solidFill>
              </a:rPr>
              <a:t>M</a:t>
            </a:r>
            <a:r>
              <a:rPr lang="ro-RO" sz="1400" b="1" dirty="0">
                <a:solidFill>
                  <a:prstClr val="black"/>
                </a:solidFill>
              </a:rPr>
              <a:t>anifestari extrahepatice</a:t>
            </a:r>
            <a:r>
              <a:rPr lang="ro-RO" sz="2900" dirty="0">
                <a:solidFill>
                  <a:srgbClr val="505050"/>
                </a:solidFill>
                <a:latin typeface="Arial"/>
              </a:rPr>
              <a:t/>
            </a:r>
            <a:br>
              <a:rPr lang="ro-RO" sz="2900" dirty="0">
                <a:solidFill>
                  <a:srgbClr val="505050"/>
                </a:solidFill>
                <a:latin typeface="Arial"/>
              </a:rPr>
            </a:br>
            <a:r>
              <a:rPr lang="da-DK" sz="2900" dirty="0">
                <a:solidFill>
                  <a:srgbClr val="505050"/>
                </a:solidFill>
                <a:latin typeface="Arial"/>
              </a:rPr>
              <a:t>Diabet zaharat de tip 2</a:t>
            </a:r>
            <a:r>
              <a:rPr lang="da-DK" sz="4000" dirty="0">
                <a:solidFill>
                  <a:srgbClr val="505050"/>
                </a:solidFill>
                <a:latin typeface="Arial"/>
              </a:rPr>
              <a:t/>
            </a:r>
            <a:br>
              <a:rPr lang="da-DK" sz="4000" dirty="0">
                <a:solidFill>
                  <a:srgbClr val="505050"/>
                </a:solidFill>
                <a:latin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Tratamentul bazat pe IFN – imbunatățește metabolismul glucozei si scade complicațiile legate de DZ dupa obținerea SVR</a:t>
            </a:r>
          </a:p>
          <a:p>
            <a:r>
              <a:rPr lang="ro-RO" dirty="0" smtClean="0"/>
              <a:t>Nu exista studii sistematice care sa ateste clar efectul DAA asupra diabetului zaharat sau rezistenței la insulină</a:t>
            </a:r>
          </a:p>
          <a:p>
            <a:r>
              <a:rPr lang="ro-RO" dirty="0" smtClean="0"/>
              <a:t>Mai multe rapoarte evidențiaza un control mai bun al DZ prin reducerea utilizării ADO și efectelor complicațiilor</a:t>
            </a:r>
            <a:r>
              <a:rPr lang="ro-RO" baseline="30000" dirty="0" smtClean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9756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Virus</a:t>
            </a:r>
            <a:r>
              <a:rPr lang="ro-RO" b="1" dirty="0" smtClean="0"/>
              <a:t>ul</a:t>
            </a:r>
            <a:r>
              <a:rPr lang="en-US" b="1" dirty="0" smtClean="0"/>
              <a:t> </a:t>
            </a:r>
            <a:r>
              <a:rPr lang="en-US" b="1" dirty="0" err="1"/>
              <a:t>hepatitic</a:t>
            </a:r>
            <a:r>
              <a:rPr lang="en-US" b="1" dirty="0"/>
              <a:t> </a:t>
            </a:r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5625"/>
            <a:ext cx="8610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Boal</a:t>
            </a:r>
            <a:r>
              <a:rPr lang="ro-RO" dirty="0" smtClean="0"/>
              <a:t>ă</a:t>
            </a:r>
            <a:r>
              <a:rPr lang="en-US" dirty="0" smtClean="0"/>
              <a:t> a </a:t>
            </a:r>
            <a:r>
              <a:rPr lang="ro-RO" dirty="0" err="1"/>
              <a:t>î</a:t>
            </a:r>
            <a:r>
              <a:rPr lang="en-US" dirty="0" err="1" smtClean="0"/>
              <a:t>ntregului</a:t>
            </a:r>
            <a:r>
              <a:rPr lang="en-US" dirty="0" smtClean="0"/>
              <a:t> organism </a:t>
            </a:r>
            <a:r>
              <a:rPr lang="ro-RO" dirty="0" smtClean="0"/>
              <a:t>cu afectări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Model 1: </a:t>
            </a:r>
            <a:r>
              <a:rPr lang="en-US" dirty="0" err="1" smtClean="0"/>
              <a:t>infec</a:t>
            </a:r>
            <a:r>
              <a:rPr lang="ro-RO" dirty="0" smtClean="0"/>
              <a:t>ția hepatocitelor                </a:t>
            </a:r>
            <a:r>
              <a:rPr lang="en-US" dirty="0" smtClean="0"/>
              <a:t> </a:t>
            </a:r>
            <a:r>
              <a:rPr lang="ro-RO" dirty="0" smtClean="0"/>
              <a:t>plasmă</a:t>
            </a:r>
            <a:endParaRPr lang="en-US" dirty="0" smtClean="0"/>
          </a:p>
          <a:p>
            <a:pPr marL="0" indent="0">
              <a:buNone/>
            </a:pP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Model 2: infecția macrofagelor                 </a:t>
            </a:r>
            <a:r>
              <a:rPr lang="en-US" dirty="0" smtClean="0"/>
              <a:t> </a:t>
            </a:r>
            <a:r>
              <a:rPr lang="ro-RO" dirty="0" smtClean="0"/>
              <a:t>plasmă, </a:t>
            </a:r>
            <a:r>
              <a:rPr lang="en-US" dirty="0" smtClean="0"/>
              <a:t>                           						  </a:t>
            </a:r>
            <a:r>
              <a:rPr lang="ro-RO" dirty="0" smtClean="0"/>
              <a:t>hepatocit</a:t>
            </a:r>
            <a:r>
              <a:rPr lang="en-US" dirty="0" smtClean="0"/>
              <a:t>, </a:t>
            </a:r>
            <a:r>
              <a:rPr lang="en-US" dirty="0" err="1" smtClean="0"/>
              <a:t>limfocit</a:t>
            </a:r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Model 3: infecția limfocitelor                    plasmă</a:t>
            </a:r>
            <a:r>
              <a:rPr lang="ro-RO" dirty="0"/>
              <a:t>, hepatocit</a:t>
            </a:r>
            <a:endParaRPr lang="ro-RO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33188" y="3581400"/>
            <a:ext cx="1143000" cy="0"/>
          </a:xfrm>
          <a:prstGeom prst="straightConnector1">
            <a:avLst/>
          </a:prstGeom>
          <a:ln w="47625" cmpd="sng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33188" y="4581144"/>
            <a:ext cx="1143000" cy="0"/>
          </a:xfrm>
          <a:prstGeom prst="straightConnector1">
            <a:avLst/>
          </a:prstGeom>
          <a:ln w="47625" cmpd="sng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933188" y="5477256"/>
            <a:ext cx="1143000" cy="0"/>
          </a:xfrm>
          <a:prstGeom prst="straightConnector1">
            <a:avLst/>
          </a:prstGeom>
          <a:ln w="47625" cmpd="sng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6888" y="6281410"/>
            <a:ext cx="8363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D. </a:t>
            </a:r>
            <a:r>
              <a:rPr lang="en-US" sz="1400" dirty="0" err="1" smtClean="0"/>
              <a:t>Revie</a:t>
            </a:r>
            <a:r>
              <a:rPr lang="en-US" sz="1400" dirty="0" smtClean="0"/>
              <a:t> et.al Human cell types important for Hepatitis C Virus replication </a:t>
            </a:r>
            <a:r>
              <a:rPr lang="en-US" sz="1400" i="1" dirty="0" smtClean="0"/>
              <a:t>in vivo </a:t>
            </a:r>
            <a:r>
              <a:rPr lang="en-US" sz="1400" dirty="0" smtClean="0"/>
              <a:t>and </a:t>
            </a:r>
            <a:r>
              <a:rPr lang="en-US" sz="1400" i="1" dirty="0" smtClean="0"/>
              <a:t>in vitro</a:t>
            </a:r>
            <a:r>
              <a:rPr lang="en-US" sz="1400" dirty="0" smtClean="0"/>
              <a:t>. </a:t>
            </a:r>
          </a:p>
          <a:p>
            <a:r>
              <a:rPr lang="en-US" sz="1400" dirty="0" smtClean="0"/>
              <a:t>Old assertions and current evidence</a:t>
            </a:r>
            <a:r>
              <a:rPr lang="fi-FI" sz="1400" dirty="0">
                <a:hlinkClick r:id="rId2"/>
              </a:rPr>
              <a:t>Virol J</a:t>
            </a:r>
            <a:r>
              <a:rPr lang="fi-FI" sz="1400" dirty="0"/>
              <a:t>. 2011; 8: 346</a:t>
            </a:r>
            <a:r>
              <a:rPr lang="en-US" sz="1400" dirty="0" smtClean="0"/>
              <a:t> </a:t>
            </a:r>
            <a:r>
              <a:rPr lang="ro-RO" sz="1400" dirty="0" smtClean="0"/>
              <a:t> </a:t>
            </a:r>
            <a:r>
              <a:rPr lang="en-US" sz="1400" dirty="0" smtClean="0"/>
              <a:t>  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05600" y="1591581"/>
            <a:ext cx="2181944" cy="996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o-RO" sz="2800" dirty="0">
                <a:solidFill>
                  <a:prstClr val="black"/>
                </a:solidFill>
              </a:rPr>
              <a:t>Hepatice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o-RO" sz="2800" dirty="0">
                <a:solidFill>
                  <a:prstClr val="black"/>
                </a:solidFill>
              </a:rPr>
              <a:t>Extrahepatice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943600" y="2128921"/>
            <a:ext cx="866394" cy="1201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943600" y="1796534"/>
            <a:ext cx="838200" cy="2931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39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Criterii individuale de prioritizare în cazul manif. extrahepatice  din VHC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879138"/>
              </p:ext>
            </p:extLst>
          </p:nvPr>
        </p:nvGraphicFramePr>
        <p:xfrm>
          <a:off x="685800" y="1752600"/>
          <a:ext cx="8229601" cy="4602321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057400"/>
                <a:gridCol w="1447800"/>
                <a:gridCol w="1752600"/>
                <a:gridCol w="2971801"/>
              </a:tblGrid>
              <a:tr h="85328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effectLst/>
                        </a:rPr>
                        <a:t>EASL</a:t>
                      </a:r>
                      <a:endParaRPr lang="en-US" sz="1800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effectLst/>
                        </a:rPr>
                        <a:t>WHO</a:t>
                      </a:r>
                      <a:endParaRPr lang="en-US" sz="1800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effectLst/>
                        </a:rPr>
                        <a:t>AASLD/IDSA</a:t>
                      </a:r>
                      <a:endParaRPr lang="en-US" sz="1800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</a:tr>
              <a:tr h="594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effectLst/>
                        </a:rPr>
                        <a:t>Si</a:t>
                      </a:r>
                      <a:r>
                        <a:rPr lang="en-US" sz="1800" dirty="0" err="1" smtClean="0">
                          <a:effectLst/>
                        </a:rPr>
                        <a:t>ndrom</a:t>
                      </a:r>
                      <a:endParaRPr lang="en-US" sz="1800" dirty="0" smtClean="0">
                        <a:effectLst/>
                      </a:endParaRPr>
                    </a:p>
                    <a:p>
                      <a:r>
                        <a:rPr lang="ro-RO" sz="1800" dirty="0" smtClean="0">
                          <a:effectLst/>
                        </a:rPr>
                        <a:t>m</a:t>
                      </a:r>
                      <a:r>
                        <a:rPr lang="en-US" sz="1800" dirty="0" err="1" smtClean="0">
                          <a:effectLst/>
                        </a:rPr>
                        <a:t>etabolic</a:t>
                      </a:r>
                      <a:endParaRPr lang="en-US" sz="1800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ro-RO" sz="1800" dirty="0" smtClean="0">
                          <a:effectLst/>
                        </a:rPr>
                        <a:t>Fără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indica</a:t>
                      </a:r>
                      <a:r>
                        <a:rPr lang="ro-RO" sz="1800" dirty="0" smtClean="0">
                          <a:effectLst/>
                        </a:rPr>
                        <a:t>ț</a:t>
                      </a:r>
                      <a:r>
                        <a:rPr lang="en-US" sz="1800" dirty="0" err="1" smtClean="0">
                          <a:effectLst/>
                        </a:rPr>
                        <a:t>ie</a:t>
                      </a:r>
                      <a:r>
                        <a:rPr lang="en-US" sz="1800" dirty="0" smtClean="0">
                          <a:effectLst/>
                        </a:rPr>
                        <a:t> specific</a:t>
                      </a:r>
                      <a:r>
                        <a:rPr lang="ro-RO" sz="1800" dirty="0" smtClean="0">
                          <a:effectLst/>
                        </a:rPr>
                        <a:t>ă</a:t>
                      </a:r>
                      <a:endParaRPr lang="en-US" sz="18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/>
                        </a:rPr>
                        <a:t>Prioritiz</a:t>
                      </a:r>
                      <a:r>
                        <a:rPr lang="ro-RO" sz="1800" dirty="0" smtClean="0">
                          <a:effectLst/>
                        </a:rPr>
                        <a:t>are</a:t>
                      </a:r>
                      <a:endParaRPr lang="en-US" sz="18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effectLst/>
                        </a:rPr>
                        <a:t>Fără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indica</a:t>
                      </a:r>
                      <a:r>
                        <a:rPr lang="ro-RO" sz="1800" dirty="0" smtClean="0">
                          <a:effectLst/>
                        </a:rPr>
                        <a:t>ț</a:t>
                      </a:r>
                      <a:r>
                        <a:rPr lang="en-US" sz="1800" dirty="0" err="1" smtClean="0">
                          <a:effectLst/>
                        </a:rPr>
                        <a:t>ie</a:t>
                      </a:r>
                      <a:r>
                        <a:rPr lang="en-US" sz="1800" dirty="0" smtClean="0">
                          <a:effectLst/>
                        </a:rPr>
                        <a:t> specific</a:t>
                      </a:r>
                      <a:r>
                        <a:rPr lang="ro-RO" sz="1800" dirty="0" smtClean="0">
                          <a:effectLst/>
                        </a:rPr>
                        <a:t>ă</a:t>
                      </a:r>
                      <a:endParaRPr lang="en-US" sz="1800" dirty="0" smtClean="0">
                        <a:effectLst/>
                      </a:endParaRPr>
                    </a:p>
                  </a:txBody>
                  <a:tcPr marL="38100" marR="38100" marT="38100" marB="38100" anchor="ctr"/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</a:rPr>
                        <a:t>Cr</a:t>
                      </a:r>
                      <a:r>
                        <a:rPr lang="ro-RO" sz="1800" dirty="0" smtClean="0">
                          <a:effectLst/>
                        </a:rPr>
                        <a:t>i</a:t>
                      </a:r>
                      <a:r>
                        <a:rPr lang="en-US" sz="1800" dirty="0" err="1" smtClean="0">
                          <a:effectLst/>
                        </a:rPr>
                        <a:t>oglobulinemi</a:t>
                      </a:r>
                      <a:r>
                        <a:rPr lang="ro-RO" sz="1800" dirty="0" smtClean="0">
                          <a:effectLst/>
                        </a:rPr>
                        <a:t>e</a:t>
                      </a:r>
                      <a:endParaRPr lang="en-US" sz="1800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/>
                        </a:rPr>
                        <a:t>Prioritiz</a:t>
                      </a:r>
                      <a:r>
                        <a:rPr lang="ro-RO" sz="1800" dirty="0" smtClean="0">
                          <a:effectLst/>
                        </a:rPr>
                        <a:t>are</a:t>
                      </a:r>
                      <a:endParaRPr lang="en-US" sz="18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/>
                        </a:rPr>
                        <a:t>Prioritiz</a:t>
                      </a:r>
                      <a:r>
                        <a:rPr lang="ro-RO" sz="1800" dirty="0" smtClean="0">
                          <a:effectLst/>
                        </a:rPr>
                        <a:t>are</a:t>
                      </a:r>
                      <a:endParaRPr lang="en-US" sz="18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effectLst/>
                        </a:rPr>
                        <a:t>Fără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indica</a:t>
                      </a:r>
                      <a:r>
                        <a:rPr lang="ro-RO" sz="1800" dirty="0" smtClean="0">
                          <a:effectLst/>
                        </a:rPr>
                        <a:t>ț</a:t>
                      </a:r>
                      <a:r>
                        <a:rPr lang="en-US" sz="1800" dirty="0" err="1" smtClean="0">
                          <a:effectLst/>
                        </a:rPr>
                        <a:t>ie</a:t>
                      </a:r>
                      <a:r>
                        <a:rPr lang="en-US" sz="1800" dirty="0" smtClean="0">
                          <a:effectLst/>
                        </a:rPr>
                        <a:t> specific</a:t>
                      </a:r>
                      <a:r>
                        <a:rPr lang="ro-RO" sz="1800" dirty="0" smtClean="0">
                          <a:effectLst/>
                        </a:rPr>
                        <a:t>ă</a:t>
                      </a:r>
                      <a:endParaRPr lang="en-US" sz="1800" dirty="0" smtClean="0">
                        <a:effectLst/>
                      </a:endParaRPr>
                    </a:p>
                  </a:txBody>
                  <a:tcPr marL="38100" marR="38100" marT="38100" marB="38100" anchor="ctr"/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ro-RO" sz="1800" dirty="0" smtClean="0">
                          <a:effectLst/>
                        </a:rPr>
                        <a:t>Boli li</a:t>
                      </a:r>
                      <a:r>
                        <a:rPr lang="en-US" sz="1800" dirty="0" smtClean="0">
                          <a:effectLst/>
                        </a:rPr>
                        <a:t>m</a:t>
                      </a:r>
                      <a:r>
                        <a:rPr lang="ro-RO" sz="1800" dirty="0" smtClean="0">
                          <a:effectLst/>
                        </a:rPr>
                        <a:t>f</a:t>
                      </a:r>
                      <a:r>
                        <a:rPr lang="en-US" sz="1800" dirty="0" err="1" smtClean="0">
                          <a:effectLst/>
                        </a:rPr>
                        <a:t>oproliferative</a:t>
                      </a:r>
                      <a:endParaRPr lang="en-US" sz="1800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effectLst/>
                        </a:rPr>
                        <a:t>Prioritiz</a:t>
                      </a:r>
                      <a:r>
                        <a:rPr lang="ro-RO" sz="1800" dirty="0" smtClean="0">
                          <a:effectLst/>
                        </a:rPr>
                        <a:t>are</a:t>
                      </a:r>
                      <a:endParaRPr lang="en-US" sz="1800" dirty="0" smtClean="0">
                        <a:effectLst/>
                      </a:endParaRPr>
                    </a:p>
                    <a:p>
                      <a:endParaRPr lang="en-US" sz="18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/>
                        </a:rPr>
                        <a:t>Prioritiz</a:t>
                      </a:r>
                      <a:r>
                        <a:rPr lang="ro-RO" sz="1800" dirty="0" smtClean="0">
                          <a:effectLst/>
                        </a:rPr>
                        <a:t>are</a:t>
                      </a:r>
                      <a:endParaRPr lang="en-US" sz="18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effectLst/>
                        </a:rPr>
                        <a:t>Fără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indica</a:t>
                      </a:r>
                      <a:r>
                        <a:rPr lang="ro-RO" sz="1800" dirty="0" smtClean="0">
                          <a:effectLst/>
                        </a:rPr>
                        <a:t>ț</a:t>
                      </a:r>
                      <a:r>
                        <a:rPr lang="en-US" sz="1800" dirty="0" err="1" smtClean="0">
                          <a:effectLst/>
                        </a:rPr>
                        <a:t>ie</a:t>
                      </a:r>
                      <a:r>
                        <a:rPr lang="en-US" sz="1800" dirty="0" smtClean="0">
                          <a:effectLst/>
                        </a:rPr>
                        <a:t> specific</a:t>
                      </a:r>
                    </a:p>
                  </a:txBody>
                  <a:tcPr marL="38100" marR="38100" marT="38100" marB="38100" anchor="ctr"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o-RO" sz="1800" dirty="0" smtClean="0">
                          <a:effectLst/>
                        </a:rPr>
                        <a:t>Boală</a:t>
                      </a:r>
                      <a:r>
                        <a:rPr lang="ro-RO" sz="1800" baseline="0" dirty="0" smtClean="0">
                          <a:effectLst/>
                        </a:rPr>
                        <a:t> r</a:t>
                      </a:r>
                      <a:r>
                        <a:rPr lang="en-US" sz="1800" dirty="0" err="1" smtClean="0">
                          <a:effectLst/>
                        </a:rPr>
                        <a:t>enal</a:t>
                      </a:r>
                      <a:r>
                        <a:rPr lang="ro-RO" sz="1800" dirty="0" smtClean="0">
                          <a:effectLst/>
                        </a:rPr>
                        <a:t>ă</a:t>
                      </a:r>
                      <a:endParaRPr lang="en-US" sz="1800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/>
                        </a:rPr>
                        <a:t>Prioritiz</a:t>
                      </a:r>
                      <a:r>
                        <a:rPr lang="ro-RO" sz="1800" dirty="0" smtClean="0">
                          <a:effectLst/>
                        </a:rPr>
                        <a:t>are</a:t>
                      </a:r>
                      <a:endParaRPr lang="en-US" sz="18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/>
                        </a:rPr>
                        <a:t>Prioritiz</a:t>
                      </a:r>
                      <a:r>
                        <a:rPr lang="ro-RO" sz="1800" dirty="0" smtClean="0">
                          <a:effectLst/>
                        </a:rPr>
                        <a:t>are</a:t>
                      </a:r>
                      <a:endParaRPr lang="en-US" sz="18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effectLst/>
                        </a:rPr>
                        <a:t>Fără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indica</a:t>
                      </a:r>
                      <a:r>
                        <a:rPr lang="ro-RO" sz="1800" dirty="0" smtClean="0">
                          <a:effectLst/>
                        </a:rPr>
                        <a:t>ț</a:t>
                      </a:r>
                      <a:r>
                        <a:rPr lang="en-US" sz="1800" dirty="0" err="1" smtClean="0">
                          <a:effectLst/>
                        </a:rPr>
                        <a:t>ie</a:t>
                      </a:r>
                      <a:r>
                        <a:rPr lang="en-US" sz="1800" dirty="0" smtClean="0">
                          <a:effectLst/>
                        </a:rPr>
                        <a:t> specific</a:t>
                      </a:r>
                      <a:r>
                        <a:rPr lang="ro-RO" sz="1800" dirty="0" smtClean="0">
                          <a:effectLst/>
                        </a:rPr>
                        <a:t>ă</a:t>
                      </a:r>
                      <a:endParaRPr lang="en-US" sz="1800" dirty="0" smtClean="0">
                        <a:effectLst/>
                      </a:endParaRPr>
                    </a:p>
                  </a:txBody>
                  <a:tcPr marL="38100" marR="38100" marT="38100" marB="38100" anchor="ctr"/>
                </a:tc>
              </a:tr>
              <a:tr h="624840">
                <a:tc>
                  <a:txBody>
                    <a:bodyPr/>
                    <a:lstStyle/>
                    <a:p>
                      <a:r>
                        <a:rPr lang="ro-RO" sz="1800" dirty="0" smtClean="0">
                          <a:effectLst/>
                        </a:rPr>
                        <a:t>Oboseala</a:t>
                      </a:r>
                      <a:r>
                        <a:rPr lang="ro-RO" sz="1800" baseline="0" dirty="0" smtClean="0">
                          <a:effectLst/>
                        </a:rPr>
                        <a:t> extrema</a:t>
                      </a:r>
                      <a:endParaRPr lang="en-US" sz="1800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/>
                        </a:rPr>
                        <a:t>Prioritiz</a:t>
                      </a:r>
                      <a:r>
                        <a:rPr lang="ro-RO" sz="1800" dirty="0" smtClean="0">
                          <a:effectLst/>
                        </a:rPr>
                        <a:t>are</a:t>
                      </a:r>
                      <a:endParaRPr lang="en-US" sz="18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/>
                        </a:rPr>
                        <a:t>Prioritiz</a:t>
                      </a:r>
                      <a:r>
                        <a:rPr lang="ro-RO" sz="1800" dirty="0" smtClean="0">
                          <a:effectLst/>
                        </a:rPr>
                        <a:t>are</a:t>
                      </a:r>
                      <a:endParaRPr lang="en-US" sz="18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effectLst/>
                        </a:rPr>
                        <a:t>Fără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indica</a:t>
                      </a:r>
                      <a:r>
                        <a:rPr lang="ro-RO" sz="1800" dirty="0" smtClean="0">
                          <a:effectLst/>
                        </a:rPr>
                        <a:t>ț</a:t>
                      </a:r>
                      <a:r>
                        <a:rPr lang="en-US" sz="1800" dirty="0" err="1" smtClean="0">
                          <a:effectLst/>
                        </a:rPr>
                        <a:t>ie</a:t>
                      </a:r>
                      <a:r>
                        <a:rPr lang="en-US" sz="1800" dirty="0" smtClean="0">
                          <a:effectLst/>
                        </a:rPr>
                        <a:t> specific</a:t>
                      </a:r>
                      <a:r>
                        <a:rPr lang="ro-RO" sz="1800" dirty="0" smtClean="0">
                          <a:effectLst/>
                        </a:rPr>
                        <a:t>ă</a:t>
                      </a:r>
                      <a:endParaRPr lang="en-US" sz="1800" dirty="0" smtClean="0">
                        <a:effectLst/>
                      </a:endParaRPr>
                    </a:p>
                  </a:txBody>
                  <a:tcPr marL="38100" marR="38100" marT="38100" marB="38100" anchor="ctr"/>
                </a:tc>
              </a:tr>
              <a:tr h="899160">
                <a:tc>
                  <a:txBody>
                    <a:bodyPr/>
                    <a:lstStyle/>
                    <a:p>
                      <a:r>
                        <a:rPr lang="ro-RO" sz="1800" dirty="0" smtClean="0">
                          <a:effectLst/>
                        </a:rPr>
                        <a:t>Morbiditate</a:t>
                      </a:r>
                      <a:r>
                        <a:rPr lang="ro-RO" sz="1800" baseline="0" dirty="0" smtClean="0">
                          <a:effectLst/>
                        </a:rPr>
                        <a:t> psihosociala importanta</a:t>
                      </a:r>
                      <a:endParaRPr lang="en-US" sz="1800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effectLst/>
                        </a:rPr>
                        <a:t>Fără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indica</a:t>
                      </a:r>
                      <a:r>
                        <a:rPr lang="ro-RO" sz="1800" dirty="0" smtClean="0">
                          <a:effectLst/>
                        </a:rPr>
                        <a:t>ț</a:t>
                      </a:r>
                      <a:r>
                        <a:rPr lang="en-US" sz="1800" dirty="0" err="1" smtClean="0">
                          <a:effectLst/>
                        </a:rPr>
                        <a:t>ie</a:t>
                      </a:r>
                      <a:r>
                        <a:rPr lang="en-US" sz="1800" dirty="0" smtClean="0">
                          <a:effectLst/>
                        </a:rPr>
                        <a:t> specific</a:t>
                      </a:r>
                      <a:r>
                        <a:rPr lang="ro-RO" sz="1800" dirty="0" smtClean="0">
                          <a:effectLst/>
                        </a:rPr>
                        <a:t>ă</a:t>
                      </a:r>
                      <a:endParaRPr lang="en-US" sz="1800" dirty="0" smtClean="0">
                        <a:effectLst/>
                      </a:endParaRPr>
                    </a:p>
                    <a:p>
                      <a:endParaRPr lang="en-US" sz="18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effectLst/>
                        </a:rPr>
                        <a:t>Prioritiz</a:t>
                      </a:r>
                      <a:r>
                        <a:rPr lang="ro-RO" sz="1800" dirty="0" smtClean="0">
                          <a:effectLst/>
                        </a:rPr>
                        <a:t>are</a:t>
                      </a:r>
                      <a:endParaRPr lang="en-US" sz="18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 smtClean="0">
                          <a:effectLst/>
                        </a:rPr>
                        <a:t>Fără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indica</a:t>
                      </a:r>
                      <a:r>
                        <a:rPr lang="ro-RO" sz="1800" dirty="0" smtClean="0">
                          <a:effectLst/>
                        </a:rPr>
                        <a:t>ț</a:t>
                      </a:r>
                      <a:r>
                        <a:rPr lang="en-US" sz="1800" dirty="0" err="1" smtClean="0">
                          <a:effectLst/>
                        </a:rPr>
                        <a:t>ie</a:t>
                      </a:r>
                      <a:r>
                        <a:rPr lang="en-US" sz="1800" dirty="0" smtClean="0">
                          <a:effectLst/>
                        </a:rPr>
                        <a:t> specific</a:t>
                      </a:r>
                      <a:r>
                        <a:rPr lang="ro-RO" sz="1800" dirty="0" smtClean="0">
                          <a:effectLst/>
                        </a:rPr>
                        <a:t>ă</a:t>
                      </a:r>
                      <a:endParaRPr lang="en-US" sz="1800" dirty="0" smtClean="0">
                        <a:effectLst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1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Reducerea costurilor prin DAA?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vi-VN" dirty="0">
                <a:solidFill>
                  <a:srgbClr val="000000"/>
                </a:solidFill>
                <a:latin typeface="arial"/>
              </a:rPr>
              <a:t> </a:t>
            </a:r>
            <a:r>
              <a:rPr lang="ro-RO" dirty="0" smtClean="0">
                <a:solidFill>
                  <a:srgbClr val="000000"/>
                </a:solidFill>
                <a:latin typeface="arial"/>
              </a:rPr>
              <a:t>În Europa: </a:t>
            </a:r>
          </a:p>
          <a:p>
            <a:r>
              <a:rPr lang="vi-VN" dirty="0" smtClean="0">
                <a:solidFill>
                  <a:srgbClr val="000000"/>
                </a:solidFill>
                <a:latin typeface="arial"/>
              </a:rPr>
              <a:t>Costul </a:t>
            </a:r>
            <a:r>
              <a:rPr lang="vi-VN" dirty="0">
                <a:solidFill>
                  <a:srgbClr val="000000"/>
                </a:solidFill>
                <a:latin typeface="arial"/>
              </a:rPr>
              <a:t>total anual al medicamentelor asociate cu manifestările extrahepatice ale VHC </a:t>
            </a:r>
            <a:r>
              <a:rPr lang="vi-VN" dirty="0" smtClean="0">
                <a:solidFill>
                  <a:srgbClr val="000000"/>
                </a:solidFill>
                <a:latin typeface="arial"/>
              </a:rPr>
              <a:t>estimat </a:t>
            </a:r>
            <a:r>
              <a:rPr lang="vi-VN" dirty="0">
                <a:solidFill>
                  <a:srgbClr val="000000"/>
                </a:solidFill>
                <a:latin typeface="arial"/>
              </a:rPr>
              <a:t>la 2,17 miliarde </a:t>
            </a:r>
            <a:r>
              <a:rPr lang="vi-VN" dirty="0" smtClean="0">
                <a:solidFill>
                  <a:srgbClr val="000000"/>
                </a:solidFill>
                <a:latin typeface="arial"/>
              </a:rPr>
              <a:t>€,</a:t>
            </a:r>
            <a:endParaRPr lang="ro-RO" dirty="0" smtClean="0">
              <a:solidFill>
                <a:srgbClr val="000000"/>
              </a:solidFill>
              <a:latin typeface="arial"/>
            </a:endParaRPr>
          </a:p>
          <a:p>
            <a:r>
              <a:rPr lang="ro-RO" dirty="0">
                <a:solidFill>
                  <a:srgbClr val="000000"/>
                </a:solidFill>
                <a:latin typeface="arial"/>
              </a:rPr>
              <a:t>C</a:t>
            </a:r>
            <a:r>
              <a:rPr lang="vi-VN" dirty="0" smtClean="0">
                <a:solidFill>
                  <a:srgbClr val="000000"/>
                </a:solidFill>
                <a:latin typeface="arial"/>
              </a:rPr>
              <a:t>ostul </a:t>
            </a:r>
            <a:r>
              <a:rPr lang="vi-VN" dirty="0">
                <a:solidFill>
                  <a:srgbClr val="000000"/>
                </a:solidFill>
                <a:latin typeface="arial"/>
              </a:rPr>
              <a:t>unui pacient pentru HCV </a:t>
            </a:r>
            <a:r>
              <a:rPr lang="vi-VN" dirty="0" smtClean="0">
                <a:solidFill>
                  <a:srgbClr val="000000"/>
                </a:solidFill>
                <a:latin typeface="arial"/>
              </a:rPr>
              <a:t>vari</a:t>
            </a:r>
            <a:r>
              <a:rPr lang="ro-RO" dirty="0" smtClean="0">
                <a:solidFill>
                  <a:srgbClr val="000000"/>
                </a:solidFill>
                <a:latin typeface="arial"/>
              </a:rPr>
              <a:t>ază</a:t>
            </a:r>
            <a:r>
              <a:rPr lang="vi-VN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vi-VN" dirty="0">
                <a:solidFill>
                  <a:srgbClr val="000000"/>
                </a:solidFill>
                <a:latin typeface="arial"/>
              </a:rPr>
              <a:t>între 899 și 1647 EUR anual</a:t>
            </a:r>
            <a:r>
              <a:rPr lang="vi-VN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vi-VN" dirty="0">
                <a:solidFill>
                  <a:srgbClr val="000000"/>
                </a:solidFill>
                <a:latin typeface="arial"/>
              </a:rPr>
              <a:t>DAA a fost proiectat să conducă la economii de </a:t>
            </a:r>
            <a:r>
              <a:rPr lang="vi-VN" dirty="0" smtClean="0">
                <a:solidFill>
                  <a:srgbClr val="000000"/>
                </a:solidFill>
                <a:latin typeface="arial"/>
              </a:rPr>
              <a:t>316 </a:t>
            </a:r>
            <a:r>
              <a:rPr lang="vi-VN" dirty="0">
                <a:solidFill>
                  <a:srgbClr val="000000"/>
                </a:solidFill>
                <a:latin typeface="arial"/>
              </a:rPr>
              <a:t>de milioane </a:t>
            </a:r>
            <a:r>
              <a:rPr lang="vi-VN" dirty="0" smtClean="0">
                <a:solidFill>
                  <a:srgbClr val="000000"/>
                </a:solidFill>
                <a:latin typeface="arial"/>
              </a:rPr>
              <a:t>€</a:t>
            </a:r>
            <a:r>
              <a:rPr lang="ro-RO" dirty="0" smtClean="0">
                <a:solidFill>
                  <a:srgbClr val="000000"/>
                </a:solidFill>
                <a:latin typeface="arial"/>
              </a:rPr>
              <a:t>/an </a:t>
            </a:r>
            <a:r>
              <a:rPr lang="ro-RO" baseline="30000" dirty="0" smtClean="0">
                <a:solidFill>
                  <a:srgbClr val="000000"/>
                </a:solidFill>
                <a:latin typeface="arial"/>
              </a:rPr>
              <a:t>18</a:t>
            </a:r>
            <a:r>
              <a:rPr lang="vi-VN" dirty="0" smtClean="0">
                <a:solidFill>
                  <a:srgbClr val="000000"/>
                </a:solidFill>
                <a:latin typeface="arial"/>
              </a:rPr>
              <a:t>.</a:t>
            </a:r>
            <a:r>
              <a:rPr lang="vi-VN" dirty="0">
                <a:solidFill>
                  <a:srgbClr val="000000"/>
                </a:solidFill>
                <a:latin typeface="arial"/>
              </a:rPr>
              <a:t> </a:t>
            </a:r>
            <a:endParaRPr lang="ro-RO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o-RO" dirty="0">
                <a:solidFill>
                  <a:srgbClr val="000000"/>
                </a:solidFill>
                <a:latin typeface="arial"/>
              </a:rPr>
              <a:t>Î</a:t>
            </a:r>
            <a:r>
              <a:rPr lang="vi-VN" dirty="0" smtClean="0">
                <a:solidFill>
                  <a:srgbClr val="000000"/>
                </a:solidFill>
                <a:latin typeface="arial"/>
              </a:rPr>
              <a:t>n </a:t>
            </a:r>
            <a:r>
              <a:rPr lang="vi-VN" dirty="0">
                <a:solidFill>
                  <a:srgbClr val="000000"/>
                </a:solidFill>
                <a:latin typeface="arial"/>
              </a:rPr>
              <a:t>Franța, </a:t>
            </a:r>
            <a:r>
              <a:rPr lang="ro-RO" dirty="0" smtClean="0">
                <a:solidFill>
                  <a:srgbClr val="000000"/>
                </a:solidFill>
                <a:latin typeface="arial"/>
              </a:rPr>
              <a:t>reducerea costurilor </a:t>
            </a:r>
            <a:r>
              <a:rPr lang="vi-VN" dirty="0" smtClean="0">
                <a:solidFill>
                  <a:srgbClr val="000000"/>
                </a:solidFill>
                <a:latin typeface="arial"/>
              </a:rPr>
              <a:t>asociată </a:t>
            </a:r>
            <a:r>
              <a:rPr lang="vi-VN" dirty="0">
                <a:solidFill>
                  <a:srgbClr val="000000"/>
                </a:solidFill>
                <a:latin typeface="arial"/>
              </a:rPr>
              <a:t>cu vindecarea VHC, a fost de 13,9 milioane EUR pentru diabet, 8,6 milioane pentru </a:t>
            </a:r>
            <a:r>
              <a:rPr lang="vi-VN" dirty="0" smtClean="0">
                <a:solidFill>
                  <a:srgbClr val="000000"/>
                </a:solidFill>
                <a:latin typeface="arial"/>
              </a:rPr>
              <a:t>crioglobulinemie</a:t>
            </a:r>
            <a:r>
              <a:rPr lang="vi-VN" dirty="0">
                <a:solidFill>
                  <a:srgbClr val="000000"/>
                </a:solidFill>
                <a:latin typeface="arial"/>
              </a:rPr>
              <a:t>, 6,7 milioane pentru infarctul miocardic, 2,4 milioane pentru bolile renale în stadiu terminal și 1,4 milioane pentru accident vascular cerebral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Concluzii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881563"/>
          </a:xfrm>
        </p:spPr>
        <p:txBody>
          <a:bodyPr>
            <a:normAutofit fontScale="62500" lnSpcReduction="20000"/>
          </a:bodyPr>
          <a:lstStyle/>
          <a:p>
            <a:r>
              <a:rPr lang="ro-RO" dirty="0" smtClean="0">
                <a:solidFill>
                  <a:srgbClr val="505050"/>
                </a:solidFill>
              </a:rPr>
              <a:t>T</a:t>
            </a:r>
            <a:r>
              <a:rPr lang="vi-VN" sz="33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erapia </a:t>
            </a:r>
            <a:r>
              <a:rPr lang="vi-VN" sz="33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antivirală </a:t>
            </a:r>
            <a:r>
              <a:rPr lang="vi-VN" sz="33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trebuie </a:t>
            </a:r>
            <a:r>
              <a:rPr lang="vi-VN" sz="33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să fie considerată o primă măsură terapeutică pentru </a:t>
            </a:r>
            <a:r>
              <a:rPr lang="vi-VN" sz="33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VHC-</a:t>
            </a:r>
            <a:r>
              <a:rPr lang="vi-VN" sz="33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3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EH </a:t>
            </a:r>
            <a:r>
              <a:rPr lang="vi-VN" sz="33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 nu necesită măsuri urgente / care să pună în pericol viața </a:t>
            </a:r>
            <a:r>
              <a:rPr lang="vi-VN" sz="33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3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33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Toți pacienții cu </a:t>
            </a:r>
            <a:r>
              <a:rPr lang="vi-VN" sz="33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HCV-</a:t>
            </a:r>
            <a:r>
              <a:rPr lang="vi-VN" sz="33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3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EH </a:t>
            </a:r>
            <a:r>
              <a:rPr lang="vi-VN" sz="33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fără o speranță de viață scurtă datorită comorbidităților non-VHC ar trebui să fie să fie </a:t>
            </a:r>
            <a:r>
              <a:rPr lang="vi-VN" sz="33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lua</a:t>
            </a:r>
            <a:r>
              <a:rPr lang="ro-RO" sz="33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ți</a:t>
            </a:r>
            <a:r>
              <a:rPr lang="vi-VN" sz="33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3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în considerare pentru tratament </a:t>
            </a:r>
            <a:r>
              <a:rPr lang="vi-VN" sz="33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3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33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Când tratamentul universal nu poate fi modificat, </a:t>
            </a:r>
            <a:r>
              <a:rPr lang="vi-VN" sz="33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HCV-</a:t>
            </a:r>
            <a:r>
              <a:rPr lang="ro-RO" sz="33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MEH </a:t>
            </a:r>
            <a:r>
              <a:rPr lang="vi-VN" sz="33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-urile </a:t>
            </a:r>
            <a:r>
              <a:rPr lang="vi-VN" sz="33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 trebui să fie considerate un criteriu de prioritate </a:t>
            </a:r>
            <a:r>
              <a:rPr lang="vi-VN" sz="33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3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33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Primul obiectiv al terapiei etiologice este eradicarea VHC și îmbunătățirea </a:t>
            </a:r>
            <a:r>
              <a:rPr lang="vi-VN" sz="33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HCV-EHM</a:t>
            </a:r>
            <a:r>
              <a:rPr lang="vi-VN" sz="33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3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33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Gradul de îmbunătățire clinică a VHC-EHM depinde </a:t>
            </a:r>
            <a:r>
              <a:rPr lang="ro-RO" sz="33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vi-VN" sz="33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3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gradul de reversibilitate a leziunilor induse de VHC și / sau a procesului patogen care stau la </a:t>
            </a:r>
            <a:r>
              <a:rPr lang="vi-VN" sz="33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baz</a:t>
            </a:r>
            <a:r>
              <a:rPr lang="ro-RO" sz="33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vi-VN" sz="33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33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recomandă eradicarea virală precoce</a:t>
            </a:r>
            <a:r>
              <a:rPr lang="vi-VN" sz="33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3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33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3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3300" dirty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Terapia bolii renale presupune o abordare atentă, incluzând evaluarea exactă a afectării renale și alegerea tratamentului DAA și urmărirea programul </a:t>
            </a:r>
            <a:r>
              <a:rPr lang="vi-VN" sz="33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3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33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ro-RO" sz="33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Trebuie sa apara studii aprofundate care sa </a:t>
            </a:r>
            <a:r>
              <a:rPr lang="en-US" sz="33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300" dirty="0" err="1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nasc</a:t>
            </a:r>
            <a:r>
              <a:rPr lang="ro-RO" sz="33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lang="en-US" sz="33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ro-RO" sz="3300" dirty="0" smtClean="0">
                <a:solidFill>
                  <a:srgbClr val="50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ghiduri de tratament specifice fiecarei manifestări extrahepatice</a:t>
            </a:r>
            <a:endParaRPr lang="en-U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Bibliografie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886700" cy="51816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505050"/>
                </a:solidFill>
                <a:latin typeface="Arial"/>
              </a:rPr>
              <a:t>D.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Saadoun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, V.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Thibault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, S.N. Si Ahmed, L.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Alric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,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M.Mallet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, C.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Guillaud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, </a:t>
            </a:r>
            <a:r>
              <a:rPr lang="en-US" sz="1400" i="1" dirty="0">
                <a:solidFill>
                  <a:srgbClr val="505050"/>
                </a:solidFill>
                <a:latin typeface="Arial"/>
              </a:rPr>
              <a:t>et </a:t>
            </a:r>
            <a:r>
              <a:rPr lang="en-US" sz="1400" i="1" dirty="0" err="1">
                <a:solidFill>
                  <a:srgbClr val="505050"/>
                </a:solidFill>
                <a:latin typeface="Arial"/>
              </a:rPr>
              <a:t>al.</a:t>
            </a:r>
            <a:r>
              <a:rPr lang="en-US" sz="1400" b="1" dirty="0" err="1">
                <a:solidFill>
                  <a:srgbClr val="505050"/>
                </a:solidFill>
                <a:latin typeface="Arial"/>
              </a:rPr>
              <a:t>Sofosbuvir</a:t>
            </a:r>
            <a:r>
              <a:rPr lang="en-US" sz="1400" b="1" dirty="0">
                <a:solidFill>
                  <a:srgbClr val="505050"/>
                </a:solidFill>
                <a:latin typeface="Arial"/>
              </a:rPr>
              <a:t> plus ribavirin for hepatitis C virus-associated </a:t>
            </a:r>
            <a:r>
              <a:rPr lang="en-US" sz="1400" b="1" dirty="0" err="1">
                <a:solidFill>
                  <a:srgbClr val="505050"/>
                </a:solidFill>
                <a:latin typeface="Arial"/>
              </a:rPr>
              <a:t>cryoglobulinaemia</a:t>
            </a:r>
            <a:r>
              <a:rPr lang="en-US" sz="1400" b="1" dirty="0">
                <a:solidFill>
                  <a:srgbClr val="505050"/>
                </a:solidFill>
                <a:latin typeface="Arial"/>
              </a:rPr>
              <a:t> vasculitis: VASCUVALDIC </a:t>
            </a:r>
            <a:r>
              <a:rPr lang="en-US" sz="1400" b="1" dirty="0" smtClean="0">
                <a:solidFill>
                  <a:srgbClr val="505050"/>
                </a:solidFill>
                <a:latin typeface="Arial"/>
              </a:rPr>
              <a:t>study</a:t>
            </a:r>
            <a:r>
              <a:rPr lang="ro-RO" sz="1400" b="1" dirty="0" smtClean="0">
                <a:solidFill>
                  <a:srgbClr val="505050"/>
                </a:solidFill>
                <a:latin typeface="Arial"/>
              </a:rPr>
              <a:t> </a:t>
            </a:r>
            <a:r>
              <a:rPr lang="en-US" sz="1400" dirty="0" smtClean="0">
                <a:solidFill>
                  <a:srgbClr val="737373"/>
                </a:solidFill>
                <a:latin typeface="Arial"/>
              </a:rPr>
              <a:t>Ann </a:t>
            </a:r>
            <a:r>
              <a:rPr lang="en-US" sz="1400" dirty="0">
                <a:solidFill>
                  <a:srgbClr val="737373"/>
                </a:solidFill>
                <a:latin typeface="Arial"/>
              </a:rPr>
              <a:t>Rheum Dis (2015</a:t>
            </a:r>
            <a:r>
              <a:rPr lang="en-US" sz="1400" dirty="0" smtClean="0">
                <a:solidFill>
                  <a:srgbClr val="737373"/>
                </a:solidFill>
                <a:latin typeface="Arial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L</a:t>
            </a:r>
            <a:r>
              <a:rPr lang="en-US" sz="1400" dirty="0"/>
              <a:t>. </a:t>
            </a:r>
            <a:r>
              <a:rPr lang="en-US" sz="1400" dirty="0" err="1"/>
              <a:t>Gragnani</a:t>
            </a:r>
            <a:r>
              <a:rPr lang="en-US" sz="1400" dirty="0"/>
              <a:t>, A. </a:t>
            </a:r>
            <a:r>
              <a:rPr lang="en-US" sz="1400" dirty="0" err="1"/>
              <a:t>Piluso</a:t>
            </a:r>
            <a:r>
              <a:rPr lang="en-US" sz="1400" dirty="0"/>
              <a:t>, T. </a:t>
            </a:r>
            <a:r>
              <a:rPr lang="en-US" sz="1400" dirty="0" err="1"/>
              <a:t>Urraro</a:t>
            </a:r>
            <a:r>
              <a:rPr lang="en-US" sz="1400" dirty="0"/>
              <a:t>, A. </a:t>
            </a:r>
            <a:r>
              <a:rPr lang="en-US" sz="1400" dirty="0" err="1"/>
              <a:t>Fabbrizzi</a:t>
            </a:r>
            <a:r>
              <a:rPr lang="en-US" sz="1400" dirty="0"/>
              <a:t>, </a:t>
            </a:r>
            <a:r>
              <a:rPr lang="en-US" sz="1400" dirty="0" err="1"/>
              <a:t>E.Fognani</a:t>
            </a:r>
            <a:r>
              <a:rPr lang="en-US" sz="1400" dirty="0"/>
              <a:t>, L. </a:t>
            </a:r>
            <a:r>
              <a:rPr lang="en-US" sz="1400" dirty="0" err="1"/>
              <a:t>Petraccia</a:t>
            </a:r>
            <a:r>
              <a:rPr lang="en-US" sz="1400" dirty="0"/>
              <a:t>, </a:t>
            </a:r>
            <a:r>
              <a:rPr lang="en-US" sz="1400" i="1" dirty="0"/>
              <a:t>et </a:t>
            </a:r>
            <a:r>
              <a:rPr lang="en-US" sz="1400" i="1" dirty="0" err="1"/>
              <a:t>al.</a:t>
            </a:r>
            <a:r>
              <a:rPr lang="en-US" sz="1400" b="1" dirty="0" err="1"/>
              <a:t>Virological</a:t>
            </a:r>
            <a:r>
              <a:rPr lang="en-US" sz="1400" b="1" dirty="0"/>
              <a:t> and clinical response in patients with HCV-related mixed </a:t>
            </a:r>
            <a:r>
              <a:rPr lang="en-US" sz="1400" b="1" dirty="0" err="1"/>
              <a:t>cryoglobulinemia</a:t>
            </a:r>
            <a:r>
              <a:rPr lang="en-US" sz="1400" b="1" dirty="0"/>
              <a:t> treated with interferon-free regimens: preliminary results of a prospective pilot </a:t>
            </a:r>
            <a:r>
              <a:rPr lang="en-US" sz="1400" b="1" dirty="0" smtClean="0"/>
              <a:t>study </a:t>
            </a:r>
            <a:r>
              <a:rPr lang="en-US" sz="1400" dirty="0" err="1" smtClean="0"/>
              <a:t>Hepatology</a:t>
            </a:r>
            <a:r>
              <a:rPr lang="en-US" sz="1400" dirty="0"/>
              <a:t>, 62 (2015), p. 798a-a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L. </a:t>
            </a:r>
            <a:r>
              <a:rPr lang="en-US" sz="1400" dirty="0" err="1"/>
              <a:t>Gragnani</a:t>
            </a:r>
            <a:r>
              <a:rPr lang="en-US" sz="1400" dirty="0"/>
              <a:t>, M. </a:t>
            </a:r>
            <a:r>
              <a:rPr lang="en-US" sz="1400" dirty="0" err="1"/>
              <a:t>Visentini</a:t>
            </a:r>
            <a:r>
              <a:rPr lang="en-US" sz="1400" dirty="0"/>
              <a:t>, E. </a:t>
            </a:r>
            <a:r>
              <a:rPr lang="en-US" sz="1400" dirty="0" err="1"/>
              <a:t>Fognani</a:t>
            </a:r>
            <a:r>
              <a:rPr lang="en-US" sz="1400" dirty="0"/>
              <a:t>, T. </a:t>
            </a:r>
            <a:r>
              <a:rPr lang="en-US" sz="1400" dirty="0" err="1"/>
              <a:t>Urraro</a:t>
            </a:r>
            <a:r>
              <a:rPr lang="en-US" sz="1400" dirty="0"/>
              <a:t>, A. De </a:t>
            </a:r>
            <a:r>
              <a:rPr lang="en-US" sz="1400" dirty="0" err="1"/>
              <a:t>Santis</a:t>
            </a:r>
            <a:r>
              <a:rPr lang="en-US" sz="1400" dirty="0"/>
              <a:t>, L. </a:t>
            </a:r>
            <a:r>
              <a:rPr lang="en-US" sz="1400" dirty="0" err="1"/>
              <a:t>Petraccia</a:t>
            </a:r>
            <a:r>
              <a:rPr lang="en-US" sz="1400" dirty="0"/>
              <a:t>, </a:t>
            </a:r>
            <a:r>
              <a:rPr lang="en-US" sz="1400" i="1" dirty="0"/>
              <a:t>et </a:t>
            </a:r>
            <a:r>
              <a:rPr lang="en-US" sz="1400" i="1" dirty="0" err="1"/>
              <a:t>al.</a:t>
            </a:r>
            <a:r>
              <a:rPr lang="en-US" sz="1400" b="1" dirty="0" err="1"/>
              <a:t>Prospective</a:t>
            </a:r>
            <a:r>
              <a:rPr lang="en-US" sz="1400" b="1" dirty="0"/>
              <a:t> study of guideline-tailored therapy with direct-acting antivirals for hepatitis C virus-associated mixed </a:t>
            </a:r>
            <a:r>
              <a:rPr lang="en-US" sz="1400" b="1" dirty="0" err="1" smtClean="0"/>
              <a:t>cryoglobulinemia</a:t>
            </a:r>
            <a:r>
              <a:rPr lang="en-US" sz="1400" b="1" dirty="0" smtClean="0"/>
              <a:t> </a:t>
            </a:r>
            <a:r>
              <a:rPr lang="en-US" sz="1400" dirty="0" err="1" smtClean="0"/>
              <a:t>Hepatology</a:t>
            </a:r>
            <a:r>
              <a:rPr lang="en-US" sz="1400" dirty="0"/>
              <a:t>, 64 (2016), pp. 1473-148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W.L. </a:t>
            </a:r>
            <a:r>
              <a:rPr lang="en-US" sz="1400" dirty="0" err="1"/>
              <a:t>Kondili</a:t>
            </a:r>
            <a:r>
              <a:rPr lang="en-US" sz="1400" dirty="0"/>
              <a:t> LA, A. </a:t>
            </a:r>
            <a:r>
              <a:rPr lang="en-US" sz="1400" dirty="0" err="1"/>
              <a:t>Mallano</a:t>
            </a:r>
            <a:r>
              <a:rPr lang="en-US" sz="1400" dirty="0"/>
              <a:t>, L. </a:t>
            </a:r>
            <a:r>
              <a:rPr lang="en-US" sz="1400" dirty="0" err="1"/>
              <a:t>Fucili</a:t>
            </a:r>
            <a:r>
              <a:rPr lang="en-US" sz="1400" dirty="0"/>
              <a:t>, M. </a:t>
            </a:r>
            <a:r>
              <a:rPr lang="en-US" sz="1400" dirty="0" err="1"/>
              <a:t>Massella</a:t>
            </a:r>
            <a:r>
              <a:rPr lang="en-US" sz="1400" dirty="0"/>
              <a:t>, </a:t>
            </a:r>
            <a:r>
              <a:rPr lang="en-US" sz="1400" dirty="0" err="1"/>
              <a:t>M.Vinci</a:t>
            </a:r>
            <a:r>
              <a:rPr lang="en-US" sz="1400" dirty="0"/>
              <a:t>, </a:t>
            </a:r>
            <a:r>
              <a:rPr lang="en-US" sz="1400" i="1" dirty="0"/>
              <a:t>et </a:t>
            </a:r>
            <a:r>
              <a:rPr lang="en-US" sz="1400" i="1" dirty="0" err="1"/>
              <a:t>al.</a:t>
            </a:r>
            <a:r>
              <a:rPr lang="en-US" sz="1400" b="1" dirty="0" err="1"/>
              <a:t>HCVrelated</a:t>
            </a:r>
            <a:r>
              <a:rPr lang="en-US" sz="1400" b="1" dirty="0"/>
              <a:t> mixed </a:t>
            </a:r>
            <a:r>
              <a:rPr lang="en-US" sz="1400" b="1" dirty="0" err="1"/>
              <a:t>cryoglobulinemia</a:t>
            </a:r>
            <a:r>
              <a:rPr lang="en-US" sz="1400" b="1" dirty="0"/>
              <a:t>: data from PITER, a nationwide </a:t>
            </a:r>
            <a:r>
              <a:rPr lang="en-US" sz="1400" b="1" dirty="0" err="1"/>
              <a:t>italian</a:t>
            </a:r>
            <a:r>
              <a:rPr lang="en-US" sz="1400" b="1" dirty="0"/>
              <a:t> HCV cohort </a:t>
            </a:r>
            <a:r>
              <a:rPr lang="en-US" sz="1400" b="1" dirty="0" smtClean="0"/>
              <a:t>study </a:t>
            </a:r>
            <a:r>
              <a:rPr lang="en-US" sz="1400" dirty="0" smtClean="0"/>
              <a:t>J </a:t>
            </a:r>
            <a:r>
              <a:rPr lang="en-US" sz="1400" dirty="0" err="1"/>
              <a:t>Hepatol</a:t>
            </a:r>
            <a:r>
              <a:rPr lang="en-US" sz="1400" dirty="0"/>
              <a:t>, S618 (2016</a:t>
            </a:r>
            <a:r>
              <a:rPr lang="en-US" sz="1400" dirty="0" smtClean="0"/>
              <a:t>)</a:t>
            </a:r>
            <a:endParaRPr lang="ro-RO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505050"/>
                </a:solidFill>
                <a:latin typeface="Arial"/>
              </a:rPr>
              <a:t>J.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Peveling-Oberhag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, L.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Arcaini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, K.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Bankov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, S.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Zeuzem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, E.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Herrmann</a:t>
            </a:r>
            <a:r>
              <a:rPr lang="en-US" sz="1400" b="1" dirty="0" err="1">
                <a:solidFill>
                  <a:srgbClr val="505050"/>
                </a:solidFill>
                <a:latin typeface="Arial"/>
              </a:rPr>
              <a:t>The</a:t>
            </a:r>
            <a:r>
              <a:rPr lang="en-US" sz="1400" b="1" dirty="0">
                <a:solidFill>
                  <a:srgbClr val="505050"/>
                </a:solidFill>
                <a:latin typeface="Arial"/>
              </a:rPr>
              <a:t> anti-lymphoma activity of antiviral therapy in HCV-associated B-cell non-Hodgkin lymphomas: a </a:t>
            </a:r>
            <a:r>
              <a:rPr lang="en-US" sz="1400" b="1" dirty="0" smtClean="0">
                <a:solidFill>
                  <a:srgbClr val="505050"/>
                </a:solidFill>
                <a:latin typeface="Arial"/>
              </a:rPr>
              <a:t>meta-analysis</a:t>
            </a:r>
            <a:r>
              <a:rPr lang="ro-RO" sz="1400" b="1" dirty="0" smtClean="0">
                <a:solidFill>
                  <a:srgbClr val="505050"/>
                </a:solidFill>
                <a:latin typeface="Arial"/>
              </a:rPr>
              <a:t> </a:t>
            </a:r>
            <a:r>
              <a:rPr lang="en-US" sz="1400" dirty="0" smtClean="0">
                <a:solidFill>
                  <a:srgbClr val="737373"/>
                </a:solidFill>
                <a:latin typeface="Arial"/>
              </a:rPr>
              <a:t>J </a:t>
            </a:r>
            <a:r>
              <a:rPr lang="en-US" sz="1400" dirty="0">
                <a:solidFill>
                  <a:srgbClr val="737373"/>
                </a:solidFill>
                <a:latin typeface="Arial"/>
              </a:rPr>
              <a:t>Viral </a:t>
            </a:r>
            <a:r>
              <a:rPr lang="en-US" sz="1400" dirty="0" err="1">
                <a:solidFill>
                  <a:srgbClr val="737373"/>
                </a:solidFill>
                <a:latin typeface="Arial"/>
              </a:rPr>
              <a:t>Hepat</a:t>
            </a:r>
            <a:r>
              <a:rPr lang="en-US" sz="1400" dirty="0">
                <a:solidFill>
                  <a:srgbClr val="737373"/>
                </a:solidFill>
                <a:latin typeface="Arial"/>
              </a:rPr>
              <a:t>, 23 (2016), pp. </a:t>
            </a:r>
            <a:r>
              <a:rPr lang="en-US" sz="1400" dirty="0" smtClean="0">
                <a:solidFill>
                  <a:srgbClr val="737373"/>
                </a:solidFill>
                <a:latin typeface="Arial"/>
              </a:rPr>
              <a:t>536-544</a:t>
            </a:r>
            <a:endParaRPr lang="ro-RO" sz="1400" dirty="0" smtClean="0">
              <a:solidFill>
                <a:srgbClr val="737373"/>
              </a:solidFill>
              <a:latin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505050"/>
                </a:solidFill>
                <a:latin typeface="Arial"/>
              </a:rPr>
              <a:t>H.A. Torres, P.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Mahale</a:t>
            </a:r>
            <a:r>
              <a:rPr lang="en-US" sz="1400" b="1" dirty="0" err="1">
                <a:solidFill>
                  <a:srgbClr val="505050"/>
                </a:solidFill>
                <a:latin typeface="Arial"/>
              </a:rPr>
              <a:t>Most</a:t>
            </a:r>
            <a:r>
              <a:rPr lang="en-US" sz="1400" b="1" dirty="0">
                <a:solidFill>
                  <a:srgbClr val="505050"/>
                </a:solidFill>
                <a:latin typeface="Arial"/>
              </a:rPr>
              <a:t> patients with HCV-associated lymphoma present with mild liver disease: a call to revise antiviral treatment </a:t>
            </a:r>
            <a:r>
              <a:rPr lang="en-US" sz="1400" b="1" dirty="0" smtClean="0">
                <a:solidFill>
                  <a:srgbClr val="505050"/>
                </a:solidFill>
                <a:latin typeface="Arial"/>
              </a:rPr>
              <a:t>prioritization</a:t>
            </a:r>
            <a:r>
              <a:rPr lang="ro-RO" sz="1400" b="1" dirty="0" smtClean="0">
                <a:solidFill>
                  <a:srgbClr val="505050"/>
                </a:solidFill>
                <a:latin typeface="Arial"/>
              </a:rPr>
              <a:t> </a:t>
            </a:r>
            <a:r>
              <a:rPr lang="en-US" sz="1400" dirty="0" smtClean="0">
                <a:solidFill>
                  <a:srgbClr val="737373"/>
                </a:solidFill>
                <a:latin typeface="Arial"/>
              </a:rPr>
              <a:t>Liver </a:t>
            </a:r>
            <a:r>
              <a:rPr lang="en-US" sz="1400" dirty="0" err="1">
                <a:solidFill>
                  <a:srgbClr val="737373"/>
                </a:solidFill>
                <a:latin typeface="Arial"/>
              </a:rPr>
              <a:t>Int</a:t>
            </a:r>
            <a:r>
              <a:rPr lang="en-US" sz="1400" dirty="0">
                <a:solidFill>
                  <a:srgbClr val="737373"/>
                </a:solidFill>
                <a:latin typeface="Arial"/>
              </a:rPr>
              <a:t>, 35 (2015), pp. </a:t>
            </a:r>
            <a:r>
              <a:rPr lang="en-US" sz="1400" dirty="0" smtClean="0">
                <a:solidFill>
                  <a:srgbClr val="737373"/>
                </a:solidFill>
                <a:latin typeface="Arial"/>
              </a:rPr>
              <a:t>1661-1664</a:t>
            </a:r>
            <a:endParaRPr lang="ro-RO" sz="1400" dirty="0" smtClean="0">
              <a:solidFill>
                <a:srgbClr val="737373"/>
              </a:solidFill>
              <a:latin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505050"/>
                </a:solidFill>
                <a:latin typeface="Arial"/>
              </a:rPr>
              <a:t>D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Roccatello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, A.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Fornasieri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, O.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Giachino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, D. Rossi,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A.Beltrame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, G.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Banfi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, </a:t>
            </a:r>
            <a:r>
              <a:rPr lang="en-US" sz="1400" i="1" dirty="0">
                <a:solidFill>
                  <a:srgbClr val="505050"/>
                </a:solidFill>
                <a:latin typeface="Arial"/>
              </a:rPr>
              <a:t>et </a:t>
            </a:r>
            <a:r>
              <a:rPr lang="en-US" sz="1400" i="1" dirty="0" err="1">
                <a:solidFill>
                  <a:srgbClr val="505050"/>
                </a:solidFill>
                <a:latin typeface="Arial"/>
              </a:rPr>
              <a:t>al.</a:t>
            </a:r>
            <a:r>
              <a:rPr lang="en-US" sz="1400" b="1" dirty="0" err="1">
                <a:solidFill>
                  <a:srgbClr val="505050"/>
                </a:solidFill>
                <a:latin typeface="Arial"/>
              </a:rPr>
              <a:t>Multicenter</a:t>
            </a:r>
            <a:r>
              <a:rPr lang="en-US" sz="1400" b="1" dirty="0">
                <a:solidFill>
                  <a:srgbClr val="505050"/>
                </a:solidFill>
                <a:latin typeface="Arial"/>
              </a:rPr>
              <a:t> study on hepatitis C virus-related </a:t>
            </a:r>
            <a:r>
              <a:rPr lang="en-US" sz="1400" b="1" dirty="0" err="1">
                <a:solidFill>
                  <a:srgbClr val="505050"/>
                </a:solidFill>
                <a:latin typeface="Arial"/>
              </a:rPr>
              <a:t>cryoglobulinemic</a:t>
            </a:r>
            <a:r>
              <a:rPr lang="en-US" sz="1400" b="1" dirty="0">
                <a:solidFill>
                  <a:srgbClr val="505050"/>
                </a:solidFill>
                <a:latin typeface="Arial"/>
              </a:rPr>
              <a:t> </a:t>
            </a:r>
            <a:r>
              <a:rPr lang="en-US" sz="1400" b="1" dirty="0" smtClean="0">
                <a:solidFill>
                  <a:srgbClr val="505050"/>
                </a:solidFill>
                <a:latin typeface="Arial"/>
              </a:rPr>
              <a:t>glomerulonephritis</a:t>
            </a:r>
            <a:r>
              <a:rPr lang="ro-RO" sz="1400" b="1" dirty="0" smtClean="0">
                <a:solidFill>
                  <a:srgbClr val="505050"/>
                </a:solidFill>
                <a:latin typeface="Arial"/>
              </a:rPr>
              <a:t> </a:t>
            </a:r>
            <a:r>
              <a:rPr lang="en-US" sz="1400" dirty="0" smtClean="0">
                <a:solidFill>
                  <a:srgbClr val="737373"/>
                </a:solidFill>
                <a:latin typeface="Arial"/>
              </a:rPr>
              <a:t>Am </a:t>
            </a:r>
            <a:r>
              <a:rPr lang="en-US" sz="1400" dirty="0">
                <a:solidFill>
                  <a:srgbClr val="737373"/>
                </a:solidFill>
                <a:latin typeface="Arial"/>
              </a:rPr>
              <a:t>J Kidney Dis, 49 (2007), pp. </a:t>
            </a:r>
            <a:r>
              <a:rPr lang="en-US" sz="1400" dirty="0" smtClean="0">
                <a:solidFill>
                  <a:srgbClr val="737373"/>
                </a:solidFill>
                <a:latin typeface="Arial"/>
              </a:rPr>
              <a:t>69-82</a:t>
            </a:r>
            <a:endParaRPr lang="ro-RO" sz="1400" dirty="0" smtClean="0">
              <a:solidFill>
                <a:srgbClr val="737373"/>
              </a:solidFill>
              <a:latin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505050"/>
                </a:solidFill>
                <a:latin typeface="Arial"/>
              </a:rPr>
              <a:t>Z.M.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Younossi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, M.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Stepanova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, S.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Zeuzem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, G.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Dusheiko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, R. Esteban, C.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Hezode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, </a:t>
            </a:r>
            <a:r>
              <a:rPr lang="en-US" sz="1400" i="1" dirty="0">
                <a:solidFill>
                  <a:srgbClr val="505050"/>
                </a:solidFill>
                <a:latin typeface="Arial"/>
              </a:rPr>
              <a:t>et </a:t>
            </a:r>
            <a:r>
              <a:rPr lang="en-US" sz="1400" i="1" dirty="0" err="1">
                <a:solidFill>
                  <a:srgbClr val="505050"/>
                </a:solidFill>
                <a:latin typeface="Arial"/>
              </a:rPr>
              <a:t>al.</a:t>
            </a:r>
            <a:r>
              <a:rPr lang="en-US" sz="1400" b="1" dirty="0" err="1">
                <a:solidFill>
                  <a:srgbClr val="505050"/>
                </a:solidFill>
                <a:latin typeface="Arial"/>
              </a:rPr>
              <a:t>Patient</a:t>
            </a:r>
            <a:r>
              <a:rPr lang="en-US" sz="1400" b="1" dirty="0">
                <a:solidFill>
                  <a:srgbClr val="505050"/>
                </a:solidFill>
                <a:latin typeface="Arial"/>
              </a:rPr>
              <a:t>-reported outcomes assessment in chronic hepatitis C treated with </a:t>
            </a:r>
            <a:r>
              <a:rPr lang="en-US" sz="1400" b="1" dirty="0" err="1">
                <a:solidFill>
                  <a:srgbClr val="505050"/>
                </a:solidFill>
                <a:latin typeface="Arial"/>
              </a:rPr>
              <a:t>sofosbuvir</a:t>
            </a:r>
            <a:r>
              <a:rPr lang="en-US" sz="1400" b="1" dirty="0">
                <a:solidFill>
                  <a:srgbClr val="505050"/>
                </a:solidFill>
                <a:latin typeface="Arial"/>
              </a:rPr>
              <a:t> and ribavirin: the VALENCE </a:t>
            </a:r>
            <a:r>
              <a:rPr lang="en-US" sz="1400" b="1" dirty="0" smtClean="0">
                <a:solidFill>
                  <a:srgbClr val="505050"/>
                </a:solidFill>
                <a:latin typeface="Arial"/>
              </a:rPr>
              <a:t>study</a:t>
            </a:r>
            <a:r>
              <a:rPr lang="ro-RO" sz="1400" b="1" dirty="0" smtClean="0">
                <a:solidFill>
                  <a:srgbClr val="505050"/>
                </a:solidFill>
                <a:latin typeface="Arial"/>
              </a:rPr>
              <a:t> </a:t>
            </a:r>
            <a:r>
              <a:rPr lang="en-US" sz="1400" dirty="0" smtClean="0">
                <a:solidFill>
                  <a:srgbClr val="737373"/>
                </a:solidFill>
                <a:latin typeface="Arial"/>
              </a:rPr>
              <a:t>J </a:t>
            </a:r>
            <a:r>
              <a:rPr lang="en-US" sz="1400" dirty="0" err="1">
                <a:solidFill>
                  <a:srgbClr val="737373"/>
                </a:solidFill>
                <a:latin typeface="Arial"/>
              </a:rPr>
              <a:t>Hepatol</a:t>
            </a:r>
            <a:r>
              <a:rPr lang="en-US" sz="1400" dirty="0">
                <a:solidFill>
                  <a:srgbClr val="737373"/>
                </a:solidFill>
                <a:latin typeface="Arial"/>
              </a:rPr>
              <a:t>, 61 (2014), pp. </a:t>
            </a:r>
            <a:r>
              <a:rPr lang="en-US" sz="1400" dirty="0" smtClean="0">
                <a:solidFill>
                  <a:srgbClr val="737373"/>
                </a:solidFill>
                <a:latin typeface="Arial"/>
              </a:rPr>
              <a:t>228-234</a:t>
            </a:r>
            <a:endParaRPr lang="ro-RO" sz="1400" dirty="0" smtClean="0">
              <a:solidFill>
                <a:srgbClr val="737373"/>
              </a:solidFill>
              <a:latin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rgbClr val="505050"/>
                </a:solidFill>
                <a:latin typeface="Arial"/>
              </a:rPr>
              <a:t>Z.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Younossi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, L.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Henry</a:t>
            </a:r>
            <a:r>
              <a:rPr lang="en-US" sz="1400" b="1" dirty="0" err="1">
                <a:solidFill>
                  <a:srgbClr val="505050"/>
                </a:solidFill>
                <a:latin typeface="Arial"/>
              </a:rPr>
              <a:t>Systematic</a:t>
            </a:r>
            <a:r>
              <a:rPr lang="en-US" sz="1400" b="1" dirty="0">
                <a:solidFill>
                  <a:srgbClr val="505050"/>
                </a:solidFill>
                <a:latin typeface="Arial"/>
              </a:rPr>
              <a:t> review: patient-reported outcomes in chronic hepatitis C—the impact of liver disease and new treatment </a:t>
            </a:r>
            <a:r>
              <a:rPr lang="en-US" sz="1400" b="1" dirty="0" smtClean="0">
                <a:solidFill>
                  <a:srgbClr val="505050"/>
                </a:solidFill>
                <a:latin typeface="Arial"/>
              </a:rPr>
              <a:t>regimens</a:t>
            </a:r>
            <a:r>
              <a:rPr lang="ro-RO" sz="1400" b="1" dirty="0" smtClean="0">
                <a:solidFill>
                  <a:srgbClr val="505050"/>
                </a:solidFill>
                <a:latin typeface="Arial"/>
              </a:rPr>
              <a:t> </a:t>
            </a:r>
            <a:r>
              <a:rPr lang="en-US" sz="1400" dirty="0" smtClean="0">
                <a:solidFill>
                  <a:srgbClr val="737373"/>
                </a:solidFill>
                <a:latin typeface="Arial"/>
              </a:rPr>
              <a:t>Aliment </a:t>
            </a:r>
            <a:r>
              <a:rPr lang="en-US" sz="1400" dirty="0" err="1">
                <a:solidFill>
                  <a:srgbClr val="737373"/>
                </a:solidFill>
                <a:latin typeface="Arial"/>
              </a:rPr>
              <a:t>Pharmacol</a:t>
            </a:r>
            <a:r>
              <a:rPr lang="en-US" sz="1400" dirty="0">
                <a:solidFill>
                  <a:srgbClr val="737373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737373"/>
                </a:solidFill>
                <a:latin typeface="Arial"/>
              </a:rPr>
              <a:t>Ther</a:t>
            </a:r>
            <a:r>
              <a:rPr lang="en-US" sz="1400" dirty="0">
                <a:solidFill>
                  <a:srgbClr val="737373"/>
                </a:solidFill>
                <a:latin typeface="Arial"/>
              </a:rPr>
              <a:t>, 41 (2015), pp. 497-520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rgbClr val="505050"/>
                </a:solidFill>
                <a:latin typeface="Arial"/>
              </a:rPr>
              <a:t>S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Garcovich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, M.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Garcovich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, R.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Capizzi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, A.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Gasbarrini</a:t>
            </a:r>
            <a:r>
              <a:rPr lang="en-US" sz="1400" dirty="0">
                <a:solidFill>
                  <a:srgbClr val="505050"/>
                </a:solidFill>
                <a:latin typeface="Arial"/>
              </a:rPr>
              <a:t>, M.A. </a:t>
            </a:r>
            <a:r>
              <a:rPr lang="en-US" sz="1400" dirty="0" err="1">
                <a:solidFill>
                  <a:srgbClr val="505050"/>
                </a:solidFill>
                <a:latin typeface="Arial"/>
              </a:rPr>
              <a:t>Zocco</a:t>
            </a:r>
            <a:r>
              <a:rPr lang="en-US" sz="1400" b="1" dirty="0" err="1">
                <a:solidFill>
                  <a:srgbClr val="505050"/>
                </a:solidFill>
                <a:latin typeface="Arial"/>
              </a:rPr>
              <a:t>Cutaneous</a:t>
            </a:r>
            <a:r>
              <a:rPr lang="en-US" sz="1400" b="1" dirty="0">
                <a:solidFill>
                  <a:srgbClr val="505050"/>
                </a:solidFill>
                <a:latin typeface="Arial"/>
              </a:rPr>
              <a:t> manifestations of hepatitis C in the era of new antiviral </a:t>
            </a:r>
            <a:r>
              <a:rPr lang="en-US" sz="1400" b="1" dirty="0" smtClean="0">
                <a:solidFill>
                  <a:srgbClr val="505050"/>
                </a:solidFill>
                <a:latin typeface="Arial"/>
              </a:rPr>
              <a:t>agents</a:t>
            </a:r>
            <a:r>
              <a:rPr lang="ro-RO" sz="1400" b="1" dirty="0" smtClean="0">
                <a:solidFill>
                  <a:srgbClr val="505050"/>
                </a:solidFill>
                <a:latin typeface="Arial"/>
              </a:rPr>
              <a:t> </a:t>
            </a:r>
            <a:r>
              <a:rPr lang="en-US" sz="1400" dirty="0" smtClean="0">
                <a:solidFill>
                  <a:srgbClr val="737373"/>
                </a:solidFill>
                <a:latin typeface="Arial"/>
              </a:rPr>
              <a:t>World </a:t>
            </a:r>
            <a:r>
              <a:rPr lang="en-US" sz="1400" dirty="0">
                <a:solidFill>
                  <a:srgbClr val="737373"/>
                </a:solidFill>
                <a:latin typeface="Arial"/>
              </a:rPr>
              <a:t>J </a:t>
            </a:r>
            <a:r>
              <a:rPr lang="en-US" sz="1400" dirty="0" err="1">
                <a:solidFill>
                  <a:srgbClr val="737373"/>
                </a:solidFill>
                <a:latin typeface="Arial"/>
              </a:rPr>
              <a:t>Hepatol</a:t>
            </a:r>
            <a:r>
              <a:rPr lang="en-US" sz="1400" dirty="0">
                <a:solidFill>
                  <a:srgbClr val="737373"/>
                </a:solidFill>
                <a:latin typeface="Arial"/>
              </a:rPr>
              <a:t>, 7 (2015), pp. 2740-2748</a:t>
            </a:r>
          </a:p>
          <a:p>
            <a:pPr marL="342900" indent="-342900">
              <a:buAutoNum type="arabicPeriod" startAt="7"/>
            </a:pPr>
            <a:endParaRPr lang="en-US" sz="1400" dirty="0">
              <a:solidFill>
                <a:srgbClr val="737373"/>
              </a:solidFill>
              <a:latin typeface="Arial"/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rgbClr val="737373"/>
              </a:solidFill>
              <a:latin typeface="Arial"/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rgbClr val="737373"/>
              </a:solidFill>
              <a:latin typeface="Arial"/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endParaRPr lang="en-US" sz="1400" dirty="0">
              <a:solidFill>
                <a:srgbClr val="737373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prstClr val="black"/>
                </a:solidFill>
              </a:rPr>
              <a:t>Bibliografie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058150" cy="472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1300" dirty="0" smtClean="0">
                <a:solidFill>
                  <a:srgbClr val="505050"/>
                </a:solidFill>
                <a:latin typeface="Arial"/>
              </a:rPr>
              <a:t>11.</a:t>
            </a:r>
            <a:r>
              <a:rPr lang="en-US" sz="1300" dirty="0" smtClean="0">
                <a:solidFill>
                  <a:srgbClr val="505050"/>
                </a:solidFill>
                <a:latin typeface="Arial"/>
              </a:rPr>
              <a:t>G.N</a:t>
            </a:r>
            <a:r>
              <a:rPr lang="en-US" sz="1300" dirty="0">
                <a:solidFill>
                  <a:srgbClr val="505050"/>
                </a:solidFill>
                <a:latin typeface="Arial"/>
              </a:rPr>
              <a:t>. </a:t>
            </a:r>
            <a:r>
              <a:rPr lang="en-US" sz="1300" dirty="0" err="1">
                <a:solidFill>
                  <a:srgbClr val="505050"/>
                </a:solidFill>
                <a:latin typeface="Arial"/>
              </a:rPr>
              <a:t>Dalekos</a:t>
            </a:r>
            <a:r>
              <a:rPr lang="en-US" sz="1300" dirty="0">
                <a:solidFill>
                  <a:srgbClr val="505050"/>
                </a:solidFill>
                <a:latin typeface="Arial"/>
              </a:rPr>
              <a:t>, D. Christodoulou, K.G. </a:t>
            </a:r>
            <a:r>
              <a:rPr lang="en-US" sz="1300" dirty="0" err="1">
                <a:solidFill>
                  <a:srgbClr val="505050"/>
                </a:solidFill>
                <a:latin typeface="Arial"/>
              </a:rPr>
              <a:t>Kistis</a:t>
            </a:r>
            <a:r>
              <a:rPr lang="en-US" sz="1300" dirty="0">
                <a:solidFill>
                  <a:srgbClr val="505050"/>
                </a:solidFill>
                <a:latin typeface="Arial"/>
              </a:rPr>
              <a:t>, </a:t>
            </a:r>
            <a:r>
              <a:rPr lang="en-US" sz="1300" dirty="0" err="1">
                <a:solidFill>
                  <a:srgbClr val="505050"/>
                </a:solidFill>
                <a:latin typeface="Arial"/>
              </a:rPr>
              <a:t>E.K.Zervou</a:t>
            </a:r>
            <a:r>
              <a:rPr lang="en-US" sz="1300" dirty="0">
                <a:solidFill>
                  <a:srgbClr val="505050"/>
                </a:solidFill>
                <a:latin typeface="Arial"/>
              </a:rPr>
              <a:t>, J. </a:t>
            </a:r>
            <a:r>
              <a:rPr lang="en-US" sz="1300" dirty="0" err="1">
                <a:solidFill>
                  <a:srgbClr val="505050"/>
                </a:solidFill>
                <a:latin typeface="Arial"/>
              </a:rPr>
              <a:t>Hatzis</a:t>
            </a:r>
            <a:r>
              <a:rPr lang="en-US" sz="1300" dirty="0">
                <a:solidFill>
                  <a:srgbClr val="505050"/>
                </a:solidFill>
                <a:latin typeface="Arial"/>
              </a:rPr>
              <a:t>, E.V. </a:t>
            </a:r>
            <a:r>
              <a:rPr lang="en-US" sz="1300" dirty="0" err="1" smtClean="0">
                <a:solidFill>
                  <a:srgbClr val="505050"/>
                </a:solidFill>
                <a:latin typeface="Arial"/>
              </a:rPr>
              <a:t>Tsianos</a:t>
            </a:r>
            <a:r>
              <a:rPr lang="ro-RO" sz="1300" dirty="0" smtClean="0">
                <a:solidFill>
                  <a:srgbClr val="505050"/>
                </a:solidFill>
                <a:latin typeface="Arial"/>
              </a:rPr>
              <a:t> </a:t>
            </a:r>
            <a:r>
              <a:rPr lang="en-US" sz="1300" b="1" dirty="0" smtClean="0">
                <a:solidFill>
                  <a:srgbClr val="505050"/>
                </a:solidFill>
                <a:latin typeface="Arial"/>
              </a:rPr>
              <a:t>A </a:t>
            </a:r>
            <a:r>
              <a:rPr lang="en-US" sz="1300" b="1" dirty="0">
                <a:solidFill>
                  <a:srgbClr val="505050"/>
                </a:solidFill>
                <a:latin typeface="Arial"/>
              </a:rPr>
              <a:t>prospective evaluation of dermatological side-effects during alpha-interferon therapy for chronic viral </a:t>
            </a:r>
            <a:r>
              <a:rPr lang="en-US" sz="1300" b="1" dirty="0" smtClean="0">
                <a:solidFill>
                  <a:srgbClr val="505050"/>
                </a:solidFill>
                <a:latin typeface="Arial"/>
              </a:rPr>
              <a:t>hepatitis</a:t>
            </a:r>
            <a:r>
              <a:rPr lang="ro-RO" sz="1300" b="1" dirty="0" smtClean="0">
                <a:solidFill>
                  <a:srgbClr val="505050"/>
                </a:solidFill>
                <a:latin typeface="Arial"/>
              </a:rPr>
              <a:t> </a:t>
            </a:r>
            <a:r>
              <a:rPr lang="en-US" sz="1300" dirty="0" err="1" smtClean="0">
                <a:solidFill>
                  <a:srgbClr val="737373"/>
                </a:solidFill>
                <a:latin typeface="Arial"/>
              </a:rPr>
              <a:t>Eur</a:t>
            </a:r>
            <a:r>
              <a:rPr lang="en-US" sz="1300" dirty="0" smtClean="0">
                <a:solidFill>
                  <a:srgbClr val="737373"/>
                </a:solidFill>
                <a:latin typeface="Arial"/>
              </a:rPr>
              <a:t> </a:t>
            </a:r>
            <a:r>
              <a:rPr lang="en-US" sz="1300" dirty="0">
                <a:solidFill>
                  <a:srgbClr val="737373"/>
                </a:solidFill>
                <a:latin typeface="Arial"/>
              </a:rPr>
              <a:t>J </a:t>
            </a:r>
            <a:r>
              <a:rPr lang="en-US" sz="1300" dirty="0" err="1">
                <a:solidFill>
                  <a:srgbClr val="737373"/>
                </a:solidFill>
                <a:latin typeface="Arial"/>
              </a:rPr>
              <a:t>Gastroenterol</a:t>
            </a:r>
            <a:r>
              <a:rPr lang="en-US" sz="1300" dirty="0">
                <a:solidFill>
                  <a:srgbClr val="737373"/>
                </a:solidFill>
                <a:latin typeface="Arial"/>
              </a:rPr>
              <a:t> </a:t>
            </a:r>
            <a:r>
              <a:rPr lang="en-US" sz="1300" dirty="0" err="1">
                <a:solidFill>
                  <a:srgbClr val="737373"/>
                </a:solidFill>
                <a:latin typeface="Arial"/>
              </a:rPr>
              <a:t>Hepatol</a:t>
            </a:r>
            <a:r>
              <a:rPr lang="en-US" sz="1300" dirty="0">
                <a:solidFill>
                  <a:srgbClr val="737373"/>
                </a:solidFill>
                <a:latin typeface="Arial"/>
              </a:rPr>
              <a:t>, 10 (1998), pp. </a:t>
            </a:r>
            <a:r>
              <a:rPr lang="en-US" sz="1300" dirty="0" smtClean="0">
                <a:solidFill>
                  <a:srgbClr val="737373"/>
                </a:solidFill>
                <a:latin typeface="Arial"/>
              </a:rPr>
              <a:t>933-939</a:t>
            </a:r>
            <a:endParaRPr lang="en-US" sz="1300" dirty="0">
              <a:solidFill>
                <a:srgbClr val="505050"/>
              </a:solidFill>
              <a:latin typeface="Arial"/>
            </a:endParaRPr>
          </a:p>
          <a:p>
            <a:pPr marL="0" indent="0">
              <a:buNone/>
            </a:pPr>
            <a:r>
              <a:rPr lang="ro-RO" sz="1300" dirty="0" smtClean="0">
                <a:solidFill>
                  <a:srgbClr val="505050"/>
                </a:solidFill>
                <a:latin typeface="Arial"/>
              </a:rPr>
              <a:t>12.</a:t>
            </a:r>
            <a:r>
              <a:rPr lang="en-US" sz="1300" dirty="0" smtClean="0">
                <a:solidFill>
                  <a:srgbClr val="505050"/>
                </a:solidFill>
                <a:latin typeface="Arial"/>
              </a:rPr>
              <a:t>P</a:t>
            </a:r>
            <a:r>
              <a:rPr lang="en-US" sz="1300" dirty="0">
                <a:solidFill>
                  <a:srgbClr val="505050"/>
                </a:solidFill>
                <a:latin typeface="Arial"/>
              </a:rPr>
              <a:t>. </a:t>
            </a:r>
            <a:r>
              <a:rPr lang="en-US" sz="1300" dirty="0" err="1">
                <a:solidFill>
                  <a:srgbClr val="505050"/>
                </a:solidFill>
                <a:latin typeface="Arial"/>
              </a:rPr>
              <a:t>Fallahi</a:t>
            </a:r>
            <a:r>
              <a:rPr lang="en-US" sz="1300" dirty="0">
                <a:solidFill>
                  <a:srgbClr val="505050"/>
                </a:solidFill>
                <a:latin typeface="Arial"/>
              </a:rPr>
              <a:t>, S.M. Ferrari, U. </a:t>
            </a:r>
            <a:r>
              <a:rPr lang="en-US" sz="1300" dirty="0" err="1">
                <a:solidFill>
                  <a:srgbClr val="505050"/>
                </a:solidFill>
                <a:latin typeface="Arial"/>
              </a:rPr>
              <a:t>Politti</a:t>
            </a:r>
            <a:r>
              <a:rPr lang="en-US" sz="1300" dirty="0">
                <a:solidFill>
                  <a:srgbClr val="505050"/>
                </a:solidFill>
                <a:latin typeface="Arial"/>
              </a:rPr>
              <a:t>, D. </a:t>
            </a:r>
            <a:r>
              <a:rPr lang="en-US" sz="1300" dirty="0" err="1">
                <a:solidFill>
                  <a:srgbClr val="505050"/>
                </a:solidFill>
                <a:latin typeface="Arial"/>
              </a:rPr>
              <a:t>Giuggioli</a:t>
            </a:r>
            <a:r>
              <a:rPr lang="en-US" sz="1300" dirty="0">
                <a:solidFill>
                  <a:srgbClr val="505050"/>
                </a:solidFill>
                <a:latin typeface="Arial"/>
              </a:rPr>
              <a:t>, C. </a:t>
            </a:r>
            <a:r>
              <a:rPr lang="en-US" sz="1300" dirty="0" err="1">
                <a:solidFill>
                  <a:srgbClr val="505050"/>
                </a:solidFill>
                <a:latin typeface="Arial"/>
              </a:rPr>
              <a:t>Ferri</a:t>
            </a:r>
            <a:r>
              <a:rPr lang="en-US" sz="1300" dirty="0">
                <a:solidFill>
                  <a:srgbClr val="505050"/>
                </a:solidFill>
                <a:latin typeface="Arial"/>
              </a:rPr>
              <a:t>, A. </a:t>
            </a:r>
            <a:r>
              <a:rPr lang="en-US" sz="1300" dirty="0" err="1">
                <a:solidFill>
                  <a:srgbClr val="505050"/>
                </a:solidFill>
                <a:latin typeface="Arial"/>
              </a:rPr>
              <a:t>Antonelli</a:t>
            </a:r>
            <a:r>
              <a:rPr lang="en-US" sz="1300" b="1" dirty="0" err="1">
                <a:solidFill>
                  <a:srgbClr val="505050"/>
                </a:solidFill>
                <a:latin typeface="Arial"/>
              </a:rPr>
              <a:t>Autoimmune</a:t>
            </a:r>
            <a:r>
              <a:rPr lang="en-US" sz="1300" b="1" dirty="0">
                <a:solidFill>
                  <a:srgbClr val="505050"/>
                </a:solidFill>
                <a:latin typeface="Arial"/>
              </a:rPr>
              <a:t> and neoplastic thyroid diseases associated with hepatitis C chronic </a:t>
            </a:r>
            <a:r>
              <a:rPr lang="en-US" sz="1300" b="1" dirty="0" smtClean="0">
                <a:solidFill>
                  <a:srgbClr val="505050"/>
                </a:solidFill>
                <a:latin typeface="Arial"/>
              </a:rPr>
              <a:t>infection</a:t>
            </a:r>
            <a:r>
              <a:rPr lang="ro-RO" sz="1300" b="1" dirty="0" smtClean="0">
                <a:solidFill>
                  <a:srgbClr val="505050"/>
                </a:solidFill>
                <a:latin typeface="Arial"/>
              </a:rPr>
              <a:t> </a:t>
            </a:r>
            <a:r>
              <a:rPr lang="en-US" sz="1300" dirty="0" err="1" smtClean="0">
                <a:solidFill>
                  <a:srgbClr val="737373"/>
                </a:solidFill>
                <a:latin typeface="Arial"/>
              </a:rPr>
              <a:t>Int</a:t>
            </a:r>
            <a:r>
              <a:rPr lang="en-US" sz="1300" dirty="0" smtClean="0">
                <a:solidFill>
                  <a:srgbClr val="737373"/>
                </a:solidFill>
                <a:latin typeface="Arial"/>
              </a:rPr>
              <a:t> </a:t>
            </a:r>
            <a:r>
              <a:rPr lang="en-US" sz="1300" dirty="0">
                <a:solidFill>
                  <a:srgbClr val="737373"/>
                </a:solidFill>
                <a:latin typeface="Arial"/>
              </a:rPr>
              <a:t>J </a:t>
            </a:r>
            <a:r>
              <a:rPr lang="ro-RO" sz="1300" dirty="0" smtClean="0">
                <a:solidFill>
                  <a:srgbClr val="737373"/>
                </a:solidFill>
                <a:latin typeface="Arial"/>
              </a:rPr>
              <a:t>e</a:t>
            </a:r>
            <a:r>
              <a:rPr lang="en-US" sz="1300" dirty="0" err="1" smtClean="0">
                <a:solidFill>
                  <a:srgbClr val="737373"/>
                </a:solidFill>
                <a:latin typeface="Arial"/>
              </a:rPr>
              <a:t>ndocrinol</a:t>
            </a:r>
            <a:r>
              <a:rPr lang="en-US" sz="1300" dirty="0">
                <a:solidFill>
                  <a:srgbClr val="737373"/>
                </a:solidFill>
                <a:latin typeface="Arial"/>
              </a:rPr>
              <a:t>, 2014 (2014), p. </a:t>
            </a:r>
            <a:r>
              <a:rPr lang="en-US" sz="1300" dirty="0" smtClean="0">
                <a:solidFill>
                  <a:srgbClr val="737373"/>
                </a:solidFill>
                <a:latin typeface="Arial"/>
              </a:rPr>
              <a:t>935131</a:t>
            </a:r>
            <a:endParaRPr lang="ro-RO" sz="1300" dirty="0" smtClean="0">
              <a:solidFill>
                <a:srgbClr val="737373"/>
              </a:solidFill>
              <a:latin typeface="Arial"/>
            </a:endParaRPr>
          </a:p>
          <a:p>
            <a:pPr marL="0" indent="0">
              <a:buNone/>
            </a:pPr>
            <a:r>
              <a:rPr lang="ro-RO" sz="1300" dirty="0" smtClean="0">
                <a:solidFill>
                  <a:srgbClr val="505050"/>
                </a:solidFill>
                <a:latin typeface="Arial"/>
              </a:rPr>
              <a:t>13. </a:t>
            </a:r>
            <a:r>
              <a:rPr lang="en-US" sz="1300" dirty="0" smtClean="0">
                <a:solidFill>
                  <a:srgbClr val="505050"/>
                </a:solidFill>
                <a:latin typeface="Arial"/>
              </a:rPr>
              <a:t>C</a:t>
            </a:r>
            <a:r>
              <a:rPr lang="en-US" sz="1300" dirty="0">
                <a:solidFill>
                  <a:srgbClr val="505050"/>
                </a:solidFill>
                <a:latin typeface="Arial"/>
              </a:rPr>
              <a:t>. </a:t>
            </a:r>
            <a:r>
              <a:rPr lang="en-US" sz="1300" dirty="0" err="1">
                <a:solidFill>
                  <a:srgbClr val="505050"/>
                </a:solidFill>
                <a:latin typeface="Arial"/>
              </a:rPr>
              <a:t>Honer</a:t>
            </a:r>
            <a:r>
              <a:rPr lang="en-US" sz="1300" dirty="0">
                <a:solidFill>
                  <a:srgbClr val="505050"/>
                </a:solidFill>
                <a:latin typeface="Arial"/>
              </a:rPr>
              <a:t> </a:t>
            </a:r>
            <a:r>
              <a:rPr lang="en-US" sz="1300" dirty="0" err="1">
                <a:solidFill>
                  <a:srgbClr val="505050"/>
                </a:solidFill>
                <a:latin typeface="Arial"/>
              </a:rPr>
              <a:t>Zu</a:t>
            </a:r>
            <a:r>
              <a:rPr lang="en-US" sz="1300" dirty="0">
                <a:solidFill>
                  <a:srgbClr val="505050"/>
                </a:solidFill>
                <a:latin typeface="Arial"/>
              </a:rPr>
              <a:t> </a:t>
            </a:r>
            <a:r>
              <a:rPr lang="en-US" sz="1300" dirty="0" err="1" smtClean="0">
                <a:solidFill>
                  <a:srgbClr val="505050"/>
                </a:solidFill>
                <a:latin typeface="Arial"/>
              </a:rPr>
              <a:t>Siederdissen</a:t>
            </a:r>
            <a:r>
              <a:rPr lang="en-US" sz="1300" dirty="0">
                <a:solidFill>
                  <a:srgbClr val="505050"/>
                </a:solidFill>
                <a:latin typeface="Arial"/>
              </a:rPr>
              <a:t>, B. </a:t>
            </a:r>
            <a:r>
              <a:rPr lang="en-US" sz="1300" dirty="0" err="1">
                <a:solidFill>
                  <a:srgbClr val="505050"/>
                </a:solidFill>
                <a:latin typeface="Arial"/>
              </a:rPr>
              <a:t>Maasoumy</a:t>
            </a:r>
            <a:r>
              <a:rPr lang="en-US" sz="1300" dirty="0">
                <a:solidFill>
                  <a:srgbClr val="505050"/>
                </a:solidFill>
                <a:latin typeface="Arial"/>
              </a:rPr>
              <a:t>, F. </a:t>
            </a:r>
            <a:r>
              <a:rPr lang="en-US" sz="1300" dirty="0" err="1">
                <a:solidFill>
                  <a:srgbClr val="505050"/>
                </a:solidFill>
                <a:latin typeface="Arial"/>
              </a:rPr>
              <a:t>Marra</a:t>
            </a:r>
            <a:r>
              <a:rPr lang="en-US" sz="1300" dirty="0">
                <a:solidFill>
                  <a:srgbClr val="505050"/>
                </a:solidFill>
                <a:latin typeface="Arial"/>
              </a:rPr>
              <a:t>, </a:t>
            </a:r>
            <a:r>
              <a:rPr lang="en-US" sz="1300" dirty="0" err="1">
                <a:solidFill>
                  <a:srgbClr val="505050"/>
                </a:solidFill>
                <a:latin typeface="Arial"/>
              </a:rPr>
              <a:t>K.Deterding</a:t>
            </a:r>
            <a:r>
              <a:rPr lang="en-US" sz="1300" dirty="0">
                <a:solidFill>
                  <a:srgbClr val="505050"/>
                </a:solidFill>
                <a:latin typeface="Arial"/>
              </a:rPr>
              <a:t>, K. Port, M.P. </a:t>
            </a:r>
            <a:r>
              <a:rPr lang="en-US" sz="1300" dirty="0" err="1">
                <a:solidFill>
                  <a:srgbClr val="505050"/>
                </a:solidFill>
                <a:latin typeface="Arial"/>
              </a:rPr>
              <a:t>Manns</a:t>
            </a:r>
            <a:r>
              <a:rPr lang="en-US" sz="1300" dirty="0">
                <a:solidFill>
                  <a:srgbClr val="505050"/>
                </a:solidFill>
                <a:latin typeface="Arial"/>
              </a:rPr>
              <a:t>, </a:t>
            </a:r>
            <a:r>
              <a:rPr lang="en-US" sz="1300" i="1" dirty="0">
                <a:solidFill>
                  <a:srgbClr val="505050"/>
                </a:solidFill>
                <a:latin typeface="Arial"/>
              </a:rPr>
              <a:t>et </a:t>
            </a:r>
            <a:r>
              <a:rPr lang="en-US" sz="1300" i="1" dirty="0" err="1">
                <a:solidFill>
                  <a:srgbClr val="505050"/>
                </a:solidFill>
                <a:latin typeface="Arial"/>
              </a:rPr>
              <a:t>al.</a:t>
            </a:r>
            <a:r>
              <a:rPr lang="en-US" sz="1300" b="1" dirty="0" err="1">
                <a:solidFill>
                  <a:srgbClr val="505050"/>
                </a:solidFill>
                <a:latin typeface="Arial"/>
              </a:rPr>
              <a:t>Drug</a:t>
            </a:r>
            <a:r>
              <a:rPr lang="en-US" sz="1300" b="1" dirty="0">
                <a:solidFill>
                  <a:srgbClr val="505050"/>
                </a:solidFill>
                <a:latin typeface="Arial"/>
              </a:rPr>
              <a:t>-drug interactions with novel all oral interferon-free antiviral agents in a large real-world </a:t>
            </a:r>
            <a:r>
              <a:rPr lang="en-US" sz="1300" b="1" dirty="0" smtClean="0">
                <a:solidFill>
                  <a:srgbClr val="505050"/>
                </a:solidFill>
                <a:latin typeface="Arial"/>
              </a:rPr>
              <a:t>cohort</a:t>
            </a:r>
            <a:r>
              <a:rPr lang="ro-RO" sz="1300" b="1" dirty="0" smtClean="0">
                <a:solidFill>
                  <a:srgbClr val="505050"/>
                </a:solidFill>
                <a:latin typeface="Arial"/>
              </a:rPr>
              <a:t> </a:t>
            </a:r>
            <a:r>
              <a:rPr lang="en-US" sz="1300" dirty="0" err="1" smtClean="0">
                <a:solidFill>
                  <a:srgbClr val="737373"/>
                </a:solidFill>
                <a:latin typeface="Arial"/>
              </a:rPr>
              <a:t>Clin</a:t>
            </a:r>
            <a:r>
              <a:rPr lang="en-US" sz="1300" dirty="0" smtClean="0">
                <a:solidFill>
                  <a:srgbClr val="737373"/>
                </a:solidFill>
                <a:latin typeface="Arial"/>
              </a:rPr>
              <a:t> </a:t>
            </a:r>
            <a:r>
              <a:rPr lang="en-US" sz="1300" dirty="0">
                <a:solidFill>
                  <a:srgbClr val="737373"/>
                </a:solidFill>
                <a:latin typeface="Arial"/>
              </a:rPr>
              <a:t>Infect Dis, 62 (2016), pp. </a:t>
            </a:r>
            <a:r>
              <a:rPr lang="en-US" sz="1300" dirty="0" smtClean="0">
                <a:solidFill>
                  <a:srgbClr val="737373"/>
                </a:solidFill>
                <a:latin typeface="Arial"/>
              </a:rPr>
              <a:t>561-567</a:t>
            </a:r>
            <a:endParaRPr lang="ro-RO" sz="1300" dirty="0" smtClean="0">
              <a:solidFill>
                <a:srgbClr val="737373"/>
              </a:solidFill>
              <a:latin typeface="Arial"/>
            </a:endParaRPr>
          </a:p>
          <a:p>
            <a:pPr marL="0" indent="0">
              <a:buNone/>
            </a:pPr>
            <a:r>
              <a:rPr lang="ro-RO" sz="1300" dirty="0" smtClean="0">
                <a:solidFill>
                  <a:srgbClr val="737373"/>
                </a:solidFill>
                <a:latin typeface="Arial"/>
              </a:rPr>
              <a:t>14. </a:t>
            </a:r>
            <a:r>
              <a:rPr lang="en-US" sz="1300" dirty="0">
                <a:solidFill>
                  <a:srgbClr val="505050"/>
                </a:solidFill>
                <a:latin typeface="Arial"/>
              </a:rPr>
              <a:t>J.S. </a:t>
            </a:r>
            <a:r>
              <a:rPr lang="en-US" sz="1300" dirty="0" err="1">
                <a:solidFill>
                  <a:srgbClr val="505050"/>
                </a:solidFill>
                <a:latin typeface="Arial"/>
              </a:rPr>
              <a:t>Mammen</a:t>
            </a:r>
            <a:r>
              <a:rPr lang="en-US" sz="1300" dirty="0">
                <a:solidFill>
                  <a:srgbClr val="505050"/>
                </a:solidFill>
                <a:latin typeface="Arial"/>
              </a:rPr>
              <a:t>, S.R. </a:t>
            </a:r>
            <a:r>
              <a:rPr lang="en-US" sz="1300" dirty="0" err="1">
                <a:solidFill>
                  <a:srgbClr val="505050"/>
                </a:solidFill>
                <a:latin typeface="Arial"/>
              </a:rPr>
              <a:t>Ghazarian</a:t>
            </a:r>
            <a:r>
              <a:rPr lang="en-US" sz="1300" dirty="0">
                <a:solidFill>
                  <a:srgbClr val="505050"/>
                </a:solidFill>
                <a:latin typeface="Arial"/>
              </a:rPr>
              <a:t>, A. Rosen, </a:t>
            </a:r>
            <a:r>
              <a:rPr lang="en-US" sz="1300" dirty="0" err="1">
                <a:solidFill>
                  <a:srgbClr val="505050"/>
                </a:solidFill>
                <a:latin typeface="Arial"/>
              </a:rPr>
              <a:t>P.W.Ladenson</a:t>
            </a:r>
            <a:r>
              <a:rPr lang="en-US" sz="1300" b="1" dirty="0" err="1">
                <a:solidFill>
                  <a:srgbClr val="505050"/>
                </a:solidFill>
                <a:latin typeface="Arial"/>
              </a:rPr>
              <a:t>Patterns</a:t>
            </a:r>
            <a:r>
              <a:rPr lang="en-US" sz="1300" b="1" dirty="0">
                <a:solidFill>
                  <a:srgbClr val="505050"/>
                </a:solidFill>
                <a:latin typeface="Arial"/>
              </a:rPr>
              <a:t> of interferon-alpha-induced thyroid dysfunction vary with ethnicity, sex, smoking status, and pretreatment </a:t>
            </a:r>
            <a:r>
              <a:rPr lang="en-US" sz="1300" b="1" dirty="0" err="1">
                <a:solidFill>
                  <a:srgbClr val="505050"/>
                </a:solidFill>
                <a:latin typeface="Arial"/>
              </a:rPr>
              <a:t>thyrotropin</a:t>
            </a:r>
            <a:r>
              <a:rPr lang="en-US" sz="1300" b="1" dirty="0">
                <a:solidFill>
                  <a:srgbClr val="505050"/>
                </a:solidFill>
                <a:latin typeface="Arial"/>
              </a:rPr>
              <a:t> in an international cohort of patients treated for hepatitis </a:t>
            </a:r>
            <a:r>
              <a:rPr lang="en-US" sz="1300" b="1" dirty="0" smtClean="0">
                <a:solidFill>
                  <a:srgbClr val="505050"/>
                </a:solidFill>
                <a:latin typeface="Arial"/>
              </a:rPr>
              <a:t>C</a:t>
            </a:r>
            <a:r>
              <a:rPr lang="ro-RO" sz="1300" b="1" dirty="0" smtClean="0">
                <a:solidFill>
                  <a:srgbClr val="505050"/>
                </a:solidFill>
                <a:latin typeface="Arial"/>
              </a:rPr>
              <a:t> </a:t>
            </a:r>
            <a:r>
              <a:rPr lang="en-US" sz="1300" dirty="0" smtClean="0">
                <a:solidFill>
                  <a:srgbClr val="737373"/>
                </a:solidFill>
                <a:latin typeface="Arial"/>
              </a:rPr>
              <a:t>Thyroid</a:t>
            </a:r>
            <a:r>
              <a:rPr lang="en-US" sz="1300" dirty="0">
                <a:solidFill>
                  <a:srgbClr val="737373"/>
                </a:solidFill>
                <a:latin typeface="Arial"/>
              </a:rPr>
              <a:t>, 23 (2013), pp. </a:t>
            </a:r>
            <a:r>
              <a:rPr lang="en-US" sz="1300" dirty="0" smtClean="0">
                <a:solidFill>
                  <a:srgbClr val="737373"/>
                </a:solidFill>
                <a:latin typeface="Arial"/>
              </a:rPr>
              <a:t>1151-1158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srgbClr val="505050"/>
                </a:solidFill>
                <a:latin typeface="Arial"/>
              </a:rPr>
              <a:t>15.Z</a:t>
            </a:r>
            <a:r>
              <a:rPr lang="en-US" sz="1300" dirty="0">
                <a:solidFill>
                  <a:srgbClr val="505050"/>
                </a:solidFill>
                <a:latin typeface="Arial"/>
              </a:rPr>
              <a:t>. </a:t>
            </a:r>
            <a:r>
              <a:rPr lang="en-US" sz="1300" dirty="0" err="1">
                <a:solidFill>
                  <a:srgbClr val="505050"/>
                </a:solidFill>
                <a:latin typeface="Arial"/>
              </a:rPr>
              <a:t>Younossi</a:t>
            </a:r>
            <a:r>
              <a:rPr lang="en-US" sz="1300" dirty="0">
                <a:solidFill>
                  <a:srgbClr val="505050"/>
                </a:solidFill>
                <a:latin typeface="Arial"/>
              </a:rPr>
              <a:t>, H. Park, L. Henry, A. </a:t>
            </a:r>
            <a:r>
              <a:rPr lang="en-US" sz="1300" dirty="0" err="1">
                <a:solidFill>
                  <a:srgbClr val="505050"/>
                </a:solidFill>
                <a:latin typeface="Arial"/>
              </a:rPr>
              <a:t>Adeyemi</a:t>
            </a:r>
            <a:r>
              <a:rPr lang="en-US" sz="1300" dirty="0">
                <a:solidFill>
                  <a:srgbClr val="505050"/>
                </a:solidFill>
                <a:latin typeface="Arial"/>
              </a:rPr>
              <a:t>, </a:t>
            </a:r>
            <a:r>
              <a:rPr lang="en-US" sz="1300" dirty="0" err="1">
                <a:solidFill>
                  <a:srgbClr val="505050"/>
                </a:solidFill>
                <a:latin typeface="Arial"/>
              </a:rPr>
              <a:t>M.Stepanova</a:t>
            </a:r>
            <a:r>
              <a:rPr lang="en-US" sz="1300" b="1" dirty="0" err="1">
                <a:solidFill>
                  <a:srgbClr val="505050"/>
                </a:solidFill>
                <a:latin typeface="Arial"/>
              </a:rPr>
              <a:t>Extrahepatic</a:t>
            </a:r>
            <a:r>
              <a:rPr lang="en-US" sz="1300" b="1" dirty="0">
                <a:solidFill>
                  <a:srgbClr val="505050"/>
                </a:solidFill>
                <a:latin typeface="Arial"/>
              </a:rPr>
              <a:t> manifestations of hepatitis C: a meta-analysis of prevalence, quality of life, and economic </a:t>
            </a:r>
            <a:r>
              <a:rPr lang="en-US" sz="1300" b="1" dirty="0" smtClean="0">
                <a:solidFill>
                  <a:srgbClr val="505050"/>
                </a:solidFill>
                <a:latin typeface="Arial"/>
              </a:rPr>
              <a:t>burden </a:t>
            </a:r>
            <a:r>
              <a:rPr lang="en-US" sz="1300" dirty="0" smtClean="0">
                <a:solidFill>
                  <a:srgbClr val="737373"/>
                </a:solidFill>
                <a:latin typeface="Arial"/>
              </a:rPr>
              <a:t>Gastroenterology</a:t>
            </a:r>
            <a:r>
              <a:rPr lang="en-US" sz="1300" dirty="0">
                <a:solidFill>
                  <a:srgbClr val="737373"/>
                </a:solidFill>
                <a:latin typeface="Arial"/>
              </a:rPr>
              <a:t>, 150 (2016), pp. </a:t>
            </a:r>
            <a:r>
              <a:rPr lang="en-US" sz="1300" dirty="0" smtClean="0">
                <a:solidFill>
                  <a:srgbClr val="737373"/>
                </a:solidFill>
                <a:latin typeface="Arial"/>
              </a:rPr>
              <a:t>1599-1608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srgbClr val="737373"/>
                </a:solidFill>
                <a:latin typeface="Arial"/>
              </a:rPr>
              <a:t>16. </a:t>
            </a:r>
            <a:r>
              <a:rPr lang="en-US" sz="1300" dirty="0">
                <a:solidFill>
                  <a:srgbClr val="505050"/>
                </a:solidFill>
                <a:latin typeface="Arial"/>
              </a:rPr>
              <a:t>M.J. Saeed, M.A. Olsen, W.G. Powderly, R.M. </a:t>
            </a:r>
            <a:r>
              <a:rPr lang="en-US" sz="1300" dirty="0" err="1">
                <a:solidFill>
                  <a:srgbClr val="505050"/>
                </a:solidFill>
                <a:latin typeface="Arial"/>
              </a:rPr>
              <a:t>Presti</a:t>
            </a:r>
            <a:r>
              <a:rPr lang="en-US" sz="1300" b="1" dirty="0" err="1">
                <a:solidFill>
                  <a:srgbClr val="505050"/>
                </a:solidFill>
                <a:latin typeface="Arial"/>
              </a:rPr>
              <a:t>Diabetes</a:t>
            </a:r>
            <a:r>
              <a:rPr lang="en-US" sz="1300" b="1" dirty="0">
                <a:solidFill>
                  <a:srgbClr val="505050"/>
                </a:solidFill>
                <a:latin typeface="Arial"/>
              </a:rPr>
              <a:t> mellitus is associated with higher risk of developing decompensated cirrhosis in chronic hepatitis C </a:t>
            </a:r>
            <a:r>
              <a:rPr lang="en-US" sz="1300" b="1" dirty="0" smtClean="0">
                <a:solidFill>
                  <a:srgbClr val="505050"/>
                </a:solidFill>
                <a:latin typeface="Arial"/>
              </a:rPr>
              <a:t>patients </a:t>
            </a:r>
            <a:r>
              <a:rPr lang="en-US" sz="1300" dirty="0" smtClean="0">
                <a:solidFill>
                  <a:srgbClr val="737373"/>
                </a:solidFill>
                <a:latin typeface="Arial"/>
              </a:rPr>
              <a:t>J </a:t>
            </a:r>
            <a:r>
              <a:rPr lang="en-US" sz="1300" dirty="0" err="1">
                <a:solidFill>
                  <a:srgbClr val="737373"/>
                </a:solidFill>
                <a:latin typeface="Arial"/>
              </a:rPr>
              <a:t>Clin</a:t>
            </a:r>
            <a:r>
              <a:rPr lang="en-US" sz="1300" dirty="0">
                <a:solidFill>
                  <a:srgbClr val="737373"/>
                </a:solidFill>
                <a:latin typeface="Arial"/>
              </a:rPr>
              <a:t> </a:t>
            </a:r>
            <a:r>
              <a:rPr lang="en-US" sz="1300" dirty="0" err="1">
                <a:solidFill>
                  <a:srgbClr val="737373"/>
                </a:solidFill>
                <a:latin typeface="Arial"/>
              </a:rPr>
              <a:t>Gastroenterol</a:t>
            </a:r>
            <a:r>
              <a:rPr lang="en-US" sz="1300" dirty="0">
                <a:solidFill>
                  <a:srgbClr val="737373"/>
                </a:solidFill>
                <a:latin typeface="Arial"/>
              </a:rPr>
              <a:t> (2016</a:t>
            </a:r>
            <a:r>
              <a:rPr lang="en-US" sz="1300" dirty="0" smtClean="0">
                <a:solidFill>
                  <a:srgbClr val="737373"/>
                </a:solidFill>
                <a:latin typeface="Arial"/>
              </a:rPr>
              <a:t>)</a:t>
            </a:r>
            <a:endParaRPr lang="ro-RO" sz="1300" dirty="0" smtClean="0">
              <a:solidFill>
                <a:srgbClr val="737373"/>
              </a:solidFill>
              <a:latin typeface="Arial"/>
            </a:endParaRPr>
          </a:p>
          <a:p>
            <a:r>
              <a:rPr lang="ro-RO" sz="1300" dirty="0" smtClean="0">
                <a:solidFill>
                  <a:srgbClr val="737373"/>
                </a:solidFill>
                <a:latin typeface="Arial"/>
              </a:rPr>
              <a:t>17. </a:t>
            </a:r>
            <a:r>
              <a:rPr lang="en-US" sz="1300" dirty="0">
                <a:solidFill>
                  <a:srgbClr val="000000"/>
                </a:solidFill>
                <a:latin typeface="arial"/>
              </a:rPr>
              <a:t>Direct medical costs associated with the </a:t>
            </a:r>
            <a:r>
              <a:rPr lang="en-US" sz="1300" dirty="0" err="1">
                <a:solidFill>
                  <a:srgbClr val="000000"/>
                </a:solidFill>
                <a:latin typeface="arial"/>
              </a:rPr>
              <a:t>extrahepatic</a:t>
            </a:r>
            <a:r>
              <a:rPr lang="en-US" sz="1300" dirty="0">
                <a:solidFill>
                  <a:srgbClr val="000000"/>
                </a:solidFill>
                <a:latin typeface="arial"/>
              </a:rPr>
              <a:t> manifestations of hepatitis C infection in </a:t>
            </a:r>
            <a:r>
              <a:rPr lang="en-US" sz="1300" dirty="0" smtClean="0">
                <a:solidFill>
                  <a:srgbClr val="000000"/>
                </a:solidFill>
                <a:latin typeface="arial"/>
              </a:rPr>
              <a:t>Europe</a:t>
            </a:r>
            <a:r>
              <a:rPr lang="en-US" sz="1300" u="sng" dirty="0">
                <a:solidFill>
                  <a:srgbClr val="660066"/>
                </a:solidFill>
                <a:latin typeface="arial"/>
                <a:hlinkClick r:id="rId2" tooltip="Journal of viral hepatitis."/>
              </a:rPr>
              <a:t> J Viral </a:t>
            </a:r>
            <a:r>
              <a:rPr lang="en-US" sz="1300" u="sng" dirty="0" err="1">
                <a:solidFill>
                  <a:srgbClr val="660066"/>
                </a:solidFill>
                <a:latin typeface="arial"/>
                <a:hlinkClick r:id="rId2" tooltip="Journal of viral hepatitis."/>
              </a:rPr>
              <a:t>Hepat</a:t>
            </a:r>
            <a:r>
              <a:rPr lang="en-US" sz="1300" u="sng" dirty="0">
                <a:solidFill>
                  <a:srgbClr val="660066"/>
                </a:solidFill>
                <a:latin typeface="arial"/>
                <a:hlinkClick r:id="rId2" tooltip="Journal of viral hepatitis."/>
              </a:rPr>
              <a:t>.</a:t>
            </a:r>
            <a:r>
              <a:rPr lang="en-US" sz="1300" dirty="0">
                <a:solidFill>
                  <a:srgbClr val="000000"/>
                </a:solidFill>
                <a:latin typeface="arial"/>
              </a:rPr>
              <a:t> 2018 Feb 24. </a:t>
            </a:r>
            <a:r>
              <a:rPr lang="en-US" sz="1300" dirty="0" err="1">
                <a:solidFill>
                  <a:srgbClr val="000000"/>
                </a:solidFill>
                <a:latin typeface="arial"/>
              </a:rPr>
              <a:t>doi</a:t>
            </a:r>
            <a:r>
              <a:rPr lang="en-US" sz="1300" dirty="0">
                <a:solidFill>
                  <a:srgbClr val="000000"/>
                </a:solidFill>
                <a:latin typeface="arial"/>
              </a:rPr>
              <a:t>: 10.1111/jvh.12881</a:t>
            </a:r>
          </a:p>
          <a:p>
            <a:pPr marL="0" indent="0">
              <a:buNone/>
            </a:pPr>
            <a:endParaRPr lang="en-US" sz="1600" dirty="0">
              <a:solidFill>
                <a:srgbClr val="737373"/>
              </a:solidFill>
              <a:latin typeface="Arial"/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737373"/>
              </a:solidFill>
              <a:latin typeface="Arial"/>
            </a:endParaRPr>
          </a:p>
          <a:p>
            <a:pPr marL="0" indent="0">
              <a:buNone/>
            </a:pPr>
            <a:endParaRPr lang="en-US" sz="1600" dirty="0">
              <a:solidFill>
                <a:srgbClr val="737373"/>
              </a:solidFill>
              <a:latin typeface="Arial"/>
            </a:endParaRPr>
          </a:p>
          <a:p>
            <a:pPr marL="0" indent="0">
              <a:buNone/>
            </a:pPr>
            <a:endParaRPr lang="en-US" sz="1600" dirty="0">
              <a:solidFill>
                <a:srgbClr val="737373"/>
              </a:solidFill>
              <a:latin typeface="Arial"/>
            </a:endParaRPr>
          </a:p>
          <a:p>
            <a:pPr marL="0" indent="0">
              <a:buNone/>
            </a:pPr>
            <a:endParaRPr lang="en-US" sz="1600" dirty="0">
              <a:solidFill>
                <a:srgbClr val="737373"/>
              </a:solidFill>
              <a:latin typeface="Arial"/>
            </a:endParaRPr>
          </a:p>
          <a:p>
            <a:pPr marL="0" indent="0">
              <a:buNone/>
            </a:pPr>
            <a:endParaRPr lang="en-US" dirty="0">
              <a:solidFill>
                <a:srgbClr val="737373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ine similarÄ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3204"/>
            <a:ext cx="6248400" cy="64732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  <a:bevelB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3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" t="49103" r="-4006" b="-8341"/>
          <a:stretch/>
        </p:blipFill>
        <p:spPr bwMode="auto">
          <a:xfrm>
            <a:off x="457200" y="1295400"/>
            <a:ext cx="8458200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6019799"/>
            <a:ext cx="825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alt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Cell Host &amp; Microbe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 2014 15, 266-282DOI: (10.1016/j.chom.2014.02.011) </a:t>
            </a:r>
          </a:p>
        </p:txBody>
      </p:sp>
    </p:spTree>
    <p:extLst>
      <p:ext uri="{BB962C8B-B14F-4D97-AF65-F5344CB8AC3E}">
        <p14:creationId xmlns:p14="http://schemas.microsoft.com/office/powerpoint/2010/main" val="37039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Regresia</a:t>
            </a:r>
            <a:r>
              <a:rPr lang="en-US" dirty="0" smtClean="0"/>
              <a:t> </a:t>
            </a:r>
            <a:r>
              <a:rPr lang="en-US" dirty="0" err="1" smtClean="0"/>
              <a:t>fibrozei</a:t>
            </a:r>
            <a:r>
              <a:rPr lang="en-US" dirty="0" smtClean="0"/>
              <a:t> </a:t>
            </a:r>
            <a:r>
              <a:rPr lang="en-US" dirty="0" err="1" smtClean="0"/>
              <a:t>hepatice</a:t>
            </a:r>
            <a:r>
              <a:rPr lang="en-US" dirty="0" smtClean="0"/>
              <a:t> post </a:t>
            </a:r>
            <a:r>
              <a:rPr lang="en-US" dirty="0" err="1" smtClean="0"/>
              <a:t>terapie</a:t>
            </a:r>
            <a:r>
              <a:rPr lang="en-US" dirty="0" smtClean="0"/>
              <a:t> DAA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84575"/>
          </a:xfrm>
        </p:spPr>
        <p:txBody>
          <a:bodyPr/>
          <a:lstStyle/>
          <a:p>
            <a:r>
              <a:rPr lang="ro-RO" dirty="0" smtClean="0"/>
              <a:t>Mai m</a:t>
            </a:r>
            <a:r>
              <a:rPr lang="en-US" dirty="0" err="1" smtClean="0"/>
              <a:t>ulte</a:t>
            </a:r>
            <a:r>
              <a:rPr lang="en-US" dirty="0" smtClean="0"/>
              <a:t> </a:t>
            </a:r>
            <a:r>
              <a:rPr lang="en-US" dirty="0" err="1" smtClean="0"/>
              <a:t>studii</a:t>
            </a:r>
            <a:r>
              <a:rPr lang="en-US" dirty="0" smtClean="0"/>
              <a:t> au </a:t>
            </a:r>
            <a:r>
              <a:rPr lang="en-US" dirty="0" err="1" smtClean="0"/>
              <a:t>eviden</a:t>
            </a:r>
            <a:r>
              <a:rPr lang="ro-RO" dirty="0" smtClean="0"/>
              <a:t>ț</a:t>
            </a:r>
            <a:r>
              <a:rPr lang="en-US" dirty="0" err="1" smtClean="0"/>
              <a:t>iat</a:t>
            </a:r>
            <a:r>
              <a:rPr lang="en-US" dirty="0" smtClean="0"/>
              <a:t> </a:t>
            </a:r>
            <a:r>
              <a:rPr lang="ro-RO" dirty="0" smtClean="0"/>
              <a:t>modificări semnificative ale valorilor markerilor indirecți de fibroză ( TE, APRI, FIB4, FibroMax).</a:t>
            </a:r>
          </a:p>
          <a:p>
            <a:r>
              <a:rPr lang="ro-RO" dirty="0" smtClean="0"/>
              <a:t>Majoritatea studiilor care au comparat valorile rigidității hepatice (RH) au gasit scaderi de 20-30% la 12-24 s post EOT la pacienții cu SVR.</a:t>
            </a:r>
          </a:p>
          <a:p>
            <a:r>
              <a:rPr lang="ro-RO" dirty="0" smtClean="0"/>
              <a:t>RH poate fi considerat un indicator compozit între fibroza hepatică, inflamație și edem*.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5803392"/>
            <a:ext cx="913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</a:t>
            </a:r>
            <a:r>
              <a:rPr lang="en-US" dirty="0" err="1"/>
              <a:t>Nudo</a:t>
            </a:r>
            <a:r>
              <a:rPr lang="en-US" dirty="0"/>
              <a:t> </a:t>
            </a:r>
            <a:r>
              <a:rPr lang="en-US" dirty="0" smtClean="0"/>
              <a:t>CG, </a:t>
            </a:r>
            <a:r>
              <a:rPr lang="en-US" dirty="0"/>
              <a:t>et al. Correlation of Laparoscopic Liver Biopsy to Elasticity Measurements (</a:t>
            </a:r>
            <a:r>
              <a:rPr lang="en-US" dirty="0" err="1"/>
              <a:t>FibroScan</a:t>
            </a:r>
            <a:r>
              <a:rPr lang="en-US" dirty="0" smtClean="0"/>
              <a:t>)</a:t>
            </a:r>
            <a:endParaRPr lang="ro-RO" dirty="0" smtClean="0"/>
          </a:p>
          <a:p>
            <a:r>
              <a:rPr lang="en-US" dirty="0" smtClean="0"/>
              <a:t> </a:t>
            </a:r>
            <a:r>
              <a:rPr lang="en-US" dirty="0"/>
              <a:t>in Patients With Chronic Liver Disease. 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 (N Y). 2008;4(12):862–70.</a:t>
            </a:r>
          </a:p>
        </p:txBody>
      </p:sp>
    </p:spTree>
    <p:extLst>
      <p:ext uri="{BB962C8B-B14F-4D97-AF65-F5344CB8AC3E}">
        <p14:creationId xmlns:p14="http://schemas.microsoft.com/office/powerpoint/2010/main" val="4664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329704"/>
              </p:ext>
            </p:extLst>
          </p:nvPr>
        </p:nvGraphicFramePr>
        <p:xfrm>
          <a:off x="990600" y="1905000"/>
          <a:ext cx="7886700" cy="338328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err="1" smtClean="0">
                          <a:effectLst/>
                        </a:rPr>
                        <a:t>Regimurile</a:t>
                      </a:r>
                      <a:r>
                        <a:rPr lang="en-US" dirty="0" smtClean="0">
                          <a:effectLst/>
                        </a:rPr>
                        <a:t> IFN </a:t>
                      </a:r>
                      <a:endParaRPr lang="ro-RO" dirty="0" smtClean="0">
                        <a:effectLst/>
                      </a:endParaRPr>
                    </a:p>
                    <a:p>
                      <a:pPr algn="l" fontAlgn="t"/>
                      <a:r>
                        <a:rPr lang="en-US" dirty="0" smtClean="0">
                          <a:effectLst/>
                        </a:rPr>
                        <a:t>(N = 52)</a:t>
                      </a:r>
                      <a:endParaRPr lang="vi-VN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dirty="0" smtClean="0">
                          <a:effectLst/>
                        </a:rPr>
                        <a:t>Schemele </a:t>
                      </a:r>
                      <a:r>
                        <a:rPr lang="ro-RO" dirty="0" smtClean="0">
                          <a:effectLst/>
                        </a:rPr>
                        <a:t>DAA</a:t>
                      </a:r>
                      <a:r>
                        <a:rPr lang="vi-VN" dirty="0" smtClean="0">
                          <a:effectLst/>
                        </a:rPr>
                        <a:t> </a:t>
                      </a:r>
                      <a:endParaRPr lang="ro-RO" dirty="0" smtClean="0">
                        <a:effectLst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dirty="0" smtClean="0">
                          <a:effectLst/>
                        </a:rPr>
                        <a:t>(N = 48)</a:t>
                      </a:r>
                    </a:p>
                    <a:p>
                      <a:pPr algn="l" fontAlgn="t"/>
                      <a:endParaRPr lang="en-US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ro-RO" dirty="0" smtClean="0">
                          <a:effectLst/>
                        </a:rPr>
                        <a:t>V</a:t>
                      </a:r>
                      <a:r>
                        <a:rPr lang="en-US" dirty="0" err="1" smtClean="0">
                          <a:effectLst/>
                        </a:rPr>
                        <a:t>aloare</a:t>
                      </a:r>
                      <a:r>
                        <a:rPr lang="ro-RO" dirty="0" smtClean="0">
                          <a:effectLst/>
                        </a:rPr>
                        <a:t> p</a:t>
                      </a:r>
                      <a:endParaRPr lang="en-US" dirty="0" smtClean="0">
                        <a:effectLst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err="1">
                          <a:effectLst/>
                        </a:rPr>
                        <a:t>Timpul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mediu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smtClean="0">
                          <a:effectLst/>
                        </a:rPr>
                        <a:t>Pre-</a:t>
                      </a:r>
                      <a:r>
                        <a:rPr lang="en-US" dirty="0" err="1" smtClean="0">
                          <a:effectLst/>
                        </a:rPr>
                        <a:t>tratament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en-US" dirty="0">
                          <a:effectLst/>
                        </a:rPr>
                        <a:t>la SVR24 (</a:t>
                      </a:r>
                      <a:r>
                        <a:rPr lang="en-US" dirty="0" err="1">
                          <a:effectLst/>
                        </a:rPr>
                        <a:t>ani</a:t>
                      </a:r>
                      <a:r>
                        <a:rPr lang="en-US" dirty="0">
                          <a:effectLst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2.3 (1.8-3.2)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1,3 (1,0-1,6)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-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err="1">
                          <a:effectLst/>
                        </a:rPr>
                        <a:t>Modificarea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ro-RO" dirty="0" smtClean="0">
                          <a:effectLst/>
                        </a:rPr>
                        <a:t>RH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en-US" dirty="0">
                          <a:effectLst/>
                        </a:rPr>
                        <a:t>(</a:t>
                      </a:r>
                      <a:r>
                        <a:rPr lang="en-US" dirty="0" err="1">
                          <a:effectLst/>
                        </a:rPr>
                        <a:t>kPa</a:t>
                      </a:r>
                      <a:r>
                        <a:rPr lang="en-US" dirty="0">
                          <a:effectLst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-2,0 (-5,8 - 0,4)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-2,4 (-7,7 - 0,2)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0.7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vi-VN" dirty="0">
                          <a:effectLst/>
                        </a:rPr>
                        <a:t>Procentul modificării scorului </a:t>
                      </a:r>
                      <a:r>
                        <a:rPr lang="ro-RO" dirty="0" smtClean="0">
                          <a:effectLst/>
                        </a:rPr>
                        <a:t>RH</a:t>
                      </a:r>
                      <a:endParaRPr lang="vi-VN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-30 (-48 - 4)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-27 (-47 - 2)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0,8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5800" y="457200"/>
            <a:ext cx="80883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Modificări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ale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rigidității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ficatului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(pre-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tratament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la SVR24):</a:t>
            </a:r>
            <a:endParaRPr kumimoji="0" lang="ro-RO" alt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IFN </a:t>
            </a:r>
            <a:r>
              <a:rPr kumimoji="0" lang="en-US" alt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față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de</a:t>
            </a:r>
            <a:r>
              <a:rPr kumimoji="0" lang="ro-RO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DAA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704" y="5778787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Liver Stiffness Decreases Rapidly in Response to Successful Hepatitis C Treatment and Then Plateaus</a:t>
            </a:r>
            <a:r>
              <a:rPr lang="ro-RO" sz="1600" dirty="0" smtClean="0"/>
              <a:t> </a:t>
            </a:r>
          </a:p>
          <a:p>
            <a:r>
              <a:rPr lang="ro-RO" sz="1600" dirty="0" smtClean="0"/>
              <a:t> Sw. Khekuri </a:t>
            </a:r>
            <a:r>
              <a:rPr lang="en-US" sz="1600" dirty="0" err="1" smtClean="0">
                <a:hlinkClick r:id="rId2"/>
              </a:rPr>
              <a:t>PLoS</a:t>
            </a:r>
            <a:r>
              <a:rPr lang="en-US" sz="1600" dirty="0" smtClean="0">
                <a:hlinkClick r:id="rId2"/>
              </a:rPr>
              <a:t> One</a:t>
            </a:r>
            <a:r>
              <a:rPr lang="en-US" sz="1600" dirty="0" smtClean="0"/>
              <a:t>. 2016; 11(7): e0159413</a:t>
            </a:r>
            <a:r>
              <a:rPr lang="ro-RO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24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528"/>
            <a:ext cx="7886700" cy="1325563"/>
          </a:xfrm>
        </p:spPr>
        <p:txBody>
          <a:bodyPr>
            <a:normAutofit/>
          </a:bodyPr>
          <a:lstStyle/>
          <a:p>
            <a:r>
              <a:rPr lang="ro-RO" sz="3200" dirty="0" smtClean="0"/>
              <a:t>Evoluția decompensării hepatice la pacienți cu boală hepatică avansată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445955"/>
              </p:ext>
            </p:extLst>
          </p:nvPr>
        </p:nvGraphicFramePr>
        <p:xfrm>
          <a:off x="1066800" y="1142995"/>
          <a:ext cx="7315199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348"/>
                <a:gridCol w="1201530"/>
                <a:gridCol w="1201530"/>
                <a:gridCol w="1201530"/>
                <a:gridCol w="1590261"/>
              </a:tblGrid>
              <a:tr h="577026"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Studiu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Solar-1 [78]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Solar-2 [77</a:t>
                      </a:r>
                      <a:r>
                        <a:rPr lang="ro-RO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] Ally-1 [76]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Astral-4 [79]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5732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Nr.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Pacienti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93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250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3185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Momentul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evaluarii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SVR-4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SVR-24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SVR-12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SVR-12</a:t>
                      </a:r>
                      <a:endParaRPr lang="en-US" sz="1600" dirty="0"/>
                    </a:p>
                  </a:txBody>
                  <a:tcPr/>
                </a:tc>
              </a:tr>
              <a:tr h="331853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Modificare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scor</a:t>
                      </a:r>
                      <a:r>
                        <a:rPr lang="en-US" sz="1600" dirty="0" smtClean="0"/>
                        <a:t> MELD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31853"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Î</a:t>
                      </a:r>
                      <a:r>
                        <a:rPr lang="en-US" sz="1600" dirty="0" err="1" smtClean="0"/>
                        <a:t>mbunata</a:t>
                      </a:r>
                      <a:r>
                        <a:rPr lang="ro-RO" sz="1600" dirty="0" smtClean="0"/>
                        <a:t>țire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54%</a:t>
                      </a:r>
                      <a:endParaRPr lang="en-US" sz="1600" dirty="0"/>
                    </a:p>
                  </a:txBody>
                  <a:tcPr/>
                </a:tc>
              </a:tr>
              <a:tr h="331853"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CTP-B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65%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43%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54%</a:t>
                      </a:r>
                      <a:endParaRPr lang="en-US" sz="1600" dirty="0"/>
                    </a:p>
                  </a:txBody>
                  <a:tcPr/>
                </a:tc>
              </a:tr>
              <a:tr h="331853"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CTP-C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83%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67%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  <a:tr h="331853"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Înrautațire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16%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40%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25%</a:t>
                      </a:r>
                      <a:endParaRPr lang="en-US" sz="1600" dirty="0"/>
                    </a:p>
                  </a:txBody>
                  <a:tcPr/>
                </a:tc>
              </a:tr>
              <a:tr h="331853"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CTP-B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20%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43%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25%</a:t>
                      </a:r>
                      <a:endParaRPr lang="en-US" sz="1600" dirty="0"/>
                    </a:p>
                  </a:txBody>
                  <a:tcPr/>
                </a:tc>
              </a:tr>
              <a:tr h="331853"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CTP-C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18%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11%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</a:tr>
              <a:tr h="331853"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Schimbari scor CTP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31853"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Îmbunatățire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77%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76%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47%</a:t>
                      </a:r>
                      <a:endParaRPr lang="en-US" sz="1600" dirty="0"/>
                    </a:p>
                  </a:txBody>
                  <a:tcPr/>
                </a:tc>
              </a:tr>
              <a:tr h="331853"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Înrăutățire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8%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8%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12%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 smtClean="0"/>
                        <a:t>11%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6072664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CTP, Child-</a:t>
            </a:r>
            <a:r>
              <a:rPr lang="en-US" sz="1400" dirty="0" err="1" smtClean="0"/>
              <a:t>Turcotte</a:t>
            </a:r>
            <a:r>
              <a:rPr lang="en-US" sz="1400" dirty="0" smtClean="0"/>
              <a:t>-Pugh score</a:t>
            </a:r>
            <a:r>
              <a:rPr lang="ro-RO" sz="1400" dirty="0" smtClean="0"/>
              <a:t>, </a:t>
            </a:r>
            <a:r>
              <a:rPr lang="en-US" sz="1400" dirty="0" smtClean="0"/>
              <a:t>MELD, Model for End-Stage Liver Disease; SVR, sustained </a:t>
            </a:r>
            <a:r>
              <a:rPr lang="en-US" sz="1400" dirty="0" err="1" smtClean="0"/>
              <a:t>virological</a:t>
            </a:r>
            <a:r>
              <a:rPr lang="en-US" sz="1400" dirty="0" smtClean="0"/>
              <a:t> response (at 4; 12 or 24 weeks after DAA therapy).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35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021" y="0"/>
            <a:ext cx="9394021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1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670246" cy="5638800"/>
          </a:xfrm>
        </p:spPr>
      </p:pic>
      <p:sp>
        <p:nvSpPr>
          <p:cNvPr id="5" name="Rectangle 4"/>
          <p:cNvSpPr/>
          <p:nvPr/>
        </p:nvSpPr>
        <p:spPr>
          <a:xfrm>
            <a:off x="609600" y="625346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dirty="0" smtClean="0">
                <a:hlinkClick r:id="rId3"/>
              </a:rPr>
              <a:t>I</a:t>
            </a:r>
            <a:r>
              <a:rPr lang="en-US" sz="1400" u="sng" dirty="0" err="1" smtClean="0">
                <a:hlinkClick r:id="rId3"/>
              </a:rPr>
              <a:t>nternational</a:t>
            </a:r>
            <a:r>
              <a:rPr lang="en-US" sz="1400" u="sng" dirty="0" smtClean="0">
                <a:hlinkClick r:id="rId3"/>
              </a:rPr>
              <a:t> </a:t>
            </a:r>
            <a:r>
              <a:rPr lang="en-US" sz="1400" u="sng" dirty="0">
                <a:hlinkClick r:id="rId3"/>
              </a:rPr>
              <a:t>diagnostic guidelines for patients with HCV-related </a:t>
            </a:r>
            <a:r>
              <a:rPr lang="en-US" sz="1400" u="sng" dirty="0" err="1">
                <a:hlinkClick r:id="rId3"/>
              </a:rPr>
              <a:t>extrahepatic</a:t>
            </a:r>
            <a:r>
              <a:rPr lang="en-US" sz="1400" u="sng" dirty="0">
                <a:hlinkClick r:id="rId3"/>
              </a:rPr>
              <a:t> manifestations. A multidisciplinary expert </a:t>
            </a:r>
            <a:r>
              <a:rPr lang="en-US" sz="1400" u="sng" dirty="0" smtClean="0">
                <a:hlinkClick r:id="rId3"/>
              </a:rPr>
              <a:t>statement</a:t>
            </a:r>
            <a:r>
              <a:rPr lang="ro-RO" sz="1400" u="sng" dirty="0" smtClean="0"/>
              <a:t> </a:t>
            </a:r>
            <a:r>
              <a:rPr lang="en-US" sz="1400" dirty="0" smtClean="0"/>
              <a:t>Autoimmunity </a:t>
            </a:r>
            <a:r>
              <a:rPr lang="en-US" sz="1400" dirty="0"/>
              <a:t>Reviews, Volume 15, Issue 12, 201</a:t>
            </a:r>
          </a:p>
        </p:txBody>
      </p:sp>
    </p:spTree>
    <p:extLst>
      <p:ext uri="{BB962C8B-B14F-4D97-AF65-F5344CB8AC3E}">
        <p14:creationId xmlns:p14="http://schemas.microsoft.com/office/powerpoint/2010/main" val="17211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M</a:t>
            </a:r>
            <a:r>
              <a:rPr lang="ro-RO" sz="1600" b="1" dirty="0" smtClean="0"/>
              <a:t>anifestari extrahepatice</a:t>
            </a:r>
            <a:br>
              <a:rPr lang="ro-RO" sz="1600" b="1" dirty="0" smtClean="0"/>
            </a:br>
            <a:r>
              <a:rPr lang="ro-RO" sz="3200" b="1" dirty="0" smtClean="0"/>
              <a:t>Vasculita crioglobulinemica (VC)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o-RO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Boala autoimuna limfoproliferativă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o-RO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clinic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benignă 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sau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severă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care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poate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evolua 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spre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  <a:hlinkClick r:id="rId2" tooltip="Aflați mai multe despre limfom"/>
              </a:rPr>
              <a:t> 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  <a:hlinkClick r:id="rId2" tooltip="Aflați mai multe despre limfom"/>
              </a:rPr>
              <a:t>limfom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 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Substratul patologic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 limfoproliferarea 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  <a:hlinkClick r:id="rId4" tooltip="Aflați mai multe despre celula B"/>
              </a:rPr>
              <a:t>celulelor B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indusă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de VHC și producția ulterioară 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  <a:hlinkClick r:id="rId5" tooltip="Aflați mai multe despre complexul imunitar"/>
              </a:rPr>
              <a:t>complexe imune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crio-și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non-crioprecipitabile ,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responsabile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pentru manifestările vasculitice. </a:t>
            </a:r>
            <a:endParaRPr lang="ro-RO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Manifestari: artralgii, astenie, purpură +    C4</a:t>
            </a:r>
          </a:p>
          <a:p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Forme grave: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boală extinsă / ulcerativă a pielii, neuropatie senzitiv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-motori</a:t>
            </a:r>
            <a:r>
              <a:rPr lang="ro-RO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severă,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glomerulonefrita rapid progresivă,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implicarea SNC,</a:t>
            </a:r>
            <a:r>
              <a:rPr lang="ro-RO" dirty="0" smtClean="0">
                <a:latin typeface="Calibri" panose="020F0502020204030204" pitchFamily="34" charset="0"/>
                <a:cs typeface="Calibri" panose="020F0502020204030204" pitchFamily="34" charset="0"/>
              </a:rPr>
              <a:t> ischemia intestinală,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hemoragia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alveolară</a:t>
            </a:r>
            <a:r>
              <a:rPr lang="vi-VN" dirty="0" smtClean="0"/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477000" y="4038600"/>
            <a:ext cx="0" cy="304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5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2488</TotalTime>
  <Words>895</Words>
  <Application>Microsoft Office PowerPoint</Application>
  <PresentationFormat>On-screen Show (4:3)</PresentationFormat>
  <Paragraphs>223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1_Office Theme</vt:lpstr>
      <vt:lpstr>Manifestări extrahepatice pre - si post - terapie cu agenți antivirali direcți (AAD) </vt:lpstr>
      <vt:lpstr>Virusul hepatitic C</vt:lpstr>
      <vt:lpstr>PowerPoint Presentation</vt:lpstr>
      <vt:lpstr>Regresia fibrozei hepatice post terapie DAA</vt:lpstr>
      <vt:lpstr>PowerPoint Presentation</vt:lpstr>
      <vt:lpstr>Evoluția decompensării hepatice la pacienți cu boală hepatică avansată</vt:lpstr>
      <vt:lpstr>PowerPoint Presentation</vt:lpstr>
      <vt:lpstr>PowerPoint Presentation</vt:lpstr>
      <vt:lpstr>Manifestari extrahepatice Vasculita crioglobulinemica (VC)</vt:lpstr>
      <vt:lpstr>Manifestari extrahepatice Vasculita crioglobulinemica (VC)</vt:lpstr>
      <vt:lpstr>Manifestari extrahepatice Limfomul</vt:lpstr>
      <vt:lpstr>Manifestari extrahepatice Boala renală cronică</vt:lpstr>
      <vt:lpstr>Manifestari extrahepatice Tulburări neuropsihiatrice și legate de calitatea vieții  </vt:lpstr>
      <vt:lpstr>Manifestari extrahepatice Porfiria cutanea tarda</vt:lpstr>
      <vt:lpstr>Manifestari extrahepatice Lichen plan</vt:lpstr>
      <vt:lpstr>Manifestari extrahepatice Afecțiuni tiroidiene</vt:lpstr>
      <vt:lpstr>Manifestari extrahepatice Afecțiuni tiroidiene</vt:lpstr>
      <vt:lpstr>Manifestari extrahepatice Diabet zaharat de tip 2 </vt:lpstr>
      <vt:lpstr>Manifestari extrahepatice Diabet zaharat de tip 2 </vt:lpstr>
      <vt:lpstr>Criterii individuale de prioritizare în cazul manif. extrahepatice  din VHC</vt:lpstr>
      <vt:lpstr>Reducerea costurilor prin DAA?</vt:lpstr>
      <vt:lpstr>Concluzii</vt:lpstr>
      <vt:lpstr>Bibliografie</vt:lpstr>
      <vt:lpstr>Bibliografie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B2 Garda</dc:creator>
  <cp:lastModifiedBy>B2 Garda</cp:lastModifiedBy>
  <cp:revision>58</cp:revision>
  <dcterms:created xsi:type="dcterms:W3CDTF">2018-04-24T02:54:21Z</dcterms:created>
  <dcterms:modified xsi:type="dcterms:W3CDTF">2018-06-06T04:30:19Z</dcterms:modified>
</cp:coreProperties>
</file>