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300" r:id="rId4"/>
    <p:sldId id="258" r:id="rId5"/>
    <p:sldId id="259" r:id="rId6"/>
    <p:sldId id="261" r:id="rId7"/>
    <p:sldId id="262" r:id="rId8"/>
    <p:sldId id="286" r:id="rId9"/>
    <p:sldId id="285" r:id="rId10"/>
    <p:sldId id="288" r:id="rId11"/>
    <p:sldId id="265" r:id="rId12"/>
    <p:sldId id="287" r:id="rId13"/>
    <p:sldId id="264" r:id="rId14"/>
    <p:sldId id="301" r:id="rId15"/>
    <p:sldId id="302" r:id="rId16"/>
    <p:sldId id="303" r:id="rId17"/>
    <p:sldId id="289" r:id="rId18"/>
    <p:sldId id="270" r:id="rId19"/>
    <p:sldId id="290" r:id="rId20"/>
    <p:sldId id="291" r:id="rId21"/>
    <p:sldId id="266" r:id="rId22"/>
    <p:sldId id="293" r:id="rId23"/>
    <p:sldId id="296" r:id="rId24"/>
    <p:sldId id="294" r:id="rId25"/>
    <p:sldId id="295" r:id="rId26"/>
    <p:sldId id="297" r:id="rId27"/>
    <p:sldId id="299" r:id="rId28"/>
    <p:sldId id="298" r:id="rId29"/>
    <p:sldId id="263" r:id="rId30"/>
    <p:sldId id="284" r:id="rId31"/>
    <p:sldId id="271" r:id="rId32"/>
    <p:sldId id="272" r:id="rId33"/>
    <p:sldId id="275" r:id="rId34"/>
    <p:sldId id="276" r:id="rId35"/>
    <p:sldId id="273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60" r:id="rId44"/>
  </p:sldIdLst>
  <p:sldSz cx="10080625" cy="7559675"/>
  <p:notesSz cx="7772400" cy="100584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2176" autoAdjust="0"/>
  </p:normalViewPr>
  <p:slideViewPr>
    <p:cSldViewPr>
      <p:cViewPr>
        <p:scale>
          <a:sx n="97" d="100"/>
          <a:sy n="97" d="100"/>
        </p:scale>
        <p:origin x="-102" y="16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FD8B9E7-9DEC-4DEF-AAC7-EC6A55FBF2B3}" type="slidenum">
              <a:rPr/>
              <a:pPr marL="0" marR="0" lvl="0" indent="0" algn="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60330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80B8922B-52CB-40EC-8C85-334CC561EABE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3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57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86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18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46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78A471-D789-41F3-8A64-F8CE717DD838}" type="slidenum">
              <a:rPr lang="en-GB"/>
              <a:pPr/>
              <a:t>11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5175"/>
            <a:ext cx="5027613" cy="3770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6914" y="4777553"/>
            <a:ext cx="6218573" cy="4526653"/>
          </a:xfrm>
          <a:noFill/>
          <a:ln/>
        </p:spPr>
        <p:txBody>
          <a:bodyPr tIns="10584"/>
          <a:lstStyle/>
          <a:p>
            <a:pPr algn="just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dirty="0"/>
              <a:t>(A) SOF/VEL SVR rates for 12 weeks across all genotypes (ASTRAL‐1‐2‐3). These studies encompassed a broad range of HCV populations, including HCV genotypes 1–6. The overall SVR rate in more than 1000 patients was high, with 98% achieving SVR12. AE, adverse event; D/C, discontinuation; LTFU, lost to follow‐up; SAE, serious adverse event. (B) Sustained </a:t>
            </a:r>
            <a:r>
              <a:rPr dirty="0" err="1"/>
              <a:t>virological</a:t>
            </a:r>
            <a:r>
              <a:rPr dirty="0"/>
              <a:t> response rates overall and by cirrhosis or advanced fibrosis status. (ASTRAL‐1‐2‐3). SVR12 was achieved by 98% of patients (490/501; 95% CI, 96‐99). Patients with cirrhosis had an SVR12 rate of 96% (212/220), and those with advanced fibrosis had an SVR12 rate of 99% (278/281)</a:t>
            </a:r>
          </a:p>
          <a:p>
            <a:endParaRPr dirty="0"/>
          </a:p>
          <a:p>
            <a:r>
              <a:rPr lang="en-GB" dirty="0"/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189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78A471-D789-41F3-8A64-F8CE717DD838}" type="slidenum">
              <a:rPr lang="en-GB"/>
              <a:pPr/>
              <a:t>16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5175"/>
            <a:ext cx="5027613" cy="3770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6914" y="4777553"/>
            <a:ext cx="6218573" cy="4526653"/>
          </a:xfrm>
          <a:noFill/>
          <a:ln/>
        </p:spPr>
        <p:txBody>
          <a:bodyPr tIns="10584"/>
          <a:lstStyle/>
          <a:p>
            <a:pPr algn="just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dirty="0"/>
              <a:t>(A) Studies evaluating the efficacy of GLE/PIB in patients with HCV GT1, 2, 4‐6 Infection with or without compensated cirrhosis. GLE/PIB for 8 weeks (Endurance‐1 and Surveyor‐2) in patients without cirrhosis resulted overall in an SVR of 98% (596/606); and for GT1 an SVR of 99% (348/351). (B) Studies evaluating the efficacy of GLE/PIB in patients with HCV GT3 infection with or without compensated cirrhosis. Genotype 3‐infected patients treated for 12 weeks achieved an SVR12 rate of 95.3% with GLE/PIB, compared to a 96.5% SVR12 rate with SOF/DCV; 8‐week GLE/PIB yielded an SVR12 rate of 94.9%</a:t>
            </a:r>
          </a:p>
          <a:p>
            <a:endParaRPr dirty="0"/>
          </a:p>
          <a:p>
            <a:r>
              <a:rPr lang="en-GB" dirty="0"/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2008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0B8922B-52CB-40EC-8C85-334CC561EABE}" type="slidenum">
              <a:rPr lang="ro-RO" smtClean="0"/>
              <a:pPr lvl="0"/>
              <a:t>30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8029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712334-37CB-4A4A-983B-814F246DDE41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6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5D4C87-989F-4526-B53C-904D727AF2C9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3C8850-7170-4D3F-B9AB-D26DED82D672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3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9069387" cy="241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4338638"/>
            <a:ext cx="9069387" cy="241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81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67309B-ACEF-496F-B346-D7DCC382F823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B435A9-5416-4FB4-826A-56D100F94956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1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932CF5-7CB3-4D3D-B712-A0D6479CF991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56BCC1-914B-4106-82FC-E63BA14F4752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8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4662C0-50E0-42E0-B545-566330024D0E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7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14A1B0-6615-4ED3-AE08-4F5D2BC258BA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0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09866D-F4B0-4AED-9703-24C6462B5DB4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FBED3B-DD31-4A9E-8E11-823050CE3336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3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B175C3FC-DD89-40E2-BC5C-EB004FE47A0E}" type="slidenum">
              <a:rPr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hangingPunct="0">
        <a:tabLst/>
        <a:defRPr lang="en-US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en-US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onlinelibrary.wiley.com/doi/10.1111/liv.13673/full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111/liv.13673/ful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onlinelibrary.wiley.com/doi/10.1111/liv.13673/full" TargetMode="Externa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111/liv.13673/ful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ho.int/iris/bitstream/10665/246177/1/WHO-HIV-2016.06-eng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nlinelibrary.wiley.com/doi/10.1111/liv.13673/ful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nlinelibrary.wiley.com/doi/10.1111/liv.13673/ful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111/liv.13673/ful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31800" y="2699717"/>
            <a:ext cx="9071640" cy="18752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o-RO" dirty="0" smtClean="0"/>
              <a:t>Actualitati in tratamentul hepatitei cronice cu virus C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8312" y="5796741"/>
            <a:ext cx="9307512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ro-RO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Model de ingrijire integrat pentru pacientii din grupe vulnerabile diagnosticati cu infectie cronica cu virus hepatitic C</a:t>
            </a:r>
            <a:endParaRPr kumimoji="0" lang="ro-RO" altLang="ro-RO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</a:t>
            </a:r>
            <a:r>
              <a:rPr kumimoji="0" lang="pt-BR" altLang="ro-RO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partea a II-a</a:t>
            </a:r>
            <a:r>
              <a:rPr kumimoji="0" lang="ro-RO" altLang="ro-RO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ro-RO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Spitalul Clinic de Boli Infectioase si Tropicale “Dr. Victor Babes” </a:t>
            </a:r>
            <a:endParaRPr kumimoji="0" lang="ro-RO" altLang="ro-RO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ro-RO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Bucuresti - 06 Iunie 2018</a:t>
            </a: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7944" y="3491805"/>
            <a:ext cx="7087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800" b="1" dirty="0" smtClean="0"/>
              <a:t>SOFOSBUVIR/VELPATASVIR</a:t>
            </a:r>
            <a:endParaRPr lang="ro-RO" sz="4800" b="1" dirty="0"/>
          </a:p>
        </p:txBody>
      </p:sp>
    </p:spTree>
    <p:extLst>
      <p:ext uri="{BB962C8B-B14F-4D97-AF65-F5344CB8AC3E}">
        <p14:creationId xmlns:p14="http://schemas.microsoft.com/office/powerpoint/2010/main" val="145420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60626"/>
          <a:stretch/>
        </p:blipFill>
        <p:spPr bwMode="auto">
          <a:xfrm>
            <a:off x="1727944" y="2339677"/>
            <a:ext cx="6565039" cy="30599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27000" y="6840538"/>
            <a:ext cx="6892925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4702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100" b="1" dirty="0">
                <a:solidFill>
                  <a:srgbClr val="000000"/>
                </a:solidFill>
              </a:rPr>
              <a:t>Liver International</a:t>
            </a:r>
            <a:r>
              <a:rPr lang="en-GB" sz="1100" dirty="0">
                <a:solidFill>
                  <a:srgbClr val="000000"/>
                </a:solidFill>
              </a:rPr>
              <a:t/>
            </a:r>
            <a:br>
              <a:rPr lang="en-GB" sz="1100" dirty="0">
                <a:solidFill>
                  <a:srgbClr val="000000"/>
                </a:solidFill>
              </a:rPr>
            </a:br>
            <a:r>
              <a:rPr lang="en-GB" sz="1100" dirty="0">
                <a:solidFill>
                  <a:srgbClr val="000000"/>
                </a:solidFill>
              </a:rPr>
              <a:t>pages 7-13, 10 FEB 2018 DOI: 10.1111/liv.13673</a:t>
            </a:r>
            <a:br>
              <a:rPr lang="en-GB" sz="1100" dirty="0">
                <a:solidFill>
                  <a:srgbClr val="000000"/>
                </a:solidFill>
              </a:rPr>
            </a:br>
            <a:r>
              <a:rPr lang="en-GB" sz="1100" dirty="0">
                <a:solidFill>
                  <a:srgbClr val="000000"/>
                </a:solidFill>
                <a:hlinkClick r:id="rId5"/>
              </a:rPr>
              <a:t>http://onlinelibrary.wiley.com/doi/10.1111/liv.13673/full#liv13673-fig-0002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2040" y="755501"/>
            <a:ext cx="4783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0" b="1" dirty="0" smtClean="0"/>
              <a:t>SOFOSBUVIR/VELPATASVIR</a:t>
            </a:r>
            <a:endParaRPr lang="ro-RO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49312" y="5684837"/>
            <a:ext cx="5225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- Combinatie </a:t>
            </a:r>
            <a:r>
              <a:rPr lang="ro-RO" i="1" dirty="0" smtClean="0">
                <a:solidFill>
                  <a:srgbClr val="FF0000"/>
                </a:solidFill>
              </a:rPr>
              <a:t>pangenotipica</a:t>
            </a:r>
            <a:r>
              <a:rPr lang="ro-RO" dirty="0" smtClean="0"/>
              <a:t> de inhibitor NS5B si NS5A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81040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479550"/>
            <a:ext cx="709612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2040" y="755501"/>
            <a:ext cx="4783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0" b="1" dirty="0" smtClean="0"/>
              <a:t>SOFOSBUVIR/VELPATASVIR</a:t>
            </a:r>
            <a:endParaRPr lang="ro-RO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143768" y="6516141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dirty="0"/>
          </a:p>
          <a:p>
            <a:r>
              <a:rPr lang="en-US" dirty="0"/>
              <a:t> </a:t>
            </a:r>
            <a:r>
              <a:rPr lang="en-US" b="1" dirty="0" err="1"/>
              <a:t>Sofosbuvir</a:t>
            </a:r>
            <a:r>
              <a:rPr lang="en-US" b="1" dirty="0"/>
              <a:t>/</a:t>
            </a:r>
            <a:r>
              <a:rPr lang="en-US" b="1" dirty="0" err="1"/>
              <a:t>Velpatasvir</a:t>
            </a:r>
            <a:r>
              <a:rPr lang="en-US" b="1" dirty="0"/>
              <a:t> for the treatment of Hepatitis C </a:t>
            </a:r>
            <a:r>
              <a:rPr lang="ro-RO" dirty="0"/>
              <a:t> </a:t>
            </a:r>
            <a:r>
              <a:rPr lang="ro-RO" dirty="0" smtClean="0"/>
              <a:t>- </a:t>
            </a:r>
            <a:r>
              <a:rPr lang="en-US" b="1" dirty="0" smtClean="0"/>
              <a:t>Application </a:t>
            </a:r>
            <a:r>
              <a:rPr lang="en-US" b="1" dirty="0"/>
              <a:t>for inclusion on the WHO Model List of Essential Medicines (EML) 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615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2040" y="755501"/>
            <a:ext cx="4783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0" b="1" dirty="0" smtClean="0"/>
              <a:t>SOFOSBUVIR/VELPATASVIR</a:t>
            </a:r>
            <a:endParaRPr lang="ro-RO" sz="32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38142"/>
          <a:stretch/>
        </p:blipFill>
        <p:spPr bwMode="auto">
          <a:xfrm>
            <a:off x="1943968" y="1979637"/>
            <a:ext cx="5904656" cy="4260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7000" y="6840538"/>
            <a:ext cx="6892925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4702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100" b="1" dirty="0">
                <a:solidFill>
                  <a:srgbClr val="000000"/>
                </a:solidFill>
              </a:rPr>
              <a:t>Liver International</a:t>
            </a:r>
            <a:r>
              <a:rPr lang="en-GB" sz="1100" dirty="0">
                <a:solidFill>
                  <a:srgbClr val="000000"/>
                </a:solidFill>
              </a:rPr>
              <a:t/>
            </a:r>
            <a:br>
              <a:rPr lang="en-GB" sz="1100" dirty="0">
                <a:solidFill>
                  <a:srgbClr val="000000"/>
                </a:solidFill>
              </a:rPr>
            </a:br>
            <a:r>
              <a:rPr lang="en-GB" sz="1100" dirty="0">
                <a:solidFill>
                  <a:srgbClr val="000000"/>
                </a:solidFill>
              </a:rPr>
              <a:t>pages 7-13, 10 FEB 2018 DOI: 10.1111/liv.13673</a:t>
            </a:r>
            <a:br>
              <a:rPr lang="en-GB" sz="1100" dirty="0">
                <a:solidFill>
                  <a:srgbClr val="000000"/>
                </a:solidFill>
              </a:rPr>
            </a:br>
            <a:r>
              <a:rPr lang="en-GB" sz="1100" dirty="0">
                <a:solidFill>
                  <a:srgbClr val="000000"/>
                </a:solidFill>
                <a:hlinkClick r:id="rId3"/>
              </a:rPr>
              <a:t>http://onlinelibrary.wiley.com/doi/10.1111/liv.13673/full#liv13673-fig-0002</a:t>
            </a:r>
          </a:p>
        </p:txBody>
      </p:sp>
    </p:spTree>
    <p:extLst>
      <p:ext uri="{BB962C8B-B14F-4D97-AF65-F5344CB8AC3E}">
        <p14:creationId xmlns:p14="http://schemas.microsoft.com/office/powerpoint/2010/main" val="59196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3928" y="3275781"/>
            <a:ext cx="76774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4800" b="1" dirty="0" smtClean="0"/>
              <a:t>GLECAPREVIR-PIBRENTASVIR </a:t>
            </a:r>
          </a:p>
        </p:txBody>
      </p:sp>
    </p:spTree>
    <p:extLst>
      <p:ext uri="{BB962C8B-B14F-4D97-AF65-F5344CB8AC3E}">
        <p14:creationId xmlns:p14="http://schemas.microsoft.com/office/powerpoint/2010/main" val="398713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6016" y="755501"/>
            <a:ext cx="518039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200" b="1" dirty="0" smtClean="0"/>
              <a:t>GLECAPREVIR-PIBRENTASVIR </a:t>
            </a:r>
          </a:p>
          <a:p>
            <a:pPr algn="ctr"/>
            <a:r>
              <a:rPr lang="ro-RO" sz="3200" b="1" dirty="0" smtClean="0"/>
              <a:t>(Next-Gen)</a:t>
            </a:r>
            <a:endParaRPr lang="ro-RO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07865" y="2627709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3200" b="1" dirty="0" smtClean="0"/>
              <a:t>Glecaprevir</a:t>
            </a:r>
            <a:r>
              <a:rPr lang="ro-RO" sz="3200" dirty="0" smtClean="0"/>
              <a:t> – inhibitor potent NS3/4A </a:t>
            </a:r>
            <a:r>
              <a:rPr lang="ro-RO" sz="3200" i="1" dirty="0" smtClean="0">
                <a:solidFill>
                  <a:srgbClr val="FF0000"/>
                </a:solidFill>
              </a:rPr>
              <a:t>pangenotipic</a:t>
            </a:r>
            <a:r>
              <a:rPr lang="ro-RO" sz="3200" dirty="0" smtClean="0">
                <a:solidFill>
                  <a:srgbClr val="FF0000"/>
                </a:solidFill>
              </a:rPr>
              <a:t> </a:t>
            </a:r>
            <a:r>
              <a:rPr lang="ro-RO" sz="3200" dirty="0" smtClean="0"/>
              <a:t>eficientpe majoritatea NS3 RAS</a:t>
            </a:r>
          </a:p>
          <a:p>
            <a:endParaRPr lang="ro-RO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3200" b="1" dirty="0" smtClean="0"/>
              <a:t>Pibrentasvir</a:t>
            </a:r>
            <a:r>
              <a:rPr lang="ro-RO" sz="3200" dirty="0" smtClean="0"/>
              <a:t> – inhibitor potent NS5A </a:t>
            </a:r>
            <a:r>
              <a:rPr lang="ro-RO" sz="3200" i="1" dirty="0" smtClean="0">
                <a:solidFill>
                  <a:srgbClr val="FF0000"/>
                </a:solidFill>
              </a:rPr>
              <a:t>pangenotipic</a:t>
            </a:r>
            <a:r>
              <a:rPr lang="ro-RO" sz="3200" dirty="0" smtClean="0">
                <a:solidFill>
                  <a:srgbClr val="FF0000"/>
                </a:solidFill>
              </a:rPr>
              <a:t> </a:t>
            </a:r>
            <a:r>
              <a:rPr lang="ro-RO" sz="3200" dirty="0" smtClean="0"/>
              <a:t>eficientpe majoritatea NS5A RAS</a:t>
            </a:r>
            <a:endParaRPr lang="ro-RO" sz="3200" dirty="0"/>
          </a:p>
        </p:txBody>
      </p:sp>
    </p:spTree>
    <p:extLst>
      <p:ext uri="{BB962C8B-B14F-4D97-AF65-F5344CB8AC3E}">
        <p14:creationId xmlns:p14="http://schemas.microsoft.com/office/powerpoint/2010/main" val="191776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1279" y="1619597"/>
            <a:ext cx="5123122" cy="4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27000" y="6840538"/>
            <a:ext cx="6892925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4702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100" b="1">
                <a:solidFill>
                  <a:srgbClr val="000000"/>
                </a:solidFill>
              </a:rPr>
              <a:t>Liver International</a:t>
            </a:r>
            <a:r>
              <a:rPr lang="en-GB" sz="1100">
                <a:solidFill>
                  <a:srgbClr val="000000"/>
                </a:solidFill>
              </a:rPr>
              <a:t/>
            </a:r>
            <a:br>
              <a:rPr lang="en-GB" sz="1100">
                <a:solidFill>
                  <a:srgbClr val="000000"/>
                </a:solidFill>
              </a:rPr>
            </a:br>
            <a:r>
              <a:rPr lang="en-GB" sz="1100">
                <a:solidFill>
                  <a:srgbClr val="000000"/>
                </a:solidFill>
              </a:rPr>
              <a:t>pages 7-13, 10 FEB 2018 DOI: 10.1111/liv.13673</a:t>
            </a:r>
            <a:br>
              <a:rPr lang="en-GB" sz="1100">
                <a:solidFill>
                  <a:srgbClr val="000000"/>
                </a:solidFill>
              </a:rPr>
            </a:br>
            <a:r>
              <a:rPr lang="en-GB" sz="1100">
                <a:solidFill>
                  <a:srgbClr val="000000"/>
                </a:solidFill>
                <a:hlinkClick r:id="rId5"/>
              </a:rPr>
              <a:t>http://onlinelibrary.wiley.com/doi/10.1111/liv.13673/full#liv13673-fig-0003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4008" y="323453"/>
            <a:ext cx="518039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200" b="1" dirty="0" smtClean="0"/>
              <a:t>GLECAPREVIR-PIBRENTASVIR </a:t>
            </a:r>
          </a:p>
          <a:p>
            <a:pPr algn="ctr"/>
            <a:r>
              <a:rPr lang="ro-RO" sz="3200" b="1" dirty="0" smtClean="0"/>
              <a:t>(Next-Gen)</a:t>
            </a:r>
            <a:endParaRPr lang="ro-RO" sz="3200" b="1" dirty="0"/>
          </a:p>
        </p:txBody>
      </p:sp>
    </p:spTree>
    <p:extLst>
      <p:ext uri="{BB962C8B-B14F-4D97-AF65-F5344CB8AC3E}">
        <p14:creationId xmlns:p14="http://schemas.microsoft.com/office/powerpoint/2010/main" val="780010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7984" y="3347789"/>
            <a:ext cx="65416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4800" b="1" dirty="0" smtClean="0"/>
              <a:t>ELBASVIR/GRAZOPREVIR</a:t>
            </a:r>
            <a:endParaRPr lang="ro-RO" sz="4800" b="1" dirty="0"/>
          </a:p>
        </p:txBody>
      </p:sp>
    </p:spTree>
    <p:extLst>
      <p:ext uri="{BB962C8B-B14F-4D97-AF65-F5344CB8AC3E}">
        <p14:creationId xmlns:p14="http://schemas.microsoft.com/office/powerpoint/2010/main" val="332922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80072" y="755500"/>
            <a:ext cx="4419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200" b="1" dirty="0" smtClean="0"/>
              <a:t>ELBASVIR/GRAZOPREVIR</a:t>
            </a:r>
            <a:endParaRPr lang="ro-RO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91840" y="1835621"/>
            <a:ext cx="87849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3200" b="1" dirty="0" smtClean="0"/>
              <a:t>Grazoprevir</a:t>
            </a:r>
            <a:r>
              <a:rPr lang="ro-RO" sz="3200" dirty="0" smtClean="0"/>
              <a:t>– inhibitor potent NS3/4A genotipuri 1 si 4 eficient pe majoritatea NS3 RAS (Resistance Associated Substitutions)</a:t>
            </a:r>
          </a:p>
          <a:p>
            <a:endParaRPr lang="ro-RO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3200" b="1" dirty="0" smtClean="0"/>
              <a:t>Elbasvir</a:t>
            </a:r>
            <a:r>
              <a:rPr lang="ro-RO" sz="3200" dirty="0" smtClean="0"/>
              <a:t>– inhibitor potent NS5A genotipuri 1 si 4 eficient pe majoritatea NS5A 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3200" dirty="0" smtClean="0"/>
              <a:t>SVR12 – 96-100% - diferente in functie de fibroza, status pretratat/nu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3200" dirty="0" smtClean="0"/>
              <a:t>Se pot administra si in insuficienta renala</a:t>
            </a:r>
            <a:endParaRPr lang="ro-RO" sz="3200" dirty="0"/>
          </a:p>
        </p:txBody>
      </p:sp>
    </p:spTree>
    <p:extLst>
      <p:ext uri="{BB962C8B-B14F-4D97-AF65-F5344CB8AC3E}">
        <p14:creationId xmlns:p14="http://schemas.microsoft.com/office/powerpoint/2010/main" val="28979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natap.org/2017/images/042817/042817-3/042817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1"/>
          <a:stretch/>
        </p:blipFill>
        <p:spPr bwMode="auto">
          <a:xfrm>
            <a:off x="2432101" y="1340275"/>
            <a:ext cx="5178666" cy="574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80072" y="755500"/>
            <a:ext cx="4419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200" b="1" dirty="0" smtClean="0"/>
              <a:t>ELBASVIR/GRAZOPREVIR</a:t>
            </a:r>
            <a:endParaRPr lang="ro-RO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0" y="6959127"/>
            <a:ext cx="98650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100" dirty="0"/>
              <a:t>Sulkowski M, Hezode C, Gerstoft J, Vierling JM, Mallolas J, Pol S, et al. Efficacy and safety of 8 weeks versus 12 weeks of treatment with grazoprevir (MK-5172) and elbasvir (MK-8742) with or without ribavirin in patients with hepatitis C virus genotype 1 mono-infection and HIV/hepatitis C virus co-infection (C WORTHY): a randomized, open-label phase 2 trial. Lancet. 2015 Mar 21; 385(9973):1087-97.</a:t>
            </a:r>
          </a:p>
        </p:txBody>
      </p:sp>
    </p:spTree>
    <p:extLst>
      <p:ext uri="{BB962C8B-B14F-4D97-AF65-F5344CB8AC3E}">
        <p14:creationId xmlns:p14="http://schemas.microsoft.com/office/powerpoint/2010/main" val="270214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/>
              <a:t>Introducere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 dirty="0" err="1"/>
              <a:t>Scopul</a:t>
            </a:r>
            <a:r>
              <a:rPr lang="en-US" dirty="0"/>
              <a:t> </a:t>
            </a:r>
            <a:r>
              <a:rPr lang="en-US" dirty="0" err="1"/>
              <a:t>terapiei</a:t>
            </a:r>
            <a:r>
              <a:rPr lang="en-US" dirty="0"/>
              <a:t>: SVR (1)</a:t>
            </a:r>
          </a:p>
          <a:p>
            <a:pPr lvl="0"/>
            <a:r>
              <a:rPr lang="en-US" dirty="0"/>
              <a:t>SVR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considerat</a:t>
            </a:r>
            <a:r>
              <a:rPr lang="en-US" dirty="0"/>
              <a:t> </a:t>
            </a:r>
            <a:r>
              <a:rPr lang="en-US" dirty="0" err="1"/>
              <a:t>echivalent</a:t>
            </a:r>
            <a:r>
              <a:rPr lang="en-US" dirty="0"/>
              <a:t> cu </a:t>
            </a:r>
            <a:r>
              <a:rPr lang="en-US" dirty="0" err="1"/>
              <a:t>vindecarea</a:t>
            </a:r>
            <a:r>
              <a:rPr lang="en-US" dirty="0"/>
              <a:t> (2)</a:t>
            </a:r>
          </a:p>
          <a:p>
            <a:pPr lvl="0"/>
            <a:r>
              <a:rPr lang="en-US" dirty="0" err="1"/>
              <a:t>Eradicarea</a:t>
            </a:r>
            <a:r>
              <a:rPr lang="en-US" dirty="0"/>
              <a:t> </a:t>
            </a:r>
            <a:r>
              <a:rPr lang="en-US" dirty="0" err="1"/>
              <a:t>virusului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asociata</a:t>
            </a:r>
            <a:r>
              <a:rPr lang="en-US" dirty="0"/>
              <a:t> cu </a:t>
            </a:r>
            <a:r>
              <a:rPr lang="en-US" dirty="0" err="1"/>
              <a:t>regresia</a:t>
            </a:r>
            <a:r>
              <a:rPr lang="en-US" dirty="0"/>
              <a:t> </a:t>
            </a:r>
            <a:r>
              <a:rPr lang="en-US" dirty="0" err="1"/>
              <a:t>fibrozei</a:t>
            </a:r>
            <a:r>
              <a:rPr lang="en-US" dirty="0"/>
              <a:t>, </a:t>
            </a:r>
            <a:r>
              <a:rPr lang="en-US" dirty="0" err="1"/>
              <a:t>reversia</a:t>
            </a:r>
            <a:r>
              <a:rPr lang="en-US" dirty="0"/>
              <a:t> </a:t>
            </a:r>
            <a:r>
              <a:rPr lang="en-US" dirty="0" err="1"/>
              <a:t>cirozei</a:t>
            </a:r>
            <a:r>
              <a:rPr lang="en-US" dirty="0"/>
              <a:t>, </a:t>
            </a:r>
            <a:r>
              <a:rPr lang="en-US" dirty="0" err="1"/>
              <a:t>ameliorarea</a:t>
            </a:r>
            <a:r>
              <a:rPr lang="en-US" dirty="0"/>
              <a:t> </a:t>
            </a:r>
            <a:r>
              <a:rPr lang="en-US" dirty="0" err="1"/>
              <a:t>supravietuirii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scaderea</a:t>
            </a:r>
            <a:r>
              <a:rPr lang="en-US" dirty="0"/>
              <a:t> </a:t>
            </a:r>
            <a:r>
              <a:rPr lang="en-US" dirty="0" err="1"/>
              <a:t>ratei</a:t>
            </a:r>
            <a:r>
              <a:rPr lang="en-US" dirty="0"/>
              <a:t> </a:t>
            </a:r>
            <a:r>
              <a:rPr lang="en-US" dirty="0" err="1"/>
              <a:t>complicatiilor</a:t>
            </a:r>
            <a:r>
              <a:rPr lang="en-US" dirty="0"/>
              <a:t> (3)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" y="5120639"/>
            <a:ext cx="9988560" cy="21380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342900" marR="0" lvl="0" indent="-34290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/>
            </a:pPr>
            <a:r>
              <a:rPr lang="en-US" sz="1800" b="0" i="0" u="none" strike="noStrike" kern="1200" cap="none" dirty="0" err="1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Martinot-Peignoux</a:t>
            </a:r>
            <a:r>
              <a:rPr lang="en-US" sz="1800" b="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M, Stern C,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Maylin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S, et al. Twelve weeks post treatment follow-up is as relevant as </a:t>
            </a:r>
            <a:endParaRPr lang="ro-RO" sz="1800" b="0" i="0" u="none" strike="noStrike" kern="1200" cap="none" dirty="0" smtClean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  <a:p>
            <a:pPr marR="0" lv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en-US" sz="1800" b="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24 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weeks to determine the sustained virologic response in patients with hepatitis C virus receiving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pegylated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endParaRPr lang="ro-RO" sz="1800" b="0" i="0" u="none" strike="noStrike" kern="1200" cap="none" dirty="0" smtClean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  <a:p>
            <a:pPr marR="0" lv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en-US" sz="1800" b="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interferon 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and ribavirin. Hepatology. 2010;51:1122-1126.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2.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Maylin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S,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Martinot-Peignoux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M,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Moucari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R, et al. Eradication of hepatitis C virus in patients </a:t>
            </a:r>
            <a:endParaRPr lang="ro-RO" sz="1800" b="0" i="0" u="none" strike="noStrike" kern="1200" cap="none" dirty="0" smtClean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successfully 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treated for chronic hepatitis C. Gastroenterology. 2008;135:821-829.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3.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Afdhal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N, Everson GT,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Calleja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JL, et al. Effect of viral suppression on hepatic venous pressure </a:t>
            </a:r>
            <a:r>
              <a:rPr lang="en-US" sz="1800" b="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gradient</a:t>
            </a:r>
            <a:endParaRPr lang="ro-RO" sz="1800" b="0" i="0" u="none" strike="noStrike" kern="1200" cap="none" dirty="0" smtClean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in 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hepatitis C with cirrhosis and portal hypertension. J Viral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Hepat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. 2017;24:823-831.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3928" y="3203773"/>
            <a:ext cx="735169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4800" b="1" dirty="0" smtClean="0"/>
              <a:t>SOFOSBUVIR/VELPATASVIR/</a:t>
            </a:r>
          </a:p>
          <a:p>
            <a:pPr algn="ctr"/>
            <a:r>
              <a:rPr lang="ro-RO" sz="4800" b="1" dirty="0" smtClean="0"/>
              <a:t>VOXILAPREVIR</a:t>
            </a:r>
            <a:endParaRPr lang="ro-RO" sz="4800" b="1" dirty="0"/>
          </a:p>
        </p:txBody>
      </p:sp>
    </p:spTree>
    <p:extLst>
      <p:ext uri="{BB962C8B-B14F-4D97-AF65-F5344CB8AC3E}">
        <p14:creationId xmlns:p14="http://schemas.microsoft.com/office/powerpoint/2010/main" val="7571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1920" y="611485"/>
            <a:ext cx="7445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200" b="1" dirty="0" smtClean="0"/>
              <a:t>SOFOSBUVIR/VELPATASVIR/VOXILAPREVIR</a:t>
            </a:r>
            <a:endParaRPr lang="ro-RO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9833" y="1979637"/>
            <a:ext cx="92170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800" b="1" dirty="0" smtClean="0"/>
              <a:t>Voxilaprevir</a:t>
            </a:r>
            <a:r>
              <a:rPr lang="ro-RO" sz="2800" dirty="0" smtClean="0"/>
              <a:t> – inhibitor NS3/4A pangenotipic</a:t>
            </a:r>
          </a:p>
          <a:p>
            <a:endParaRPr lang="ro-RO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800" dirty="0" smtClean="0"/>
              <a:t>Profil de rezistenta imbunatatit fata de predecesori</a:t>
            </a:r>
          </a:p>
          <a:p>
            <a:endParaRPr lang="ro-RO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800" dirty="0" smtClean="0"/>
              <a:t>SOF/VEL/VOX nu a indeplinit criteriul de non-inferioritate in administrarea de 8 saptamani comparativ cu SOF/VEL 12 </a:t>
            </a:r>
            <a:r>
              <a:rPr lang="ro-RO" sz="2800" dirty="0" smtClean="0"/>
              <a:t>saptamani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800" dirty="0" smtClean="0"/>
              <a:t>Are rezultate mai bune pe GT3 comparativ cu SOF/VEL</a:t>
            </a:r>
            <a:endParaRPr lang="ro-RO" sz="2800" dirty="0" smtClean="0"/>
          </a:p>
        </p:txBody>
      </p:sp>
    </p:spTree>
    <p:extLst>
      <p:ext uri="{BB962C8B-B14F-4D97-AF65-F5344CB8AC3E}">
        <p14:creationId xmlns:p14="http://schemas.microsoft.com/office/powerpoint/2010/main" val="77493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5936" y="3491805"/>
            <a:ext cx="6693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4800" b="1" dirty="0" smtClean="0"/>
              <a:t>SOFOSBUVIR/LEDIPASVIR</a:t>
            </a:r>
            <a:endParaRPr lang="ro-RO" sz="4800" b="1" dirty="0"/>
          </a:p>
        </p:txBody>
      </p:sp>
    </p:spTree>
    <p:extLst>
      <p:ext uri="{BB962C8B-B14F-4D97-AF65-F5344CB8AC3E}">
        <p14:creationId xmlns:p14="http://schemas.microsoft.com/office/powerpoint/2010/main" val="5461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0120" y="323453"/>
            <a:ext cx="3980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b="1" dirty="0" smtClean="0"/>
              <a:t>SOFOSBUVIR/LEDIPASVIR</a:t>
            </a:r>
            <a:endParaRPr lang="ro-RO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91840" y="2483693"/>
            <a:ext cx="88498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dirty="0" smtClean="0"/>
              <a:t>Regim activ pe genotipurile 1,4,5 si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dirty="0" smtClean="0"/>
              <a:t>Rate de succes peste 95% in terapii cu durata de 8-24 de saptamani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2400" dirty="0"/>
          </a:p>
          <a:p>
            <a:endParaRPr lang="ro-R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31502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031875"/>
            <a:ext cx="901065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50120" y="323453"/>
            <a:ext cx="3980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b="1" dirty="0" smtClean="0"/>
              <a:t>SOFOSBUVIR/LEDIPASVIR</a:t>
            </a:r>
            <a:endParaRPr lang="ro-RO" sz="2800" b="1" dirty="0"/>
          </a:p>
        </p:txBody>
      </p:sp>
    </p:spTree>
    <p:extLst>
      <p:ext uri="{BB962C8B-B14F-4D97-AF65-F5344CB8AC3E}">
        <p14:creationId xmlns:p14="http://schemas.microsoft.com/office/powerpoint/2010/main" val="33866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0120" y="323453"/>
            <a:ext cx="3980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b="1" dirty="0" smtClean="0"/>
              <a:t>SOFOSBUVIR/LEDIPASVIR</a:t>
            </a:r>
            <a:endParaRPr lang="ro-RO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060450"/>
            <a:ext cx="89154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1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7824" y="2915741"/>
            <a:ext cx="866724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4000" b="1" dirty="0" smtClean="0"/>
              <a:t>OMBITASVIR/PARITAPREVIR-RITONAVIR</a:t>
            </a:r>
          </a:p>
          <a:p>
            <a:pPr algn="ctr"/>
            <a:r>
              <a:rPr lang="ro-RO" sz="4000" b="1" dirty="0" smtClean="0"/>
              <a:t>+</a:t>
            </a:r>
          </a:p>
          <a:p>
            <a:pPr algn="ctr"/>
            <a:r>
              <a:rPr lang="ro-RO" sz="4000" b="1" dirty="0" smtClean="0"/>
              <a:t>DASABUVIR</a:t>
            </a:r>
            <a:endParaRPr lang="ro-RO" sz="4000" b="1" dirty="0"/>
          </a:p>
        </p:txBody>
      </p:sp>
    </p:spTree>
    <p:extLst>
      <p:ext uri="{BB962C8B-B14F-4D97-AF65-F5344CB8AC3E}">
        <p14:creationId xmlns:p14="http://schemas.microsoft.com/office/powerpoint/2010/main" val="29308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42521" y="611485"/>
            <a:ext cx="8784976" cy="6408712"/>
            <a:chOff x="503808" y="971525"/>
            <a:chExt cx="8784976" cy="6408712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392" y="1187549"/>
              <a:ext cx="7601235" cy="5760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03808" y="971525"/>
              <a:ext cx="8712968" cy="1512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424688" y="1979637"/>
              <a:ext cx="864096" cy="5112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200552" y="5436021"/>
              <a:ext cx="1728192" cy="1944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204810" y="459464"/>
            <a:ext cx="50344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 smtClean="0"/>
              <a:t>OMBITASVIR/PARITAPREVIR-RITONAVIR</a:t>
            </a:r>
          </a:p>
          <a:p>
            <a:pPr algn="ctr"/>
            <a:r>
              <a:rPr lang="ro-RO" b="1" dirty="0" smtClean="0"/>
              <a:t>+</a:t>
            </a:r>
          </a:p>
          <a:p>
            <a:pPr algn="ctr"/>
            <a:r>
              <a:rPr lang="ro-RO" b="1" dirty="0" smtClean="0"/>
              <a:t>DASABUVIR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27903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ini pentru OMBITASVIR CLINICAL PHASE I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72" y="2483693"/>
            <a:ext cx="677227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23060" y="459464"/>
            <a:ext cx="39979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b="1" dirty="0" smtClean="0"/>
              <a:t>OMBITASVIR/PARITAPREVIR-RITONAVIR</a:t>
            </a:r>
          </a:p>
          <a:p>
            <a:pPr algn="ctr"/>
            <a:r>
              <a:rPr lang="ro-RO" b="1" dirty="0" smtClean="0"/>
              <a:t>+</a:t>
            </a:r>
          </a:p>
          <a:p>
            <a:pPr algn="ctr"/>
            <a:r>
              <a:rPr lang="ro-RO" b="1" dirty="0" smtClean="0"/>
              <a:t>DASABUVIR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25323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" y="-1188715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00752" y="29620"/>
            <a:ext cx="115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EASL 2016</a:t>
            </a:r>
            <a:endParaRPr lang="ro-RO" dirty="0"/>
          </a:p>
        </p:txBody>
      </p:sp>
      <p:sp>
        <p:nvSpPr>
          <p:cNvPr id="3" name="Oval 2"/>
          <p:cNvSpPr/>
          <p:nvPr/>
        </p:nvSpPr>
        <p:spPr>
          <a:xfrm>
            <a:off x="4680272" y="467469"/>
            <a:ext cx="1152128" cy="684076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Oval 7"/>
          <p:cNvSpPr/>
          <p:nvPr/>
        </p:nvSpPr>
        <p:spPr>
          <a:xfrm>
            <a:off x="7855411" y="619869"/>
            <a:ext cx="1152128" cy="684076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" name="Right Arrow 3"/>
          <p:cNvSpPr/>
          <p:nvPr/>
        </p:nvSpPr>
        <p:spPr>
          <a:xfrm>
            <a:off x="1727944" y="3403217"/>
            <a:ext cx="720080" cy="284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Right Arrow 9"/>
          <p:cNvSpPr/>
          <p:nvPr/>
        </p:nvSpPr>
        <p:spPr>
          <a:xfrm>
            <a:off x="1727944" y="4040249"/>
            <a:ext cx="720080" cy="284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6543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268912" y="1493837"/>
            <a:ext cx="3657600" cy="4572000"/>
            <a:chOff x="2830512" y="1341437"/>
            <a:chExt cx="2476500" cy="30480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6712" y="1341437"/>
              <a:ext cx="2400300" cy="296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830512" y="3094037"/>
              <a:ext cx="1524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906712" y="4160837"/>
              <a:ext cx="152400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44512" y="1341437"/>
            <a:ext cx="50620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o-RO" b="1" dirty="0" smtClean="0"/>
              <a:t>Adeziunea si patrunderea in celula</a:t>
            </a:r>
          </a:p>
          <a:p>
            <a:pPr marL="342900" indent="-342900">
              <a:buAutoNum type="arabicPeriod"/>
            </a:pPr>
            <a:endParaRPr lang="ro-RO" b="1" dirty="0" smtClean="0"/>
          </a:p>
          <a:p>
            <a:pPr marL="342900" indent="-342900">
              <a:buAutoNum type="arabicPeriod"/>
            </a:pPr>
            <a:r>
              <a:rPr lang="ro-RO" b="1" dirty="0" smtClean="0"/>
              <a:t>Eliberarea ARN si migrarea spre RE</a:t>
            </a:r>
          </a:p>
          <a:p>
            <a:pPr marL="342900" indent="-342900">
              <a:buAutoNum type="arabicPeriod"/>
            </a:pPr>
            <a:endParaRPr lang="ro-RO" b="1" dirty="0" smtClean="0"/>
          </a:p>
          <a:p>
            <a:pPr marL="342900" indent="-342900">
              <a:buAutoNum type="arabicPeriod"/>
            </a:pPr>
            <a:r>
              <a:rPr lang="ro-RO" b="1" dirty="0" smtClean="0"/>
              <a:t>Translatia si productia poliproteinei</a:t>
            </a:r>
          </a:p>
          <a:p>
            <a:pPr marL="342900" indent="-342900">
              <a:buAutoNum type="arabicPeriod"/>
            </a:pPr>
            <a:endParaRPr lang="ro-RO" b="1" dirty="0" smtClean="0"/>
          </a:p>
          <a:p>
            <a:pPr marL="342900" indent="-342900">
              <a:buAutoNum type="arabicPeriod"/>
            </a:pPr>
            <a:r>
              <a:rPr lang="ro-RO" b="1" dirty="0" smtClean="0"/>
              <a:t>Scindarea poliproteinei sub actiunea proteazelor in proteine structurale si non-structurale</a:t>
            </a:r>
          </a:p>
          <a:p>
            <a:pPr marL="342900" indent="-342900">
              <a:buAutoNum type="arabicPeriod"/>
            </a:pPr>
            <a:endParaRPr lang="ro-RO" b="1" dirty="0" smtClean="0"/>
          </a:p>
          <a:p>
            <a:pPr marL="342900" indent="-342900">
              <a:buAutoNum type="arabicPeriod"/>
            </a:pPr>
            <a:r>
              <a:rPr lang="ro-RO" b="1" dirty="0" smtClean="0"/>
              <a:t>Replicarea ARN cu ajutorul polimerazei</a:t>
            </a:r>
          </a:p>
        </p:txBody>
      </p:sp>
    </p:spTree>
    <p:extLst>
      <p:ext uri="{BB962C8B-B14F-4D97-AF65-F5344CB8AC3E}">
        <p14:creationId xmlns:p14="http://schemas.microsoft.com/office/powerpoint/2010/main" val="85949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20" y="0"/>
            <a:ext cx="7524130" cy="756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00752" y="29620"/>
            <a:ext cx="115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EASL 2018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4791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992" y="755501"/>
            <a:ext cx="55659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0" b="1" dirty="0" smtClean="0"/>
              <a:t>RETRATAMENTUL PACIENTILOR </a:t>
            </a:r>
          </a:p>
          <a:p>
            <a:pPr algn="ctr"/>
            <a:r>
              <a:rPr lang="ro-RO" sz="3200" b="1" dirty="0" smtClean="0"/>
              <a:t>CU ESEC TERAPEUTIC</a:t>
            </a:r>
            <a:endParaRPr lang="ro-RO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35856" y="2627709"/>
            <a:ext cx="87849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3200" dirty="0" smtClean="0"/>
              <a:t>Necesita confirmarea compliantei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3200" dirty="0" smtClean="0"/>
              <a:t>Sunt disponibile teste pentru 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3200" dirty="0" smtClean="0"/>
              <a:t>Pentru pacientii cu RAS detectate se vor folosi terapii adaptate, utilizand noile regimuri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3200" dirty="0"/>
          </a:p>
        </p:txBody>
      </p:sp>
    </p:spTree>
    <p:extLst>
      <p:ext uri="{BB962C8B-B14F-4D97-AF65-F5344CB8AC3E}">
        <p14:creationId xmlns:p14="http://schemas.microsoft.com/office/powerpoint/2010/main" val="62420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2200" y="755500"/>
            <a:ext cx="2010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0" b="1" dirty="0" smtClean="0"/>
              <a:t>CONCLUZII</a:t>
            </a:r>
            <a:endParaRPr lang="ro-RO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35856" y="2627709"/>
            <a:ext cx="8784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3200" dirty="0" smtClean="0"/>
              <a:t>Ultimii ani au adus o adevarata revolutie in tratamentul infectiei VHC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3200" dirty="0" smtClean="0"/>
              <a:t>Ratele de succes se apropie de 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3200" dirty="0" smtClean="0"/>
              <a:t>Durata terapiei 8-12 saptamani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3200" dirty="0" smtClean="0"/>
              <a:t>Profil de siguranta si tolerabilitate bune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3200" dirty="0"/>
          </a:p>
        </p:txBody>
      </p:sp>
    </p:spTree>
    <p:extLst>
      <p:ext uri="{BB962C8B-B14F-4D97-AF65-F5344CB8AC3E}">
        <p14:creationId xmlns:p14="http://schemas.microsoft.com/office/powerpoint/2010/main" val="75600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1840" y="2843733"/>
            <a:ext cx="8496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400" b="1" cap="all" dirty="0" smtClean="0"/>
              <a:t>Eliminarea hepatitei cu virus C – un țel realist?</a:t>
            </a:r>
            <a:endParaRPr lang="ro-RO" sz="4400" b="1" cap="all" dirty="0"/>
          </a:p>
        </p:txBody>
      </p:sp>
      <p:pic>
        <p:nvPicPr>
          <p:cNvPr id="4098" name="Picture 2" descr="http://www.hepbcppa.org/wp-content/uploads/2017/03/flag_Ind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8437"/>
            <a:ext cx="42576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6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256" y="179437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01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inarystore.wiley.com/store/10.1111/liv.13673/asset/image_m/liv13673-fig-0007-m.png?v=1&amp;s=fba7e6b46c5ee24163226198ae9d4ce2c40a08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611485"/>
            <a:ext cx="8323520" cy="608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7000" y="6840538"/>
            <a:ext cx="6892925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4702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100" b="1" dirty="0">
                <a:solidFill>
                  <a:srgbClr val="000000"/>
                </a:solidFill>
              </a:rPr>
              <a:t>Liver International</a:t>
            </a:r>
            <a:r>
              <a:rPr lang="en-GB" sz="1100" dirty="0">
                <a:solidFill>
                  <a:srgbClr val="000000"/>
                </a:solidFill>
              </a:rPr>
              <a:t/>
            </a:r>
            <a:br>
              <a:rPr lang="en-GB" sz="1100" dirty="0">
                <a:solidFill>
                  <a:srgbClr val="000000"/>
                </a:solidFill>
              </a:rPr>
            </a:br>
            <a:r>
              <a:rPr lang="en-GB" sz="1100" dirty="0">
                <a:solidFill>
                  <a:srgbClr val="000000"/>
                </a:solidFill>
              </a:rPr>
              <a:t>pages 7-13, 10 FEB 2018 DOI: 10.1111/liv.13673</a:t>
            </a:r>
            <a:br>
              <a:rPr lang="en-GB" sz="1100" dirty="0">
                <a:solidFill>
                  <a:srgbClr val="000000"/>
                </a:solidFill>
              </a:rPr>
            </a:br>
            <a:r>
              <a:rPr lang="en-GB" sz="1100" dirty="0">
                <a:solidFill>
                  <a:srgbClr val="000000"/>
                </a:solidFill>
                <a:hlinkClick r:id="rId3"/>
              </a:rPr>
              <a:t>http://onlinelibrary.wiley.com/doi/10.1111/liv.13673/full#liv13673-fig-0002</a:t>
            </a:r>
          </a:p>
        </p:txBody>
      </p:sp>
    </p:spTree>
    <p:extLst>
      <p:ext uri="{BB962C8B-B14F-4D97-AF65-F5344CB8AC3E}">
        <p14:creationId xmlns:p14="http://schemas.microsoft.com/office/powerpoint/2010/main" val="15198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60" y="179437"/>
            <a:ext cx="64937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WHO (2015):</a:t>
            </a:r>
          </a:p>
          <a:p>
            <a:endParaRPr lang="ro-R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 smtClean="0"/>
              <a:t>71 milioane persoane infectate cronic cu VHC (1% din populatie)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 smtClean="0"/>
              <a:t>2.3 milioane coinfectati cu HIV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 smtClean="0"/>
              <a:t>HCV – cauza de deces pentru 400.000 persoane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 smtClean="0"/>
              <a:t>5.5 milioane tratati antiviral (500.000 tratati cu DAA)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5" y="1835621"/>
            <a:ext cx="6408714" cy="512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294" y="7092205"/>
            <a:ext cx="9721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World Health Organization. Global health sector strategy on viral hepatitis, 2016–2021: towards ending viral hepatitis. 2016. Available from </a:t>
            </a:r>
            <a:r>
              <a:rPr lang="en-US" sz="900" i="1" dirty="0" smtClean="0">
                <a:hlinkClick r:id="rId3" tooltip="Link to external resource: http://apps.who.int/iris/bitstream/10665/246177/1/WHO-HIV-2016.06-eng.pdf"/>
              </a:rPr>
              <a:t>http://apps.who.int/iris/bitstream/10665/246177/1/WHO-HIV-2016.06-eng.pdf</a:t>
            </a:r>
            <a:r>
              <a:rPr lang="en-US" sz="900" i="1" dirty="0" smtClean="0"/>
              <a:t>. Accessed </a:t>
            </a:r>
            <a:r>
              <a:rPr lang="ro-RO" sz="900" i="1" dirty="0" smtClean="0"/>
              <a:t> February</a:t>
            </a:r>
            <a:r>
              <a:rPr lang="en-US" sz="900" i="1" dirty="0" smtClean="0"/>
              <a:t> 2018.</a:t>
            </a:r>
            <a:endParaRPr lang="ro-RO" sz="900" dirty="0"/>
          </a:p>
        </p:txBody>
      </p:sp>
    </p:spTree>
    <p:extLst>
      <p:ext uri="{BB962C8B-B14F-4D97-AF65-F5344CB8AC3E}">
        <p14:creationId xmlns:p14="http://schemas.microsoft.com/office/powerpoint/2010/main" val="265719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784" y="467469"/>
            <a:ext cx="91450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3200" dirty="0" smtClean="0"/>
              <a:t>Distributia globala variaza pe regiuni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3200" dirty="0" smtClean="0"/>
              <a:t>Distributia variaza si pe grupe de varste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Italy, Romania, Spain, Germany, France, UK, Poland, Greece and Bulgaria account for more than 80% of all European HCV infections, with Romania and Latvia having the highest prevalence (2.5% and 2.2% respectively)</a:t>
            </a:r>
            <a:endParaRPr lang="ro-RO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3200" dirty="0" smtClean="0"/>
              <a:t>Strategiile de eliminare trebuie sa tina cont de particularitatile epidemiologice ale infectiei VHC</a:t>
            </a:r>
            <a:endParaRPr lang="ro-RO" sz="3200" dirty="0"/>
          </a:p>
        </p:txBody>
      </p:sp>
    </p:spTree>
    <p:extLst>
      <p:ext uri="{BB962C8B-B14F-4D97-AF65-F5344CB8AC3E}">
        <p14:creationId xmlns:p14="http://schemas.microsoft.com/office/powerpoint/2010/main" val="310814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0" t="39210" r="22848" b="16444"/>
          <a:stretch/>
        </p:blipFill>
        <p:spPr bwMode="auto">
          <a:xfrm>
            <a:off x="1727944" y="2051645"/>
            <a:ext cx="7272808" cy="462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4048" y="611485"/>
            <a:ext cx="5042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600" b="1" dirty="0" smtClean="0"/>
              <a:t>STRATEGII DE SCREENING</a:t>
            </a:r>
            <a:endParaRPr lang="ro-RO" sz="3600" b="1" dirty="0"/>
          </a:p>
        </p:txBody>
      </p:sp>
    </p:spTree>
    <p:extLst>
      <p:ext uri="{BB962C8B-B14F-4D97-AF65-F5344CB8AC3E}">
        <p14:creationId xmlns:p14="http://schemas.microsoft.com/office/powerpoint/2010/main" val="27376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4048" y="611485"/>
            <a:ext cx="2079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600" b="1" dirty="0" smtClean="0"/>
              <a:t>TESTAREA</a:t>
            </a:r>
            <a:endParaRPr lang="ro-RO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7825" y="2123653"/>
            <a:ext cx="92170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 smtClean="0"/>
              <a:t>Recomandari de testare:</a:t>
            </a:r>
          </a:p>
          <a:p>
            <a:endParaRPr lang="ro-RO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3200" dirty="0" smtClean="0"/>
              <a:t>Testare initiala EIA HCV – Se, Sp 99%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3200" dirty="0" smtClean="0"/>
              <a:t>HCV RNA pentru confirmare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3200" dirty="0" smtClean="0"/>
              <a:t>Unde nu este disponibil PCR – Ac anti HCV 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3200" dirty="0" smtClean="0"/>
              <a:t>Teste rapide pentru detectia Ac anti HCV si HCV RNA – performante  bune </a:t>
            </a:r>
            <a:endParaRPr lang="ro-RO" sz="3200" dirty="0"/>
          </a:p>
        </p:txBody>
      </p:sp>
    </p:spTree>
    <p:extLst>
      <p:ext uri="{BB962C8B-B14F-4D97-AF65-F5344CB8AC3E}">
        <p14:creationId xmlns:p14="http://schemas.microsoft.com/office/powerpoint/2010/main" val="27259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b="52011"/>
          <a:stretch>
            <a:fillRect/>
          </a:stretch>
        </p:blipFill>
        <p:spPr>
          <a:xfrm>
            <a:off x="182880" y="457200"/>
            <a:ext cx="9692640" cy="66488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7000" y="6840538"/>
            <a:ext cx="6892925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4702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100" b="1" dirty="0">
                <a:solidFill>
                  <a:srgbClr val="000000"/>
                </a:solidFill>
              </a:rPr>
              <a:t>Liver International</a:t>
            </a:r>
            <a:r>
              <a:rPr lang="en-GB" sz="1100" dirty="0">
                <a:solidFill>
                  <a:srgbClr val="000000"/>
                </a:solidFill>
              </a:rPr>
              <a:t/>
            </a:r>
            <a:br>
              <a:rPr lang="en-GB" sz="1100" dirty="0">
                <a:solidFill>
                  <a:srgbClr val="000000"/>
                </a:solidFill>
              </a:rPr>
            </a:br>
            <a:r>
              <a:rPr lang="en-GB" sz="1100" dirty="0">
                <a:solidFill>
                  <a:srgbClr val="000000"/>
                </a:solidFill>
              </a:rPr>
              <a:t>pages 7-13, 10 FEB 2018 DOI: 10.1111/liv.13673</a:t>
            </a:r>
            <a:br>
              <a:rPr lang="en-GB" sz="1100" dirty="0">
                <a:solidFill>
                  <a:srgbClr val="000000"/>
                </a:solidFill>
              </a:rPr>
            </a:br>
            <a:r>
              <a:rPr lang="en-GB" sz="1100" dirty="0">
                <a:solidFill>
                  <a:srgbClr val="000000"/>
                </a:solidFill>
                <a:hlinkClick r:id="rId4"/>
              </a:rPr>
              <a:t>http://onlinelibrary.wiley.com/doi/10.1111/liv.13673/full#liv13673-fig-0002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808" y="319700"/>
            <a:ext cx="9497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600" b="1" dirty="0" smtClean="0"/>
              <a:t>ACCESUL LA TERAPIE SI REDUCEREA BARIERELOR</a:t>
            </a:r>
            <a:endParaRPr lang="ro-RO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7824" y="2051645"/>
            <a:ext cx="93531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dirty="0" smtClean="0"/>
              <a:t>Un posibil efect nedorit al intensificarii screeningului ar fi stigmatizarea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dirty="0" smtClean="0"/>
              <a:t>De aceea e nevoie ca </a:t>
            </a:r>
            <a:r>
              <a:rPr lang="ro-RO" sz="2400" dirty="0" err="1" smtClean="0"/>
              <a:t>pacientii</a:t>
            </a:r>
            <a:r>
              <a:rPr lang="ro-RO" sz="2400" dirty="0" smtClean="0"/>
              <a:t> </a:t>
            </a:r>
            <a:r>
              <a:rPr lang="ro-RO" sz="2400" dirty="0" err="1" smtClean="0"/>
              <a:t>diagnosticati</a:t>
            </a:r>
            <a:r>
              <a:rPr lang="ro-RO" sz="2400" dirty="0" smtClean="0"/>
              <a:t> sa aiba acces la tratament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dirty="0" smtClean="0"/>
              <a:t>Exista totusi schisme intre diagnostic si tratament: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 smtClean="0"/>
              <a:t>Costurile mari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 smtClean="0"/>
              <a:t>Accesibilitatea la personal calificat pentru tratament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 smtClean="0"/>
              <a:t>Utilizatorii de droguri, substante psihotrope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 smtClean="0"/>
              <a:t>Pacientii psihiatrici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 smtClean="0"/>
              <a:t>Persoanele fara locuinta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sz="2400" dirty="0" smtClean="0"/>
              <a:t>Detinutii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o-R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dirty="0" smtClean="0"/>
              <a:t>! Necesitatea abordarii pluridisciplinare si in colaborare cu serviciile sociale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394829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4048" y="611485"/>
            <a:ext cx="337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600" b="1" dirty="0" smtClean="0"/>
              <a:t>BARIERE CLINICE</a:t>
            </a:r>
            <a:endParaRPr lang="ro-RO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63849" y="1979637"/>
            <a:ext cx="900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3200" dirty="0" smtClean="0"/>
              <a:t>Rata de scucces la prima terapie peste 95%, in general 97%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3200" dirty="0" smtClean="0"/>
              <a:t>Aproximativ 3% esecuri la prima terapie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3200" dirty="0" smtClean="0"/>
              <a:t>90% dintre esecuri pot fi retratati cu alte regimuri, cu succes</a:t>
            </a:r>
            <a:endParaRPr lang="ro-RO" sz="3200" dirty="0"/>
          </a:p>
        </p:txBody>
      </p:sp>
    </p:spTree>
    <p:extLst>
      <p:ext uri="{BB962C8B-B14F-4D97-AF65-F5344CB8AC3E}">
        <p14:creationId xmlns:p14="http://schemas.microsoft.com/office/powerpoint/2010/main" val="148634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8184" y="611485"/>
            <a:ext cx="2239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600" b="1" dirty="0" smtClean="0"/>
              <a:t>CONCLUZII</a:t>
            </a:r>
            <a:endParaRPr lang="ro-RO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7824" y="2123653"/>
            <a:ext cx="8928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dirty="0" smtClean="0"/>
              <a:t>Prevalenta mare a infectiei VHC precum si disponibilitatea noilor regimuri DAA au condus la adoptarea  rezolutiei de eliminare a infectiei VHC ca amenintare de sanatate publica pana in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dirty="0" smtClean="0"/>
              <a:t>Trebuie tinut cont de particularitatile epidemiologice ale infectiei VHC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dirty="0" smtClean="0"/>
              <a:t>Screeningul este o componenta centrala a acestei strategii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dirty="0" smtClean="0"/>
              <a:t>Utilizarea testelor rapide </a:t>
            </a:r>
            <a:r>
              <a:rPr lang="ro-RO" sz="2400" smtClean="0"/>
              <a:t>poate imbunatati </a:t>
            </a:r>
            <a:r>
              <a:rPr lang="ro-RO" sz="2400" dirty="0" smtClean="0"/>
              <a:t>acest proces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dirty="0" smtClean="0"/>
              <a:t>Exista obstacole, care pot fi insa depasite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35505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ini pentru LIVER 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2" y="1417637"/>
            <a:ext cx="749121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50396"/>
          <a:stretch>
            <a:fillRect/>
          </a:stretch>
        </p:blipFill>
        <p:spPr>
          <a:xfrm>
            <a:off x="381240" y="347400"/>
            <a:ext cx="9311400" cy="6602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7000" y="6840538"/>
            <a:ext cx="6892925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4702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100" b="1" dirty="0">
                <a:solidFill>
                  <a:srgbClr val="000000"/>
                </a:solidFill>
              </a:rPr>
              <a:t>Liver International</a:t>
            </a:r>
            <a:r>
              <a:rPr lang="en-GB" sz="1100" dirty="0">
                <a:solidFill>
                  <a:srgbClr val="000000"/>
                </a:solidFill>
              </a:rPr>
              <a:t/>
            </a:r>
            <a:br>
              <a:rPr lang="en-GB" sz="1100" dirty="0">
                <a:solidFill>
                  <a:srgbClr val="000000"/>
                </a:solidFill>
              </a:rPr>
            </a:br>
            <a:r>
              <a:rPr lang="en-GB" sz="1100" dirty="0">
                <a:solidFill>
                  <a:srgbClr val="000000"/>
                </a:solidFill>
              </a:rPr>
              <a:t>pages 7-13, 10 FEB 2018 DOI: 10.1111/liv.13673</a:t>
            </a:r>
            <a:br>
              <a:rPr lang="en-GB" sz="1100" dirty="0">
                <a:solidFill>
                  <a:srgbClr val="000000"/>
                </a:solidFill>
              </a:rPr>
            </a:br>
            <a:r>
              <a:rPr lang="en-GB" sz="1100" dirty="0">
                <a:solidFill>
                  <a:srgbClr val="000000"/>
                </a:solidFill>
                <a:hlinkClick r:id="rId4"/>
              </a:rPr>
              <a:t>http://onlinelibrary.wiley.com/doi/10.1111/liv.13673/full#liv13673-fig-0002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760392" y="1619597"/>
            <a:ext cx="0" cy="32403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816" y="323453"/>
            <a:ext cx="914501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000" b="1" dirty="0" smtClean="0"/>
              <a:t>Beneficiile clinice ale obtinerii SVR</a:t>
            </a:r>
          </a:p>
          <a:p>
            <a:endParaRPr lang="ro-RO" sz="3200" b="1" dirty="0"/>
          </a:p>
          <a:p>
            <a:endParaRPr lang="ro-RO" sz="3200" b="1" dirty="0" smtClean="0"/>
          </a:p>
          <a:p>
            <a:pPr>
              <a:buFont typeface="Arial"/>
              <a:buChar char="•"/>
            </a:pPr>
            <a:r>
              <a:rPr lang="ro-RO" sz="3200" dirty="0" smtClean="0"/>
              <a:t> Reducerea necroinflamatiei</a:t>
            </a:r>
          </a:p>
          <a:p>
            <a:pPr>
              <a:buFont typeface="Arial"/>
              <a:buChar char="•"/>
            </a:pPr>
            <a:r>
              <a:rPr lang="ro-RO" sz="3200" dirty="0" smtClean="0"/>
              <a:t> Oprirea progrsiei fibrozei/reversia fibrozei</a:t>
            </a:r>
          </a:p>
          <a:p>
            <a:pPr>
              <a:buFont typeface="Arial"/>
              <a:buChar char="•"/>
            </a:pPr>
            <a:r>
              <a:rPr lang="ro-RO" sz="3200" dirty="0" smtClean="0"/>
              <a:t> Previne ciroza si complicatiile acesteia</a:t>
            </a:r>
          </a:p>
          <a:p>
            <a:pPr>
              <a:buFont typeface="Arial"/>
              <a:buChar char="•"/>
            </a:pPr>
            <a:r>
              <a:rPr lang="ro-RO" sz="3200" dirty="0" smtClean="0"/>
              <a:t> Previne aparitia HCC</a:t>
            </a:r>
          </a:p>
          <a:p>
            <a:pPr>
              <a:buFont typeface="Arial"/>
              <a:buChar char="•"/>
            </a:pPr>
            <a:r>
              <a:rPr lang="ro-RO" sz="3200" dirty="0" smtClean="0"/>
              <a:t> Reduce manifestarile extrahepatice</a:t>
            </a:r>
          </a:p>
          <a:p>
            <a:pPr>
              <a:buFont typeface="Arial"/>
              <a:buChar char="•"/>
            </a:pPr>
            <a:r>
              <a:rPr lang="ro-RO" sz="3200" dirty="0" smtClean="0"/>
              <a:t> Creste supravietuirea</a:t>
            </a:r>
          </a:p>
          <a:p>
            <a:pPr>
              <a:buFont typeface="Arial"/>
              <a:buChar char="•"/>
            </a:pPr>
            <a:r>
              <a:rPr lang="ro-RO" sz="3200" dirty="0" smtClean="0"/>
              <a:t> Imbunatateste calitatea vietii</a:t>
            </a:r>
            <a:endParaRPr lang="ro-RO" sz="3200" dirty="0"/>
          </a:p>
        </p:txBody>
      </p:sp>
    </p:spTree>
    <p:extLst>
      <p:ext uri="{BB962C8B-B14F-4D97-AF65-F5344CB8AC3E}">
        <p14:creationId xmlns:p14="http://schemas.microsoft.com/office/powerpoint/2010/main" val="25262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narystore.wiley.com/store/10.1111/liv.13673/asset/image_m/liv13673-fig-0006-m.png?v=1&amp;s=710927c29cbf85d9ea4ebe2025de269de680aa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1403573"/>
            <a:ext cx="961776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7000" y="6840538"/>
            <a:ext cx="6892925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4702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100" b="1" dirty="0">
                <a:solidFill>
                  <a:srgbClr val="000000"/>
                </a:solidFill>
              </a:rPr>
              <a:t>Liver International</a:t>
            </a:r>
            <a:r>
              <a:rPr lang="en-GB" sz="1100" dirty="0">
                <a:solidFill>
                  <a:srgbClr val="000000"/>
                </a:solidFill>
              </a:rPr>
              <a:t/>
            </a:r>
            <a:br>
              <a:rPr lang="en-GB" sz="1100" dirty="0">
                <a:solidFill>
                  <a:srgbClr val="000000"/>
                </a:solidFill>
              </a:rPr>
            </a:br>
            <a:r>
              <a:rPr lang="en-GB" sz="1100" dirty="0">
                <a:solidFill>
                  <a:srgbClr val="000000"/>
                </a:solidFill>
              </a:rPr>
              <a:t>pages 7-13, 10 FEB 2018 DOI: 10.1111/liv.13673</a:t>
            </a:r>
            <a:br>
              <a:rPr lang="en-GB" sz="1100" dirty="0">
                <a:solidFill>
                  <a:srgbClr val="000000"/>
                </a:solidFill>
              </a:rPr>
            </a:br>
            <a:r>
              <a:rPr lang="en-GB" sz="1100" dirty="0">
                <a:solidFill>
                  <a:srgbClr val="000000"/>
                </a:solidFill>
                <a:hlinkClick r:id="rId3"/>
              </a:rPr>
              <a:t>http://onlinelibrary.wiley.com/doi/10.1111/liv.13673/full#liv13673-fig-0002</a:t>
            </a:r>
          </a:p>
        </p:txBody>
      </p:sp>
    </p:spTree>
    <p:extLst>
      <p:ext uri="{BB962C8B-B14F-4D97-AF65-F5344CB8AC3E}">
        <p14:creationId xmlns:p14="http://schemas.microsoft.com/office/powerpoint/2010/main" val="158919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8" y="1043533"/>
            <a:ext cx="8627868" cy="527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86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6" y="1475581"/>
            <a:ext cx="8234000" cy="451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00752" y="29620"/>
            <a:ext cx="115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EASL 2018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60199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1017</Words>
  <Application>Microsoft Office PowerPoint</Application>
  <PresentationFormat>Custom</PresentationFormat>
  <Paragraphs>171</Paragraphs>
  <Slides>43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Default</vt:lpstr>
      <vt:lpstr>Actualitati in tratamentul hepatitei cronice cu virus C</vt:lpstr>
      <vt:lpstr>Introducere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Tratamentul infectiei cu VHC cu medicamente cu actiune directa antivirala (DAA): vindecare 100%?</dc:title>
  <dc:creator>GHERLAN GEORGE</dc:creator>
  <cp:lastModifiedBy>GHERLAN GEORGE</cp:lastModifiedBy>
  <cp:revision>73</cp:revision>
  <dcterms:created xsi:type="dcterms:W3CDTF">2018-02-14T17:07:45Z</dcterms:created>
  <dcterms:modified xsi:type="dcterms:W3CDTF">2018-06-05T18:13:56Z</dcterms:modified>
</cp:coreProperties>
</file>