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5" r:id="rId2"/>
    <p:sldId id="288" r:id="rId3"/>
    <p:sldId id="368" r:id="rId4"/>
    <p:sldId id="379" r:id="rId5"/>
    <p:sldId id="378" r:id="rId6"/>
    <p:sldId id="369" r:id="rId7"/>
    <p:sldId id="299" r:id="rId8"/>
    <p:sldId id="370" r:id="rId9"/>
    <p:sldId id="380" r:id="rId10"/>
    <p:sldId id="300" r:id="rId11"/>
    <p:sldId id="371" r:id="rId12"/>
    <p:sldId id="373" r:id="rId13"/>
    <p:sldId id="372" r:id="rId14"/>
    <p:sldId id="374" r:id="rId15"/>
    <p:sldId id="301" r:id="rId16"/>
    <p:sldId id="375" r:id="rId17"/>
    <p:sldId id="377" r:id="rId18"/>
    <p:sldId id="381" r:id="rId19"/>
    <p:sldId id="305" r:id="rId20"/>
    <p:sldId id="332" r:id="rId21"/>
    <p:sldId id="333" r:id="rId22"/>
    <p:sldId id="362" r:id="rId23"/>
    <p:sldId id="361" r:id="rId24"/>
    <p:sldId id="329" r:id="rId25"/>
    <p:sldId id="330" r:id="rId26"/>
    <p:sldId id="316" r:id="rId27"/>
    <p:sldId id="317" r:id="rId28"/>
    <p:sldId id="363" r:id="rId29"/>
    <p:sldId id="318" r:id="rId30"/>
    <p:sldId id="319" r:id="rId31"/>
    <p:sldId id="364" r:id="rId32"/>
    <p:sldId id="382" r:id="rId33"/>
    <p:sldId id="278" r:id="rId34"/>
    <p:sldId id="27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A0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yaba\Desktop\Timisoara%202015\Book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yaba\Desktop\Timisoara%202015\Book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20259725754796E-2"/>
          <c:y val="1.1629720983672228E-2"/>
          <c:w val="0.97815948054849278"/>
          <c:h val="0.9767405580326556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20259725754796E-2"/>
          <c:y val="1.1629720983672228E-2"/>
          <c:w val="0.978159480548493"/>
          <c:h val="0.97674055803265569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9660B"/>
              </a:solidFill>
            </c:spPr>
          </c:dPt>
          <c:dPt>
            <c:idx val="3"/>
            <c:bubble3D val="0"/>
            <c:spPr>
              <a:solidFill>
                <a:srgbClr val="009900"/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dLbls>
            <c:dLbl>
              <c:idx val="1"/>
              <c:layout>
                <c:manualLayout>
                  <c:x val="0.14289333272412569"/>
                  <c:y val="-0.259623691616861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70249826121831E-2"/>
                  <c:y val="-2.4799671125446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8166080303792"/>
                  <c:y val="2.06609113619833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938723810394096"/>
                  <c:y val="4.63767932622879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genotip   1b</c:v>
                </c:pt>
                <c:pt idx="1">
                  <c:v>genotip   1a</c:v>
                </c:pt>
                <c:pt idx="2">
                  <c:v>genotip   3a</c:v>
                </c:pt>
                <c:pt idx="3">
                  <c:v>genotip   4a</c:v>
                </c:pt>
                <c:pt idx="4">
                  <c:v>genotip   4d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34</c:v>
                </c:pt>
                <c:pt idx="1">
                  <c:v>41</c:v>
                </c:pt>
                <c:pt idx="2">
                  <c:v>12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F87066-8107-47FA-8A62-3B765880EF1A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DD5490-EBE7-488D-B775-7DEAB117A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BACB-2DB8-4901-8266-0458EA67E7F2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157F-2533-479F-A316-5991172C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09CF-3AC6-4E17-BBB2-98216998B466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EA9C-EB38-497F-B4CF-F83A6D3B3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F92A-D9E5-4BC9-9F65-8463C3EAECBC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07CD-4E79-4D5B-9F17-23C8F1C64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G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22"/>
            <a:ext cx="8502073" cy="1143000"/>
          </a:xfrm>
        </p:spPr>
        <p:txBody>
          <a:bodyPr rIns="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694" y="6024880"/>
            <a:ext cx="7104063" cy="782638"/>
          </a:xfrm>
        </p:spPr>
        <p:txBody>
          <a:bodyPr lIns="72000" tIns="0" rIns="0" bIns="0" anchor="b" anchorCtr="0"/>
          <a:lstStyle>
            <a:lvl1pPr marL="0" indent="0">
              <a:buNone/>
              <a:defRPr lang="en-US" sz="900" dirty="0" smtClean="0">
                <a:solidFill>
                  <a:srgbClr val="404040"/>
                </a:solidFill>
              </a:defRPr>
            </a:lvl1pPr>
          </a:lstStyle>
          <a:p>
            <a:pPr marL="0" lvl="0"/>
            <a:r>
              <a:rPr lang="en-US" dirty="0" smtClean="0"/>
              <a:t>Click to insert references</a:t>
            </a:r>
          </a:p>
        </p:txBody>
      </p:sp>
    </p:spTree>
    <p:extLst>
      <p:ext uri="{BB962C8B-B14F-4D97-AF65-F5344CB8AC3E}">
        <p14:creationId xmlns:p14="http://schemas.microsoft.com/office/powerpoint/2010/main" val="319999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269">
          <p15:clr>
            <a:srgbClr val="FBAE40"/>
          </p15:clr>
        </p15:guide>
        <p15:guide id="2" pos="2880">
          <p15:clr>
            <a:srgbClr val="FBAE40"/>
          </p15:clr>
        </p15:guide>
        <p15:guide id="3" pos="5647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7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6C05-70B8-471A-9D15-068F33F8E66D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6F13-79F1-4BB2-9392-4AFF8AB3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1C31-71F4-4AEC-A16C-7F33E9398572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FD4F-605B-4C0A-91EE-82977D0E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9837-0772-4836-A099-15242A37BAF6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29AB-1A0F-456B-8029-550156AB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6DF-8EC4-466C-9D7A-0CC51640F580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C57F-B440-403C-B8EE-0C1834C3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9DEB-3CEB-485B-98AD-0E414FA21594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F8F4-F9D2-465F-B30E-BC59BDB3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96FB-B4EF-4775-8ED6-F06C5FAE90D4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80AD-0016-4A2E-8C8F-62E2375A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8D0C-5EA6-45B0-A008-E0A875E36B20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F811-BE4D-4B81-A188-87102F7CF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A34E-A7BB-45EF-9032-49FBC75FC017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D3D6-1A7A-4455-B4AE-DA6ED659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CFEE3C-BE2D-4A02-82A8-CD49B8A30646}" type="datetimeFigureOut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DACAC-AC79-4B01-9395-78786EB7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851648" cy="16764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PARTICULARITATILE TRATAMENTULUI  </a:t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HEPATITELOR CRONICE 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PACIENTII CU TOXICODEPENDENTA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Adrian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Abagiu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Medic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primar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infectioase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Doctor 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stiinte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medicale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Absolvent Bursa HHH/Fulbright in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Domeniul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Toxicodependentelor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Medic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coordonator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al C..I.T.A. Arena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Reprezentantul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EUROPAD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ISAM in Romania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Bucuresti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iunie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381000" y="609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chemeClr val="tx2"/>
                </a:solidFill>
              </a:rPr>
              <a:t>Solutii propuse </a:t>
            </a:r>
            <a:r>
              <a:rPr lang="en-US" sz="3400" b="1">
                <a:solidFill>
                  <a:schemeClr val="tx2"/>
                </a:solidFill>
              </a:rPr>
              <a:t>= modele de tratament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1981200"/>
            <a:ext cx="85344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/>
              <a:t> tratament colaborativ – organizat in centrele de schimb de seringi (prevenire primara).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/>
              <a:t> tratament multidisciplinar – organizat in centrele de substitutie + sanatate mintala + asistenta primara.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/>
              <a:t> tratament integrat  - ingrijirile medicale tertiare acordate in comunitate prin plasarea unor unitati complexe cu servicii diversificate chiar in zona de consum.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/>
          </a:p>
          <a:p>
            <a:pPr algn="just">
              <a:lnSpc>
                <a:spcPct val="150000"/>
              </a:lnSpc>
            </a:pPr>
            <a:r>
              <a:rPr lang="en-US" sz="1700"/>
              <a:t>In toate aceste modele propuse este necesar un </a:t>
            </a:r>
            <a:r>
              <a:rPr lang="en-US" sz="1700" b="1">
                <a:solidFill>
                  <a:srgbClr val="FF0000"/>
                </a:solidFill>
              </a:rPr>
              <a:t>MANAGEMENT INTENSIV DE CAZ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402771"/>
            <a:ext cx="1011936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" y="3810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333375"/>
            <a:ext cx="1019556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" y="457200"/>
            <a:ext cx="995172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381000" y="609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400" b="1">
                <a:solidFill>
                  <a:schemeClr val="tx2"/>
                </a:solidFill>
              </a:rPr>
              <a:t>Principii de tratament la UDI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981200"/>
            <a:ext cx="8534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se </a:t>
            </a:r>
            <a:r>
              <a:rPr lang="en-US" dirty="0" err="1"/>
              <a:t>explice</a:t>
            </a:r>
            <a:r>
              <a:rPr lang="en-US" dirty="0"/>
              <a:t> cat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intelesul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pot </a:t>
            </a:r>
            <a:r>
              <a:rPr lang="en-US" dirty="0" err="1"/>
              <a:t>aparea</a:t>
            </a:r>
            <a:r>
              <a:rPr lang="en-US" dirty="0"/>
              <a:t> in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necesitatea</a:t>
            </a:r>
            <a:r>
              <a:rPr lang="en-US" dirty="0"/>
              <a:t> </a:t>
            </a:r>
            <a:r>
              <a:rPr lang="en-US" dirty="0" err="1"/>
              <a:t>supravegherii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colaborarii</a:t>
            </a:r>
            <a:r>
              <a:rPr lang="en-US" dirty="0"/>
              <a:t> </a:t>
            </a:r>
            <a:r>
              <a:rPr lang="en-US" dirty="0" err="1"/>
              <a:t>stranse</a:t>
            </a:r>
            <a:r>
              <a:rPr lang="en-US" dirty="0"/>
              <a:t> cu </a:t>
            </a:r>
            <a:r>
              <a:rPr lang="en-US" dirty="0" err="1"/>
              <a:t>medicul</a:t>
            </a:r>
            <a:r>
              <a:rPr lang="en-US" dirty="0"/>
              <a:t>/</a:t>
            </a:r>
            <a:r>
              <a:rPr lang="en-US" dirty="0" err="1"/>
              <a:t>echipa</a:t>
            </a:r>
            <a:r>
              <a:rPr lang="en-US" dirty="0"/>
              <a:t> de </a:t>
            </a:r>
            <a:r>
              <a:rPr lang="en-US" dirty="0" err="1"/>
              <a:t>tratment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cam 25% din </a:t>
            </a:r>
            <a:r>
              <a:rPr lang="en-US" dirty="0" err="1"/>
              <a:t>pacienti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sari o </a:t>
            </a:r>
            <a:r>
              <a:rPr lang="en-US" dirty="0" err="1"/>
              <a:t>doza</a:t>
            </a:r>
            <a:r>
              <a:rPr lang="en-US" dirty="0"/>
              <a:t> de interferon, </a:t>
            </a:r>
            <a:r>
              <a:rPr lang="en-US" dirty="0" err="1"/>
              <a:t>iar</a:t>
            </a:r>
            <a:r>
              <a:rPr lang="en-US" dirty="0"/>
              <a:t> 33% se </a:t>
            </a:r>
            <a:r>
              <a:rPr lang="en-US" dirty="0" err="1"/>
              <a:t>vor</a:t>
            </a:r>
            <a:r>
              <a:rPr lang="en-US" dirty="0"/>
              <a:t> “</a:t>
            </a:r>
            <a:r>
              <a:rPr lang="en-US" dirty="0" err="1"/>
              <a:t>droga</a:t>
            </a:r>
            <a:r>
              <a:rPr lang="en-US" dirty="0"/>
              <a:t>”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</a:t>
            </a:r>
            <a:r>
              <a:rPr lang="en-US" dirty="0" err="1"/>
              <a:t>odata</a:t>
            </a:r>
            <a:r>
              <a:rPr lang="en-US" dirty="0"/>
              <a:t> de </a:t>
            </a:r>
            <a:r>
              <a:rPr lang="en-US" dirty="0" err="1"/>
              <a:t>frica</a:t>
            </a:r>
            <a:r>
              <a:rPr lang="en-US" dirty="0"/>
              <a:t> </a:t>
            </a:r>
            <a:r>
              <a:rPr lang="en-US" dirty="0" err="1"/>
              <a:t>sevrajului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norocul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ca in </a:t>
            </a:r>
            <a:r>
              <a:rPr lang="en-US" dirty="0" err="1"/>
              <a:t>eficacitatea</a:t>
            </a:r>
            <a:r>
              <a:rPr lang="en-US" dirty="0"/>
              <a:t> </a:t>
            </a:r>
            <a:r>
              <a:rPr lang="en-US" dirty="0" err="1"/>
              <a:t>terapiei</a:t>
            </a:r>
            <a:r>
              <a:rPr lang="en-US" dirty="0"/>
              <a:t> cu Peg IFN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Ribavirina</a:t>
            </a:r>
            <a:r>
              <a:rPr lang="en-US" dirty="0"/>
              <a:t> </a:t>
            </a:r>
            <a:r>
              <a:rPr lang="en-US" dirty="0" err="1"/>
              <a:t>functioneaza</a:t>
            </a:r>
            <a:r>
              <a:rPr lang="en-US" dirty="0"/>
              <a:t> </a:t>
            </a:r>
            <a:r>
              <a:rPr lang="en-US" dirty="0" err="1"/>
              <a:t>regula</a:t>
            </a:r>
            <a:r>
              <a:rPr lang="en-US" dirty="0"/>
              <a:t> 80%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in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obligatorie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test </a:t>
            </a:r>
            <a:r>
              <a:rPr lang="en-US" dirty="0" err="1"/>
              <a:t>pt</a:t>
            </a:r>
            <a:r>
              <a:rPr lang="en-US" dirty="0"/>
              <a:t> IL28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decizia</a:t>
            </a:r>
            <a:r>
              <a:rPr lang="en-US" dirty="0"/>
              <a:t> </a:t>
            </a:r>
            <a:r>
              <a:rPr lang="en-US" dirty="0" err="1"/>
              <a:t>terapiei</a:t>
            </a:r>
            <a:r>
              <a:rPr lang="en-US" dirty="0"/>
              <a:t> </a:t>
            </a:r>
            <a:r>
              <a:rPr lang="en-US" dirty="0" smtClean="0"/>
              <a:t>cu Peg IFN, desi nu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trebui</a:t>
            </a:r>
            <a:r>
              <a:rPr lang="en-US" dirty="0" smtClean="0"/>
              <a:t> </a:t>
            </a:r>
            <a:r>
              <a:rPr lang="en-US" dirty="0" err="1" smtClean="0"/>
              <a:t>folosita</a:t>
            </a:r>
            <a:r>
              <a:rPr lang="en-US" dirty="0" smtClean="0"/>
              <a:t> la </a:t>
            </a:r>
            <a:r>
              <a:rPr lang="en-US" dirty="0" err="1"/>
              <a:t>bolnavii</a:t>
            </a:r>
            <a:r>
              <a:rPr lang="en-US" dirty="0"/>
              <a:t> cu VHC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0" y="333375"/>
            <a:ext cx="1007364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669" y="514622"/>
            <a:ext cx="1010412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17" y="450669"/>
            <a:ext cx="102412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381000" y="609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400" b="1">
                <a:solidFill>
                  <a:schemeClr val="tx2"/>
                </a:solidFill>
              </a:rPr>
              <a:t>Tratamentul VHC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600200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TERMENI </a:t>
            </a:r>
            <a:r>
              <a:rPr lang="en-US" dirty="0"/>
              <a:t>ESENTIALI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virusologic</a:t>
            </a:r>
            <a:r>
              <a:rPr lang="en-US" dirty="0"/>
              <a:t> rapid      </a:t>
            </a:r>
            <a:r>
              <a:rPr lang="en-US" sz="1600" dirty="0"/>
              <a:t>  </a:t>
            </a:r>
            <a:r>
              <a:rPr lang="en-US" dirty="0"/>
              <a:t>          RVR      HCV-RNA </a:t>
            </a:r>
            <a:r>
              <a:rPr lang="en-US" dirty="0" err="1"/>
              <a:t>nedetectabil</a:t>
            </a:r>
            <a:r>
              <a:rPr lang="en-US" dirty="0"/>
              <a:t> la 4 </a:t>
            </a:r>
            <a:r>
              <a:rPr lang="en-US" dirty="0" err="1"/>
              <a:t>sapt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Răspuns</a:t>
            </a:r>
            <a:r>
              <a:rPr lang="en-US" dirty="0"/>
              <a:t> </a:t>
            </a:r>
            <a:r>
              <a:rPr lang="en-US" dirty="0" err="1"/>
              <a:t>virusologic</a:t>
            </a:r>
            <a:r>
              <a:rPr lang="en-US" dirty="0"/>
              <a:t> </a:t>
            </a:r>
            <a:r>
              <a:rPr lang="en-US" dirty="0" err="1"/>
              <a:t>precoce</a:t>
            </a:r>
            <a:r>
              <a:rPr lang="en-US" dirty="0"/>
              <a:t>             EVR      HCV-RNA </a:t>
            </a:r>
            <a:r>
              <a:rPr lang="en-US" dirty="0" err="1"/>
              <a:t>nedetectabil</a:t>
            </a:r>
            <a:r>
              <a:rPr lang="en-US" dirty="0"/>
              <a:t> la 12 </a:t>
            </a:r>
            <a:r>
              <a:rPr lang="en-US" dirty="0" err="1"/>
              <a:t>sapt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virusologic</a:t>
            </a:r>
            <a:r>
              <a:rPr lang="en-US" dirty="0"/>
              <a:t> partial       </a:t>
            </a:r>
            <a:r>
              <a:rPr lang="en-US" sz="1600" dirty="0"/>
              <a:t>  </a:t>
            </a:r>
            <a:r>
              <a:rPr lang="en-US" dirty="0"/>
              <a:t>       </a:t>
            </a:r>
            <a:r>
              <a:rPr lang="en-US" dirty="0" err="1"/>
              <a:t>pEVR</a:t>
            </a:r>
            <a:r>
              <a:rPr lang="en-US" dirty="0"/>
              <a:t>    HCV-RNA &lt; cu 2 log la 12 </a:t>
            </a:r>
            <a:r>
              <a:rPr lang="en-US" dirty="0" err="1"/>
              <a:t>sapt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Non(null)responder                  </a:t>
            </a:r>
            <a:r>
              <a:rPr lang="en-US" sz="1600" dirty="0"/>
              <a:t>   </a:t>
            </a:r>
            <a:r>
              <a:rPr lang="en-US" dirty="0"/>
              <a:t>                     HCV-RNA nu </a:t>
            </a:r>
            <a:r>
              <a:rPr lang="en-US" dirty="0" err="1"/>
              <a:t>este</a:t>
            </a:r>
            <a:r>
              <a:rPr lang="en-US" dirty="0"/>
              <a:t> &lt; cu 2 log </a:t>
            </a:r>
            <a:r>
              <a:rPr lang="en-US" dirty="0" err="1"/>
              <a:t>sau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                                                 </a:t>
            </a:r>
            <a:r>
              <a:rPr lang="en-US" sz="1400" dirty="0"/>
              <a:t>  </a:t>
            </a:r>
            <a:r>
              <a:rPr lang="en-US" dirty="0"/>
              <a:t>     </a:t>
            </a:r>
            <a:r>
              <a:rPr lang="en-US" dirty="0" err="1"/>
              <a:t>nedetectabil</a:t>
            </a:r>
            <a:r>
              <a:rPr lang="en-US" dirty="0"/>
              <a:t> la 24 </a:t>
            </a:r>
            <a:r>
              <a:rPr lang="en-US" dirty="0" err="1"/>
              <a:t>sapt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Breakthrough                                                   </a:t>
            </a:r>
            <a:r>
              <a:rPr lang="en-US" dirty="0" err="1"/>
              <a:t>reaparitia</a:t>
            </a:r>
            <a:r>
              <a:rPr lang="en-US" dirty="0"/>
              <a:t> HCV-RNA in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trat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Raspuns</a:t>
            </a:r>
            <a:r>
              <a:rPr lang="en-US" dirty="0"/>
              <a:t> </a:t>
            </a:r>
            <a:r>
              <a:rPr lang="en-US" dirty="0" err="1"/>
              <a:t>virusologic</a:t>
            </a:r>
            <a:r>
              <a:rPr lang="en-US" dirty="0"/>
              <a:t> </a:t>
            </a:r>
            <a:r>
              <a:rPr lang="en-US" dirty="0" err="1"/>
              <a:t>sustinut</a:t>
            </a:r>
            <a:r>
              <a:rPr lang="en-US" dirty="0"/>
              <a:t>             SVR       HCV-RNA </a:t>
            </a:r>
            <a:r>
              <a:rPr lang="en-US" dirty="0" err="1"/>
              <a:t>nedetect</a:t>
            </a:r>
            <a:r>
              <a:rPr lang="en-US" dirty="0"/>
              <a:t>. la </a:t>
            </a:r>
            <a:r>
              <a:rPr lang="en-US" dirty="0" smtClean="0"/>
              <a:t>24/12 </a:t>
            </a:r>
            <a:r>
              <a:rPr lang="en-US" dirty="0" err="1"/>
              <a:t>sapt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                                                       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oprirea</a:t>
            </a:r>
            <a:r>
              <a:rPr lang="en-US" dirty="0"/>
              <a:t> </a:t>
            </a:r>
            <a:r>
              <a:rPr lang="en-US" dirty="0" err="1"/>
              <a:t>trat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Relapse(r)                                                        </a:t>
            </a:r>
            <a:r>
              <a:rPr lang="en-US" dirty="0" err="1"/>
              <a:t>reaparitia</a:t>
            </a:r>
            <a:r>
              <a:rPr lang="en-US" dirty="0"/>
              <a:t> HCV-RNA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trat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381000" y="609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err="1">
                <a:solidFill>
                  <a:schemeClr val="tx2"/>
                </a:solidFill>
              </a:rPr>
              <a:t>Epidemiologie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981200"/>
            <a:ext cx="8534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Hepatitele</a:t>
            </a:r>
            <a:r>
              <a:rPr lang="en-US" dirty="0"/>
              <a:t> </a:t>
            </a:r>
            <a:r>
              <a:rPr lang="en-US" dirty="0" err="1"/>
              <a:t>cronice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VHB, VHC </a:t>
            </a:r>
            <a:r>
              <a:rPr lang="en-US" dirty="0" err="1"/>
              <a:t>si</a:t>
            </a:r>
            <a:r>
              <a:rPr lang="en-US" dirty="0"/>
              <a:t> VHD </a:t>
            </a:r>
            <a:r>
              <a:rPr lang="en-US" dirty="0" err="1"/>
              <a:t>sunt</a:t>
            </a:r>
            <a:r>
              <a:rPr lang="en-US" dirty="0"/>
              <a:t> o </a:t>
            </a:r>
            <a:r>
              <a:rPr lang="en-US" dirty="0" err="1"/>
              <a:t>problema</a:t>
            </a:r>
            <a:r>
              <a:rPr lang="en-US" dirty="0"/>
              <a:t> majora de </a:t>
            </a:r>
            <a:r>
              <a:rPr lang="en-US" dirty="0" err="1"/>
              <a:t>sanatate</a:t>
            </a:r>
            <a:r>
              <a:rPr lang="en-US" dirty="0"/>
              <a:t> </a:t>
            </a:r>
            <a:r>
              <a:rPr lang="en-US" dirty="0" err="1"/>
              <a:t>publica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Intre</a:t>
            </a:r>
            <a:r>
              <a:rPr lang="en-US" dirty="0"/>
              <a:t> 250 </a:t>
            </a:r>
            <a:r>
              <a:rPr lang="en-US" dirty="0" err="1"/>
              <a:t>si</a:t>
            </a:r>
            <a:r>
              <a:rPr lang="en-US" dirty="0"/>
              <a:t> 320 </a:t>
            </a:r>
            <a:r>
              <a:rPr lang="en-US" dirty="0" err="1"/>
              <a:t>milioane</a:t>
            </a:r>
            <a:r>
              <a:rPr lang="en-US" dirty="0"/>
              <a:t> </a:t>
            </a:r>
            <a:r>
              <a:rPr lang="en-US" dirty="0" err="1"/>
              <a:t>pacienti</a:t>
            </a:r>
            <a:r>
              <a:rPr lang="en-US" dirty="0"/>
              <a:t> cu VHB in </a:t>
            </a:r>
            <a:r>
              <a:rPr lang="en-US" dirty="0" err="1"/>
              <a:t>lume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Intre</a:t>
            </a:r>
            <a:r>
              <a:rPr lang="en-US" dirty="0"/>
              <a:t> 130 </a:t>
            </a:r>
            <a:r>
              <a:rPr lang="en-US" dirty="0" err="1"/>
              <a:t>si</a:t>
            </a:r>
            <a:r>
              <a:rPr lang="en-US" dirty="0"/>
              <a:t> 210 </a:t>
            </a:r>
            <a:r>
              <a:rPr lang="en-US" dirty="0" err="1"/>
              <a:t>milioane</a:t>
            </a:r>
            <a:r>
              <a:rPr lang="en-US" dirty="0"/>
              <a:t> </a:t>
            </a:r>
            <a:r>
              <a:rPr lang="en-US" dirty="0" err="1"/>
              <a:t>pacienti</a:t>
            </a:r>
            <a:r>
              <a:rPr lang="en-US" dirty="0"/>
              <a:t> cu VHC in </a:t>
            </a:r>
            <a:r>
              <a:rPr lang="en-US" dirty="0" err="1"/>
              <a:t>lume</a:t>
            </a:r>
            <a:r>
              <a:rPr lang="en-US" dirty="0"/>
              <a:t>, cu </a:t>
            </a:r>
            <a:r>
              <a:rPr lang="en-US" dirty="0" err="1"/>
              <a:t>cca</a:t>
            </a:r>
            <a:r>
              <a:rPr lang="en-US" dirty="0"/>
              <a:t> 3,5 </a:t>
            </a:r>
            <a:r>
              <a:rPr lang="en-US" dirty="0" err="1"/>
              <a:t>milioane</a:t>
            </a:r>
            <a:r>
              <a:rPr lang="en-US" dirty="0"/>
              <a:t> de </a:t>
            </a:r>
            <a:r>
              <a:rPr lang="en-US" dirty="0" err="1"/>
              <a:t>cazuri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an.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In Romania </a:t>
            </a:r>
            <a:r>
              <a:rPr lang="en-US" dirty="0" err="1"/>
              <a:t>cca</a:t>
            </a:r>
            <a:r>
              <a:rPr lang="en-US" dirty="0"/>
              <a:t> </a:t>
            </a:r>
            <a:r>
              <a:rPr lang="en-US" dirty="0" smtClean="0"/>
              <a:t>400.000- 500.0000  </a:t>
            </a:r>
            <a:r>
              <a:rPr lang="en-US" dirty="0" err="1"/>
              <a:t>cazuri</a:t>
            </a:r>
            <a:r>
              <a:rPr lang="en-US" dirty="0"/>
              <a:t> de VHB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respectiv</a:t>
            </a:r>
            <a:r>
              <a:rPr lang="en-US" dirty="0"/>
              <a:t> VHC.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FF0000"/>
                </a:solidFill>
              </a:rPr>
              <a:t>Daca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tarile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civilizate</a:t>
            </a:r>
            <a:r>
              <a:rPr lang="en-US" b="1" dirty="0">
                <a:solidFill>
                  <a:srgbClr val="FF0000"/>
                </a:solidFill>
              </a:rPr>
              <a:t>, cu </a:t>
            </a:r>
            <a:r>
              <a:rPr lang="en-US" b="1" dirty="0" err="1">
                <a:solidFill>
                  <a:srgbClr val="FF0000"/>
                </a:solidFill>
              </a:rPr>
              <a:t>cheltuieli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adecvate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pentru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sanatate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consumatorii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droguri</a:t>
            </a:r>
            <a:r>
              <a:rPr lang="en-US" b="1" dirty="0">
                <a:solidFill>
                  <a:srgbClr val="FF0000"/>
                </a:solidFill>
              </a:rPr>
              <a:t> iv </a:t>
            </a:r>
            <a:r>
              <a:rPr lang="en-US" b="1" dirty="0" err="1">
                <a:solidFill>
                  <a:srgbClr val="FF0000"/>
                </a:solidFill>
              </a:rPr>
              <a:t>reprezinta</a:t>
            </a:r>
            <a:r>
              <a:rPr lang="en-US" b="1" dirty="0">
                <a:solidFill>
                  <a:srgbClr val="FF0000"/>
                </a:solidFill>
              </a:rPr>
              <a:t> cam 90% </a:t>
            </a:r>
            <a:r>
              <a:rPr lang="en-US" b="1" dirty="0" err="1">
                <a:solidFill>
                  <a:srgbClr val="FF0000"/>
                </a:solidFill>
              </a:rPr>
              <a:t>dintre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pacientii</a:t>
            </a:r>
            <a:r>
              <a:rPr lang="en-US" b="1" dirty="0">
                <a:solidFill>
                  <a:srgbClr val="FF0000"/>
                </a:solidFill>
              </a:rPr>
              <a:t> cu VHC, </a:t>
            </a:r>
            <a:r>
              <a:rPr lang="en-US" b="1" dirty="0" err="1">
                <a:solidFill>
                  <a:srgbClr val="FF0000"/>
                </a:solidFill>
              </a:rPr>
              <a:t>alta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situatia</a:t>
            </a:r>
            <a:r>
              <a:rPr lang="en-US" b="1" dirty="0">
                <a:solidFill>
                  <a:srgbClr val="FF0000"/>
                </a:solidFill>
              </a:rPr>
              <a:t> in Romania.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Discutii</a:t>
            </a:r>
            <a:endParaRPr lang="en-US" sz="3600" dirty="0" smtClean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r>
              <a:rPr lang="en-US" sz="2400" dirty="0" err="1" smtClean="0">
                <a:latin typeface="+mj-lt"/>
              </a:rPr>
              <a:t>populatia</a:t>
            </a:r>
            <a:r>
              <a:rPr lang="en-US" sz="2400" dirty="0" smtClean="0">
                <a:latin typeface="+mj-lt"/>
              </a:rPr>
              <a:t> UDI a </a:t>
            </a:r>
            <a:r>
              <a:rPr lang="en-US" sz="2400" dirty="0" err="1" smtClean="0">
                <a:latin typeface="+mj-lt"/>
              </a:rPr>
              <a:t>produs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schimbari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epidemiologice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atat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nivel</a:t>
            </a:r>
            <a:r>
              <a:rPr lang="en-US" sz="2400" dirty="0" smtClean="0">
                <a:latin typeface="+mj-lt"/>
              </a:rPr>
              <a:t> HIV cat </a:t>
            </a:r>
            <a:r>
              <a:rPr lang="en-US" sz="2400" dirty="0" err="1" smtClean="0">
                <a:latin typeface="+mj-lt"/>
              </a:rPr>
              <a:t>si</a:t>
            </a:r>
            <a:r>
              <a:rPr lang="en-US" sz="2400" dirty="0" smtClean="0">
                <a:latin typeface="+mj-lt"/>
              </a:rPr>
              <a:t> VHC:</a:t>
            </a: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r>
              <a:rPr lang="en-US" sz="2400" dirty="0" err="1" smtClean="0">
                <a:latin typeface="+mj-lt"/>
              </a:rPr>
              <a:t>Astfel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daca</a:t>
            </a:r>
            <a:r>
              <a:rPr lang="en-US" sz="2400" dirty="0" smtClean="0">
                <a:latin typeface="+mj-lt"/>
              </a:rPr>
              <a:t> in 2011 </a:t>
            </a: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  <a:buNone/>
            </a:pPr>
            <a:r>
              <a:rPr lang="en-US" sz="2400" dirty="0" smtClean="0">
                <a:latin typeface="+mj-lt"/>
              </a:rPr>
              <a:t>    </a:t>
            </a:r>
            <a:r>
              <a:rPr lang="en-US" sz="2400" dirty="0" err="1" smtClean="0">
                <a:latin typeface="+mj-lt"/>
              </a:rPr>
              <a:t>aveam</a:t>
            </a:r>
            <a:r>
              <a:rPr lang="en-US" sz="2400" dirty="0" smtClean="0">
                <a:latin typeface="+mj-lt"/>
              </a:rPr>
              <a:t> 95% </a:t>
            </a:r>
            <a:r>
              <a:rPr lang="en-US" sz="2400" dirty="0" err="1" smtClean="0">
                <a:latin typeface="+mj-lt"/>
              </a:rPr>
              <a:t>genotip</a:t>
            </a:r>
            <a:r>
              <a:rPr lang="en-US" sz="2400" dirty="0" smtClean="0">
                <a:latin typeface="+mj-lt"/>
              </a:rPr>
              <a:t> 1b   </a:t>
            </a:r>
            <a:r>
              <a:rPr lang="en-US" sz="2400" dirty="0" err="1" smtClean="0">
                <a:latin typeface="+mj-lt"/>
              </a:rPr>
              <a:t>azi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219575" y="1981200"/>
          <a:ext cx="4924425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Discutii</a:t>
            </a:r>
            <a:endParaRPr lang="en-US" sz="3600" dirty="0" smtClean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953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r>
              <a:rPr lang="en-US" sz="2400" dirty="0" err="1" smtClean="0">
                <a:latin typeface="+mj-lt"/>
              </a:rPr>
              <a:t>populatia</a:t>
            </a:r>
            <a:r>
              <a:rPr lang="en-US" sz="2400" dirty="0" smtClean="0">
                <a:latin typeface="+mj-lt"/>
              </a:rPr>
              <a:t> UDI a </a:t>
            </a:r>
            <a:r>
              <a:rPr lang="en-US" sz="2400" dirty="0" err="1" smtClean="0">
                <a:latin typeface="+mj-lt"/>
              </a:rPr>
              <a:t>produs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schimbari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epidemiologice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atat</a:t>
            </a:r>
            <a:r>
              <a:rPr lang="en-US" sz="2400" dirty="0" smtClean="0">
                <a:latin typeface="+mj-lt"/>
              </a:rPr>
              <a:t> la </a:t>
            </a:r>
            <a:r>
              <a:rPr lang="en-US" sz="2400" dirty="0" err="1" smtClean="0">
                <a:latin typeface="+mj-lt"/>
              </a:rPr>
              <a:t>nivel</a:t>
            </a:r>
            <a:r>
              <a:rPr lang="en-US" sz="2400" dirty="0" smtClean="0">
                <a:latin typeface="+mj-lt"/>
              </a:rPr>
              <a:t> HIV cat </a:t>
            </a:r>
            <a:r>
              <a:rPr lang="en-US" sz="2400" dirty="0" err="1" smtClean="0">
                <a:latin typeface="+mj-lt"/>
              </a:rPr>
              <a:t>si</a:t>
            </a:r>
            <a:r>
              <a:rPr lang="en-US" sz="2400" dirty="0" smtClean="0">
                <a:latin typeface="+mj-lt"/>
              </a:rPr>
              <a:t> VHC:</a:t>
            </a: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endParaRPr lang="en-US" sz="2400" dirty="0" smtClean="0">
              <a:latin typeface="+mj-lt"/>
            </a:endParaRP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</a:pPr>
            <a:r>
              <a:rPr lang="en-US" sz="2400" dirty="0" err="1" smtClean="0">
                <a:latin typeface="+mj-lt"/>
              </a:rPr>
              <a:t>Astfel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daca</a:t>
            </a:r>
            <a:r>
              <a:rPr lang="en-US" sz="2400" dirty="0" smtClean="0">
                <a:latin typeface="+mj-lt"/>
              </a:rPr>
              <a:t> in 2011 </a:t>
            </a:r>
          </a:p>
          <a:p>
            <a:pPr algn="just" eaLnBrk="1" hangingPunct="1">
              <a:lnSpc>
                <a:spcPts val="3300"/>
              </a:lnSpc>
              <a:buClr>
                <a:schemeClr val="tx1"/>
              </a:buClr>
              <a:buNone/>
            </a:pPr>
            <a:r>
              <a:rPr lang="en-US" sz="2400" dirty="0" smtClean="0">
                <a:latin typeface="+mj-lt"/>
              </a:rPr>
              <a:t>    </a:t>
            </a:r>
            <a:r>
              <a:rPr lang="en-US" sz="2400" dirty="0" err="1" smtClean="0">
                <a:latin typeface="+mj-lt"/>
              </a:rPr>
              <a:t>aveam</a:t>
            </a:r>
            <a:r>
              <a:rPr lang="en-US" sz="2400" dirty="0" smtClean="0">
                <a:latin typeface="+mj-lt"/>
              </a:rPr>
              <a:t> 95% </a:t>
            </a:r>
            <a:r>
              <a:rPr lang="en-US" sz="2400" dirty="0" err="1" smtClean="0">
                <a:latin typeface="+mj-lt"/>
              </a:rPr>
              <a:t>genotip</a:t>
            </a:r>
            <a:r>
              <a:rPr lang="en-US" sz="2400" dirty="0" smtClean="0">
                <a:latin typeface="+mj-lt"/>
              </a:rPr>
              <a:t> 1b   </a:t>
            </a:r>
            <a:r>
              <a:rPr lang="en-US" sz="2400" dirty="0" err="1" smtClean="0">
                <a:latin typeface="+mj-lt"/>
              </a:rPr>
              <a:t>azi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219575" y="1981200"/>
          <a:ext cx="4924425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490"/>
            <a:ext cx="9172766" cy="4657821"/>
          </a:xfrm>
        </p:spPr>
      </p:pic>
      <p:sp>
        <p:nvSpPr>
          <p:cNvPr id="5" name="Rectangle 4"/>
          <p:cNvSpPr/>
          <p:nvPr/>
        </p:nvSpPr>
        <p:spPr>
          <a:xfrm>
            <a:off x="2286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Recomandari</a:t>
            </a:r>
            <a:r>
              <a:rPr lang="en-US" dirty="0" smtClean="0"/>
              <a:t> EASL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0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9144000" cy="4607035"/>
          </a:xfrm>
        </p:spPr>
      </p:pic>
      <p:sp>
        <p:nvSpPr>
          <p:cNvPr id="5" name="Rectangle 4"/>
          <p:cNvSpPr/>
          <p:nvPr/>
        </p:nvSpPr>
        <p:spPr>
          <a:xfrm>
            <a:off x="2286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Recomandari</a:t>
            </a:r>
            <a:r>
              <a:rPr lang="en-US" dirty="0" smtClean="0"/>
              <a:t> EASL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02073" cy="1143000"/>
          </a:xfrm>
        </p:spPr>
        <p:txBody>
          <a:bodyPr>
            <a:normAutofit/>
          </a:bodyPr>
          <a:lstStyle/>
          <a:p>
            <a:r>
              <a:rPr lang="en-IE" sz="2800" b="1" dirty="0" err="1" smtClean="0">
                <a:latin typeface="Arial" pitchFamily="34" charset="0"/>
                <a:cs typeface="Arial" pitchFamily="34" charset="0"/>
              </a:rPr>
              <a:t>Factori</a:t>
            </a:r>
            <a:r>
              <a:rPr lang="en-IE" sz="2800" b="1" dirty="0" smtClean="0">
                <a:latin typeface="Arial" pitchFamily="34" charset="0"/>
                <a:cs typeface="Arial" pitchFamily="34" charset="0"/>
              </a:rPr>
              <a:t> care </a:t>
            </a:r>
            <a:r>
              <a:rPr lang="en-IE" sz="2800" b="1" dirty="0" err="1" smtClean="0">
                <a:latin typeface="Arial" pitchFamily="34" charset="0"/>
                <a:cs typeface="Arial" pitchFamily="34" charset="0"/>
              </a:rPr>
              <a:t>influenteaza</a:t>
            </a:r>
            <a:r>
              <a:rPr lang="en-I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E" sz="2800" b="1" dirty="0" err="1" smtClean="0">
                <a:latin typeface="Arial" pitchFamily="34" charset="0"/>
                <a:cs typeface="Arial" pitchFamily="34" charset="0"/>
              </a:rPr>
              <a:t>expunerea</a:t>
            </a:r>
            <a:r>
              <a:rPr lang="en-IE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IE" sz="2800" b="1" dirty="0" err="1" smtClean="0">
                <a:latin typeface="Arial" pitchFamily="34" charset="0"/>
                <a:cs typeface="Arial" pitchFamily="34" charset="0"/>
              </a:rPr>
              <a:t>medicamente</a:t>
            </a:r>
            <a:endParaRPr lang="en-I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97520" y="6024880"/>
            <a:ext cx="7341679" cy="782638"/>
          </a:xfrm>
        </p:spPr>
        <p:txBody>
          <a:bodyPr/>
          <a:lstStyle/>
          <a:p>
            <a:r>
              <a:rPr lang="en-GB" dirty="0" smtClean="0"/>
              <a:t>Adapted from Back D. Oral presentation 2013. Available at: http://www.hiv-druginteractions.org/main.aspx?PageId=11(accessed Apr 2014).</a:t>
            </a:r>
            <a:endParaRPr lang="en-GB" dirty="0"/>
          </a:p>
        </p:txBody>
      </p:sp>
      <p:grpSp>
        <p:nvGrpSpPr>
          <p:cNvPr id="5" name="Group 12"/>
          <p:cNvGrpSpPr/>
          <p:nvPr/>
        </p:nvGrpSpPr>
        <p:grpSpPr>
          <a:xfrm>
            <a:off x="1143000" y="1291817"/>
            <a:ext cx="7315200" cy="4888588"/>
            <a:chOff x="377155" y="1108940"/>
            <a:chExt cx="8394308" cy="48885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35" y="1108940"/>
              <a:ext cx="8356926" cy="48885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7455" y="1215544"/>
              <a:ext cx="1608134" cy="5045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tIns="180000" rIns="180000" bIns="180000" rtlCol="0">
              <a:noAutofit/>
            </a:bodyPr>
            <a:lstStyle/>
            <a:p>
              <a:pPr algn="ctr"/>
              <a:r>
                <a:rPr lang="en-GB" b="1" dirty="0" err="1" smtClean="0"/>
                <a:t>Timpul</a:t>
              </a:r>
              <a:r>
                <a:rPr lang="en-GB" b="1" dirty="0" smtClean="0"/>
                <a:t> de </a:t>
              </a:r>
              <a:r>
                <a:rPr lang="en-GB" b="1" dirty="0" err="1" smtClean="0"/>
                <a:t>injumatatire</a:t>
              </a:r>
              <a:endParaRPr lang="en-GB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155" y="3601657"/>
              <a:ext cx="1928734" cy="922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tIns="180000" rIns="180000" bIns="180000" rtlCol="0">
              <a:noAutofit/>
            </a:bodyPr>
            <a:lstStyle/>
            <a:p>
              <a:pPr algn="ctr"/>
              <a:r>
                <a:rPr lang="en-GB" b="1" dirty="0" err="1" smtClean="0"/>
                <a:t>Alimente</a:t>
              </a:r>
              <a:r>
                <a:rPr lang="en-GB" b="1" dirty="0" smtClean="0"/>
                <a:t>/</a:t>
              </a:r>
              <a:r>
                <a:rPr lang="en-GB" b="1" dirty="0" err="1" smtClean="0"/>
                <a:t>administrarea</a:t>
              </a:r>
              <a:r>
                <a:rPr lang="en-GB" b="1" dirty="0" smtClean="0"/>
                <a:t> </a:t>
              </a:r>
            </a:p>
            <a:p>
              <a:pPr algn="ctr"/>
              <a:r>
                <a:rPr lang="en-GB" b="1" dirty="0" err="1" smtClean="0"/>
                <a:t>medicamentelor</a:t>
              </a:r>
              <a:endParaRPr lang="en-GB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1682" y="5187429"/>
              <a:ext cx="13801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tIns="180000" rIns="180000" bIns="180000" rtlCol="0">
              <a:noAutofit/>
            </a:bodyPr>
            <a:lstStyle/>
            <a:p>
              <a:pPr algn="ctr"/>
              <a:r>
                <a:rPr lang="en-GB" b="1" dirty="0" err="1" smtClean="0"/>
                <a:t>Interactiuni</a:t>
              </a:r>
              <a:r>
                <a:rPr lang="en-GB" b="1" dirty="0" smtClean="0"/>
                <a:t> </a:t>
              </a:r>
            </a:p>
            <a:p>
              <a:pPr algn="ctr"/>
              <a:r>
                <a:rPr lang="en-GB" b="1" dirty="0" err="1" smtClean="0"/>
                <a:t>medicamentoase</a:t>
              </a:r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3793" y="3873691"/>
              <a:ext cx="1787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0" tIns="180000" rIns="180000" bIns="180000" rtlCol="0">
              <a:noAutofit/>
            </a:bodyPr>
            <a:lstStyle/>
            <a:p>
              <a:pPr algn="ctr"/>
              <a:r>
                <a:rPr lang="en-GB" b="1" dirty="0" err="1" smtClean="0"/>
                <a:t>Pacientul</a:t>
              </a:r>
              <a:endParaRPr lang="en-GB" b="1" dirty="0"/>
            </a:p>
          </p:txBody>
        </p:sp>
        <p:sp>
          <p:nvSpPr>
            <p:cNvPr id="12" name="Right Arrow 11"/>
            <p:cNvSpPr/>
            <p:nvPr/>
          </p:nvSpPr>
          <p:spPr>
            <a:xfrm rot="3477296">
              <a:off x="3107881" y="1969774"/>
              <a:ext cx="543984" cy="7094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274756" y="3198534"/>
              <a:ext cx="543984" cy="7094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6471403" y="3100243"/>
              <a:ext cx="543984" cy="7094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 rot="19066379">
              <a:off x="3123134" y="4480044"/>
              <a:ext cx="543984" cy="7094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6317" y="2784144"/>
            <a:ext cx="2336907" cy="19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91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50718" y="94963"/>
            <a:ext cx="7886700" cy="819438"/>
          </a:xfrm>
        </p:spPr>
        <p:txBody>
          <a:bodyPr/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Alimentele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medicamentele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70191"/>
              </p:ext>
            </p:extLst>
          </p:nvPr>
        </p:nvGraphicFramePr>
        <p:xfrm>
          <a:off x="304800" y="1143000"/>
          <a:ext cx="86106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877"/>
                <a:gridCol w="2986482"/>
                <a:gridCol w="357924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moleculara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Medicamente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Grapefruit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CYP 3A4,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CYP 1A2, MRP 2, OATP-B,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glicoproteina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P,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Peste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40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interactiuni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blocanti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canalelor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calciu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antivirale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modulatori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SNC,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statine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imunosupresive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antihistaminice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antibiotic,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antiaritmice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Portocale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Sevilia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CYP 3A4,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OATP-A, OATP-B,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glicoproteina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Atenolol, pravastatin,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cicloserina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ciprofloxacin, levofloxacin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Struguri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CYP 3A4,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CYP 2E1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Ciclosporina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Merisoare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CYP 3A4, CYP 2C9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Warfarina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Sunatoare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Inductor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puternic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de CYP 3A4, la doze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mari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alte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componente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ale CYP 450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pentru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glicoproteina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concentratiei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plasmatice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antiviralelor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inhibitori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proteaza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, NNRTI, NRTI)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Usturoi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Induce CYP 3A4 intestinal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glicoproteinei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Reducerea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concentratiei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plasmatice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Saquinavirului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Darunavirului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Silimarina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Inhiba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in vitro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UGT 1A1, UGT 1A6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" y="783314"/>
            <a:ext cx="9046507" cy="5468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http://www.hep-druginteractions.org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5369"/>
            <a:ext cx="5514975" cy="6387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http://www.hiv-druginteractions.org/Interactions.aspxx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745"/>
            <a:ext cx="7162800" cy="6253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6400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!!! </a:t>
            </a:r>
            <a:r>
              <a:rPr lang="en-US" b="1" dirty="0" err="1" smtClean="0">
                <a:solidFill>
                  <a:srgbClr val="FF0000"/>
                </a:solidFill>
              </a:rPr>
              <a:t>Nici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Carbamazepina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Fenitoina</a:t>
            </a:r>
            <a:r>
              <a:rPr lang="en-US" b="1" dirty="0" smtClean="0">
                <a:solidFill>
                  <a:srgbClr val="FF0000"/>
                </a:solidFill>
              </a:rPr>
              <a:t> NU SE ASOCIAZA CU DAA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0999"/>
            <a:ext cx="6959068" cy="647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533400"/>
            <a:ext cx="10247629" cy="6404768"/>
          </a:xfrm>
        </p:spPr>
      </p:pic>
    </p:spTree>
    <p:extLst>
      <p:ext uri="{BB962C8B-B14F-4D97-AF65-F5344CB8AC3E}">
        <p14:creationId xmlns:p14="http://schemas.microsoft.com/office/powerpoint/2010/main" val="27448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2434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88" y="1933185"/>
            <a:ext cx="9466975" cy="3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0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Users\adyaba\Pictures\L-20-2068-in_the_sun-Z00D28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54288"/>
            <a:ext cx="6507163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066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en-US" sz="4800" b="1" dirty="0" err="1">
                <a:solidFill>
                  <a:schemeClr val="tx2"/>
                </a:solidFill>
                <a:ea typeface="+mj-ea"/>
              </a:rPr>
              <a:t>Va</a:t>
            </a:r>
            <a:r>
              <a:rPr lang="en-US" sz="4800" b="1" dirty="0">
                <a:solidFill>
                  <a:schemeClr val="tx2"/>
                </a:solidFill>
                <a:ea typeface="+mj-ea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a typeface="+mj-ea"/>
              </a:rPr>
              <a:t>multumesc</a:t>
            </a:r>
            <a:r>
              <a:rPr lang="en-US" sz="4800" b="1" dirty="0">
                <a:solidFill>
                  <a:schemeClr val="tx2"/>
                </a:solidFill>
                <a:ea typeface="+mj-ea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a typeface="+mj-ea"/>
              </a:rPr>
              <a:t>pentru</a:t>
            </a:r>
            <a:r>
              <a:rPr lang="en-US" sz="4800" b="1" dirty="0">
                <a:solidFill>
                  <a:schemeClr val="tx2"/>
                </a:solidFill>
                <a:ea typeface="+mj-ea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a typeface="+mj-ea"/>
              </a:rPr>
              <a:t>atentie</a:t>
            </a:r>
            <a:endParaRPr lang="en-US" sz="4800" b="1" dirty="0">
              <a:solidFill>
                <a:schemeClr val="tx2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440" r="2390"/>
          <a:stretch>
            <a:fillRect/>
          </a:stretch>
        </p:blipFill>
        <p:spPr bwMode="auto">
          <a:xfrm>
            <a:off x="3443271" y="3238497"/>
            <a:ext cx="2230779" cy="29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5334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5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en-US" sz="50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Intrebari</a:t>
            </a:r>
            <a:r>
              <a:rPr lang="en-US" sz="5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072" y="609600"/>
            <a:ext cx="9997440" cy="6248400"/>
          </a:xfrm>
        </p:spPr>
      </p:pic>
    </p:spTree>
    <p:extLst>
      <p:ext uri="{BB962C8B-B14F-4D97-AF65-F5344CB8AC3E}">
        <p14:creationId xmlns:p14="http://schemas.microsoft.com/office/powerpoint/2010/main" val="23689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3600" b="1" dirty="0" err="1" smtClean="0"/>
              <a:t>Boala</a:t>
            </a:r>
            <a:r>
              <a:rPr lang="en-US" sz="3600" b="1" dirty="0" smtClean="0"/>
              <a:t> bio-</a:t>
            </a:r>
            <a:r>
              <a:rPr lang="en-US" sz="3600" b="1" dirty="0" err="1" smtClean="0"/>
              <a:t>psiho</a:t>
            </a:r>
            <a:r>
              <a:rPr lang="en-US" sz="3600" b="1" dirty="0" smtClean="0"/>
              <a:t>-</a:t>
            </a:r>
            <a:r>
              <a:rPr lang="en-US" sz="3600" b="1" dirty="0" err="1" smtClean="0"/>
              <a:t>sociala</a:t>
            </a:r>
            <a:r>
              <a:rPr lang="en-US" sz="3600" b="1" dirty="0" smtClean="0"/>
              <a:t> cu </a:t>
            </a:r>
            <a:r>
              <a:rPr lang="en-US" sz="3600" b="1" dirty="0" err="1" smtClean="0"/>
              <a:t>tratament</a:t>
            </a:r>
            <a:r>
              <a:rPr lang="en-US" sz="3600" b="1" dirty="0" smtClean="0"/>
              <a:t> complex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1"/>
            <a:ext cx="8686800" cy="4648200"/>
          </a:xfrm>
        </p:spPr>
        <p:txBody>
          <a:bodyPr/>
          <a:lstStyle/>
          <a:p>
            <a:pPr marL="0">
              <a:lnSpc>
                <a:spcPts val="2700"/>
              </a:lnSpc>
              <a:spcBef>
                <a:spcPts val="0"/>
              </a:spcBef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medicamentoasa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metadona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suboxona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dependenta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heroina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naltrexona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disulfiram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alcool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substitutie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presupune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perioada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stabilizare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3-6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scaderea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treptata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dozelor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precizarea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boala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cronica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cam 20%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pot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renunta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tot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medicamentoasa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ts val="2700"/>
              </a:lnSpc>
              <a:spcBef>
                <a:spcPts val="0"/>
              </a:spcBef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psihoterapia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sustinuta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sedinte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individuale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minim un an, in care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sedinte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saptamanale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mentionat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psihoterapia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singurul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tratament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dependenta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treatment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substitutiv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ts val="2700"/>
              </a:lnSpc>
              <a:spcBef>
                <a:spcPts val="0"/>
              </a:spcBef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tratamentul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bolilor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cronice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dobandite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dependentei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gratuit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terapii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ts val="27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rezolvarea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aspectelor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socio 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scoaterea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gasirea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locuinte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gasirea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533400"/>
            <a:ext cx="10119360" cy="6324600"/>
          </a:xfrm>
        </p:spPr>
      </p:pic>
    </p:spTree>
    <p:extLst>
      <p:ext uri="{BB962C8B-B14F-4D97-AF65-F5344CB8AC3E}">
        <p14:creationId xmlns:p14="http://schemas.microsoft.com/office/powerpoint/2010/main" val="2292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381000" y="609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>
                <a:solidFill>
                  <a:schemeClr val="tx2"/>
                </a:solidFill>
              </a:rPr>
              <a:t>Problematica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981200"/>
            <a:ext cx="8534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/>
              <a:t>Incidenta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prevalenta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inalta</a:t>
            </a:r>
            <a:r>
              <a:rPr lang="en-US" dirty="0"/>
              <a:t>: </a:t>
            </a:r>
            <a:r>
              <a:rPr lang="en-US" dirty="0" err="1"/>
              <a:t>intre</a:t>
            </a:r>
            <a:r>
              <a:rPr lang="en-US" dirty="0"/>
              <a:t> 50 </a:t>
            </a:r>
            <a:r>
              <a:rPr lang="en-US" dirty="0" err="1"/>
              <a:t>si</a:t>
            </a:r>
            <a:r>
              <a:rPr lang="en-US" dirty="0"/>
              <a:t> 90% </a:t>
            </a:r>
            <a:r>
              <a:rPr lang="en-US" dirty="0" err="1"/>
              <a:t>dintre</a:t>
            </a:r>
            <a:r>
              <a:rPr lang="en-US" dirty="0"/>
              <a:t> UDI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infectati</a:t>
            </a:r>
            <a:r>
              <a:rPr lang="en-US" dirty="0"/>
              <a:t> VHC.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dirty="0"/>
              <a:t>Bariere: sărăcia, lipsa de adăpost, abuzul de droguri,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vi-VN" dirty="0"/>
              <a:t>de sanatate mintala, </a:t>
            </a:r>
            <a:r>
              <a:rPr lang="en-US" dirty="0" err="1"/>
              <a:t>toate</a:t>
            </a:r>
            <a:r>
              <a:rPr lang="en-US" dirty="0"/>
              <a:t> cu </a:t>
            </a:r>
            <a:r>
              <a:rPr lang="vi-VN" dirty="0"/>
              <a:t>e</a:t>
            </a:r>
            <a:r>
              <a:rPr lang="en-US" dirty="0" err="1"/>
              <a:t>fect</a:t>
            </a:r>
            <a:r>
              <a:rPr lang="vi-VN" dirty="0"/>
              <a:t> negativ asupra </a:t>
            </a:r>
            <a:r>
              <a:rPr lang="vi-VN" dirty="0" smtClean="0"/>
              <a:t>sanatatii</a:t>
            </a:r>
            <a:r>
              <a:rPr lang="en-US" dirty="0" smtClean="0"/>
              <a:t>.</a:t>
            </a:r>
            <a:endParaRPr lang="vi-VN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dirty="0"/>
              <a:t>Lipsa de servicii disponibile; </a:t>
            </a:r>
            <a:r>
              <a:rPr lang="en-US" dirty="0"/>
              <a:t>a </a:t>
            </a:r>
            <a:r>
              <a:rPr lang="en-US" dirty="0" err="1"/>
              <a:t>accesului</a:t>
            </a:r>
            <a:r>
              <a:rPr lang="en-US" dirty="0"/>
              <a:t> </a:t>
            </a:r>
            <a:r>
              <a:rPr lang="en-US" dirty="0" err="1"/>
              <a:t>primar</a:t>
            </a:r>
            <a:r>
              <a:rPr lang="en-US" dirty="0"/>
              <a:t> la </a:t>
            </a:r>
            <a:r>
              <a:rPr lang="vi-VN" dirty="0"/>
              <a:t>sănătate, sprijin social</a:t>
            </a:r>
            <a:r>
              <a:rPr lang="en-US" dirty="0"/>
              <a:t>, etc</a:t>
            </a:r>
            <a:endParaRPr lang="vi-VN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>
                <a:solidFill>
                  <a:srgbClr val="FF0000"/>
                </a:solidFill>
              </a:rPr>
              <a:t>Bariere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</a:t>
            </a:r>
            <a:r>
              <a:rPr lang="en-US" b="1" dirty="0">
                <a:solidFill>
                  <a:srgbClr val="FF0000"/>
                </a:solidFill>
              </a:rPr>
              <a:t> tin de</a:t>
            </a:r>
            <a:r>
              <a:rPr lang="vi-VN" b="1" dirty="0">
                <a:solidFill>
                  <a:srgbClr val="FF0000"/>
                </a:solidFill>
              </a:rPr>
              <a:t> medic</a:t>
            </a:r>
            <a:r>
              <a:rPr lang="vi-VN" dirty="0"/>
              <a:t>: </a:t>
            </a:r>
            <a:r>
              <a:rPr lang="en-US" dirty="0" err="1"/>
              <a:t>teama</a:t>
            </a:r>
            <a:r>
              <a:rPr lang="en-US" dirty="0"/>
              <a:t> de </a:t>
            </a:r>
            <a:r>
              <a:rPr lang="vi-VN" dirty="0"/>
              <a:t>aderenta scazuta, </a:t>
            </a:r>
            <a:r>
              <a:rPr lang="en-US" dirty="0"/>
              <a:t>de </a:t>
            </a:r>
            <a:r>
              <a:rPr lang="vi-VN" dirty="0"/>
              <a:t>efecte secundare neurop</a:t>
            </a:r>
            <a:r>
              <a:rPr lang="en-US" dirty="0" err="1"/>
              <a:t>sihice</a:t>
            </a:r>
            <a:r>
              <a:rPr lang="en-US" dirty="0"/>
              <a:t>,</a:t>
            </a:r>
            <a:r>
              <a:rPr lang="vi-VN" dirty="0"/>
              <a:t> </a:t>
            </a:r>
            <a:r>
              <a:rPr lang="en-US" dirty="0"/>
              <a:t>de </a:t>
            </a:r>
            <a:r>
              <a:rPr lang="vi-VN" dirty="0"/>
              <a:t>re-infecție</a:t>
            </a:r>
            <a:r>
              <a:rPr lang="en-US" dirty="0"/>
              <a:t>.</a:t>
            </a:r>
            <a:endParaRPr lang="vi-VN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De </a:t>
            </a:r>
            <a:r>
              <a:rPr lang="en-US" dirty="0" err="1"/>
              <a:t>aceea</a:t>
            </a:r>
            <a:r>
              <a:rPr lang="en-US" dirty="0"/>
              <a:t> p</a:t>
            </a:r>
            <a:r>
              <a:rPr lang="vi-VN" dirty="0"/>
              <a:t>utini </a:t>
            </a:r>
            <a:r>
              <a:rPr lang="en-US" dirty="0" err="1"/>
              <a:t>dintre</a:t>
            </a:r>
            <a:r>
              <a:rPr lang="en-US" dirty="0"/>
              <a:t> UDI </a:t>
            </a:r>
            <a:r>
              <a:rPr lang="vi-VN" dirty="0"/>
              <a:t>sunt în îngrijire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relativ</a:t>
            </a:r>
            <a:r>
              <a:rPr lang="en-US" dirty="0" smtClean="0"/>
              <a:t> </a:t>
            </a:r>
            <a:r>
              <a:rPr lang="en-US" dirty="0" err="1"/>
              <a:t>putini</a:t>
            </a:r>
            <a:r>
              <a:rPr lang="en-US" dirty="0"/>
              <a:t> au</a:t>
            </a:r>
            <a:r>
              <a:rPr lang="vi-VN" dirty="0"/>
              <a:t> primi</a:t>
            </a:r>
            <a:r>
              <a:rPr lang="en-US" dirty="0"/>
              <a:t>t</a:t>
            </a:r>
            <a:r>
              <a:rPr lang="vi-VN" dirty="0"/>
              <a:t> tratament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77" y="586582"/>
            <a:ext cx="10034269" cy="6271418"/>
          </a:xfrm>
        </p:spPr>
      </p:pic>
    </p:spTree>
    <p:extLst>
      <p:ext uri="{BB962C8B-B14F-4D97-AF65-F5344CB8AC3E}">
        <p14:creationId xmlns:p14="http://schemas.microsoft.com/office/powerpoint/2010/main" val="39520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1216641" cy="7010400"/>
          </a:xfrm>
        </p:spPr>
      </p:pic>
    </p:spTree>
    <p:extLst>
      <p:ext uri="{BB962C8B-B14F-4D97-AF65-F5344CB8AC3E}">
        <p14:creationId xmlns:p14="http://schemas.microsoft.com/office/powerpoint/2010/main" val="329018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2260</TotalTime>
  <Words>917</Words>
  <Application>Microsoft Office PowerPoint</Application>
  <PresentationFormat>On-screen Show (4:3)</PresentationFormat>
  <Paragraphs>109</Paragraphs>
  <Slides>34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PARTICULARITATILE TRATAMENTULUI   HEPATITELOR CRONICE LA  PACIENTII CU TOXICODEPENDENTA  </vt:lpstr>
      <vt:lpstr>PowerPoint Presentation</vt:lpstr>
      <vt:lpstr>PowerPoint Presentation</vt:lpstr>
      <vt:lpstr>PowerPoint Presentation</vt:lpstr>
      <vt:lpstr>Boala bio-psiho-sociala cu tratament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Discutii</vt:lpstr>
      <vt:lpstr>Discutii</vt:lpstr>
      <vt:lpstr>PowerPoint Presentation</vt:lpstr>
      <vt:lpstr>PowerPoint Presentation</vt:lpstr>
      <vt:lpstr>Factori care influenteaza expunerea la medicamente</vt:lpstr>
      <vt:lpstr>Alimentele si medicamentele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Octavian Abagiu</dc:creator>
  <cp:lastModifiedBy>Windows User</cp:lastModifiedBy>
  <cp:revision>538</cp:revision>
  <dcterms:created xsi:type="dcterms:W3CDTF">2012-02-04T08:09:39Z</dcterms:created>
  <dcterms:modified xsi:type="dcterms:W3CDTF">2018-06-06T08:29:22Z</dcterms:modified>
</cp:coreProperties>
</file>