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61" r:id="rId4"/>
    <p:sldId id="262" r:id="rId5"/>
    <p:sldId id="257" r:id="rId6"/>
    <p:sldId id="260" r:id="rId7"/>
    <p:sldId id="263" r:id="rId8"/>
    <p:sldId id="259" r:id="rId9"/>
    <p:sldId id="264" r:id="rId10"/>
    <p:sldId id="265" r:id="rId11"/>
    <p:sldId id="268" r:id="rId12"/>
    <p:sldId id="280" r:id="rId13"/>
    <p:sldId id="269" r:id="rId14"/>
    <p:sldId id="258" r:id="rId15"/>
    <p:sldId id="276" r:id="rId16"/>
    <p:sldId id="271" r:id="rId17"/>
    <p:sldId id="270" r:id="rId18"/>
    <p:sldId id="275" r:id="rId19"/>
    <p:sldId id="277" r:id="rId20"/>
    <p:sldId id="278" r:id="rId21"/>
    <p:sldId id="282" r:id="rId22"/>
    <p:sldId id="286" r:id="rId23"/>
    <p:sldId id="287" r:id="rId24"/>
    <p:sldId id="289" r:id="rId25"/>
    <p:sldId id="285" r:id="rId26"/>
    <p:sldId id="283" r:id="rId27"/>
    <p:sldId id="281" r:id="rId28"/>
    <p:sldId id="266" r:id="rId29"/>
    <p:sldId id="288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  <c:pt idx="11">
                  <c:v>132</c:v>
                </c:pt>
                <c:pt idx="12">
                  <c:v>144</c:v>
                </c:pt>
                <c:pt idx="13">
                  <c:v>156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A5-46A5-BCD9-2AD511A0B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  <c:pt idx="11">
                  <c:v>132</c:v>
                </c:pt>
                <c:pt idx="12">
                  <c:v>144</c:v>
                </c:pt>
                <c:pt idx="13">
                  <c:v>156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A5-46A5-BCD9-2AD511A0B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  <c:pt idx="11">
                  <c:v>132</c:v>
                </c:pt>
                <c:pt idx="12">
                  <c:v>144</c:v>
                </c:pt>
                <c:pt idx="13">
                  <c:v>156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A5-46A5-BCD9-2AD511A0B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29472"/>
        <c:axId val="77939456"/>
      </c:lineChart>
      <c:catAx>
        <c:axId val="7792947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39456"/>
        <c:crosses val="autoZero"/>
        <c:auto val="1"/>
        <c:lblAlgn val="ctr"/>
        <c:lblOffset val="100"/>
        <c:noMultiLvlLbl val="0"/>
      </c:catAx>
      <c:valAx>
        <c:axId val="77939456"/>
        <c:scaling>
          <c:orientation val="minMax"/>
          <c:max val="100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dirty="0"/>
                  <a:t>Survival probability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29472"/>
        <c:crosses val="autoZero"/>
        <c:crossBetween val="between"/>
        <c:majorUnit val="10"/>
      </c:valAx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  <c:pt idx="11">
                  <c:v>132</c:v>
                </c:pt>
                <c:pt idx="12">
                  <c:v>144</c:v>
                </c:pt>
                <c:pt idx="13">
                  <c:v>156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82-4BA6-BABF-1E1F363DAB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  <c:pt idx="11">
                  <c:v>132</c:v>
                </c:pt>
                <c:pt idx="12">
                  <c:v>144</c:v>
                </c:pt>
                <c:pt idx="13">
                  <c:v>156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82-4BA6-BABF-1E1F363DAB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  <c:pt idx="11">
                  <c:v>132</c:v>
                </c:pt>
                <c:pt idx="12">
                  <c:v>144</c:v>
                </c:pt>
                <c:pt idx="13">
                  <c:v>156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D82-4BA6-BABF-1E1F363DA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74464"/>
        <c:axId val="86976000"/>
      </c:lineChart>
      <c:catAx>
        <c:axId val="8697446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6000"/>
        <c:crosses val="autoZero"/>
        <c:auto val="1"/>
        <c:lblAlgn val="ctr"/>
        <c:lblOffset val="100"/>
        <c:noMultiLvlLbl val="0"/>
      </c:catAx>
      <c:valAx>
        <c:axId val="86976000"/>
        <c:scaling>
          <c:orientation val="minMax"/>
          <c:max val="100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dirty="0"/>
                  <a:t>Survival probability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4464"/>
        <c:crosses val="autoZero"/>
        <c:crossBetween val="between"/>
        <c:majorUnit val="10"/>
      </c:valAx>
      <c:spPr>
        <a:noFill/>
        <a:ln w="28575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0.31433</cdr:x>
      <cdr:y>0.09677</cdr:y>
    </cdr:from>
    <cdr:to>
      <cdr:x>0.86147</cdr:x>
      <cdr:y>0.2847</cdr:y>
    </cdr:to>
    <cdr:sp macro="" textlink="">
      <cdr:nvSpPr>
        <cdr:cNvPr id="3" name="Freeform: Shape 2">
          <a:extLst xmlns:a="http://schemas.openxmlformats.org/drawingml/2006/main">
            <a:ext uri="{FF2B5EF4-FFF2-40B4-BE49-F238E27FC236}">
              <a16:creationId xmlns="" xmlns:a16="http://schemas.microsoft.com/office/drawing/2014/main" id="{41492A72-4242-41B7-B4B8-3E376B5617E5}"/>
            </a:ext>
          </a:extLst>
        </cdr:cNvPr>
        <cdr:cNvSpPr/>
      </cdr:nvSpPr>
      <cdr:spPr>
        <a:xfrm xmlns:a="http://schemas.openxmlformats.org/drawingml/2006/main">
          <a:off x="1145480" y="154498"/>
          <a:ext cx="1993900" cy="300039"/>
        </a:xfrm>
        <a:custGeom xmlns:a="http://schemas.openxmlformats.org/drawingml/2006/main">
          <a:avLst/>
          <a:gdLst>
            <a:gd name="connsiteX0" fmla="*/ 1920875 w 1920875"/>
            <a:gd name="connsiteY0" fmla="*/ 374650 h 381000"/>
            <a:gd name="connsiteX1" fmla="*/ 1311275 w 1920875"/>
            <a:gd name="connsiteY1" fmla="*/ 381000 h 381000"/>
            <a:gd name="connsiteX2" fmla="*/ 1311275 w 1920875"/>
            <a:gd name="connsiteY2" fmla="*/ 206375 h 381000"/>
            <a:gd name="connsiteX3" fmla="*/ 1112837 w 1920875"/>
            <a:gd name="connsiteY3" fmla="*/ 206375 h 381000"/>
            <a:gd name="connsiteX4" fmla="*/ 1117600 w 1920875"/>
            <a:gd name="connsiteY4" fmla="*/ 109538 h 381000"/>
            <a:gd name="connsiteX5" fmla="*/ 487362 w 1920875"/>
            <a:gd name="connsiteY5" fmla="*/ 111125 h 381000"/>
            <a:gd name="connsiteX6" fmla="*/ 488950 w 1920875"/>
            <a:gd name="connsiteY6" fmla="*/ 73025 h 381000"/>
            <a:gd name="connsiteX7" fmla="*/ 241300 w 1920875"/>
            <a:gd name="connsiteY7" fmla="*/ 73025 h 381000"/>
            <a:gd name="connsiteX8" fmla="*/ 241300 w 1920875"/>
            <a:gd name="connsiteY8" fmla="*/ 34925 h 381000"/>
            <a:gd name="connsiteX9" fmla="*/ 0 w 1920875"/>
            <a:gd name="connsiteY9" fmla="*/ 33338 h 381000"/>
            <a:gd name="connsiteX10" fmla="*/ 4762 w 1920875"/>
            <a:gd name="connsiteY10" fmla="*/ 0 h 381000"/>
            <a:gd name="connsiteX0" fmla="*/ 1920875 w 1920875"/>
            <a:gd name="connsiteY0" fmla="*/ 382587 h 382587"/>
            <a:gd name="connsiteX1" fmla="*/ 1311275 w 1920875"/>
            <a:gd name="connsiteY1" fmla="*/ 381000 h 382587"/>
            <a:gd name="connsiteX2" fmla="*/ 1311275 w 1920875"/>
            <a:gd name="connsiteY2" fmla="*/ 206375 h 382587"/>
            <a:gd name="connsiteX3" fmla="*/ 1112837 w 1920875"/>
            <a:gd name="connsiteY3" fmla="*/ 206375 h 382587"/>
            <a:gd name="connsiteX4" fmla="*/ 1117600 w 1920875"/>
            <a:gd name="connsiteY4" fmla="*/ 109538 h 382587"/>
            <a:gd name="connsiteX5" fmla="*/ 487362 w 1920875"/>
            <a:gd name="connsiteY5" fmla="*/ 111125 h 382587"/>
            <a:gd name="connsiteX6" fmla="*/ 488950 w 1920875"/>
            <a:gd name="connsiteY6" fmla="*/ 73025 h 382587"/>
            <a:gd name="connsiteX7" fmla="*/ 241300 w 1920875"/>
            <a:gd name="connsiteY7" fmla="*/ 73025 h 382587"/>
            <a:gd name="connsiteX8" fmla="*/ 241300 w 1920875"/>
            <a:gd name="connsiteY8" fmla="*/ 34925 h 382587"/>
            <a:gd name="connsiteX9" fmla="*/ 0 w 1920875"/>
            <a:gd name="connsiteY9" fmla="*/ 33338 h 382587"/>
            <a:gd name="connsiteX10" fmla="*/ 4762 w 1920875"/>
            <a:gd name="connsiteY10" fmla="*/ 0 h 382587"/>
            <a:gd name="connsiteX0" fmla="*/ 1920875 w 1920875"/>
            <a:gd name="connsiteY0" fmla="*/ 382587 h 382587"/>
            <a:gd name="connsiteX1" fmla="*/ 1311275 w 1920875"/>
            <a:gd name="connsiteY1" fmla="*/ 381000 h 382587"/>
            <a:gd name="connsiteX2" fmla="*/ 1311275 w 1920875"/>
            <a:gd name="connsiteY2" fmla="*/ 206375 h 382587"/>
            <a:gd name="connsiteX3" fmla="*/ 1120775 w 1920875"/>
            <a:gd name="connsiteY3" fmla="*/ 206375 h 382587"/>
            <a:gd name="connsiteX4" fmla="*/ 1117600 w 1920875"/>
            <a:gd name="connsiteY4" fmla="*/ 109538 h 382587"/>
            <a:gd name="connsiteX5" fmla="*/ 487362 w 1920875"/>
            <a:gd name="connsiteY5" fmla="*/ 111125 h 382587"/>
            <a:gd name="connsiteX6" fmla="*/ 488950 w 1920875"/>
            <a:gd name="connsiteY6" fmla="*/ 73025 h 382587"/>
            <a:gd name="connsiteX7" fmla="*/ 241300 w 1920875"/>
            <a:gd name="connsiteY7" fmla="*/ 73025 h 382587"/>
            <a:gd name="connsiteX8" fmla="*/ 241300 w 1920875"/>
            <a:gd name="connsiteY8" fmla="*/ 34925 h 382587"/>
            <a:gd name="connsiteX9" fmla="*/ 0 w 1920875"/>
            <a:gd name="connsiteY9" fmla="*/ 33338 h 382587"/>
            <a:gd name="connsiteX10" fmla="*/ 4762 w 1920875"/>
            <a:gd name="connsiteY10" fmla="*/ 0 h 382587"/>
            <a:gd name="connsiteX0" fmla="*/ 1920875 w 1920875"/>
            <a:gd name="connsiteY0" fmla="*/ 382587 h 382587"/>
            <a:gd name="connsiteX1" fmla="*/ 1311275 w 1920875"/>
            <a:gd name="connsiteY1" fmla="*/ 381000 h 382587"/>
            <a:gd name="connsiteX2" fmla="*/ 1311275 w 1920875"/>
            <a:gd name="connsiteY2" fmla="*/ 206375 h 382587"/>
            <a:gd name="connsiteX3" fmla="*/ 1112837 w 1920875"/>
            <a:gd name="connsiteY3" fmla="*/ 206375 h 382587"/>
            <a:gd name="connsiteX4" fmla="*/ 1117600 w 1920875"/>
            <a:gd name="connsiteY4" fmla="*/ 109538 h 382587"/>
            <a:gd name="connsiteX5" fmla="*/ 487362 w 1920875"/>
            <a:gd name="connsiteY5" fmla="*/ 111125 h 382587"/>
            <a:gd name="connsiteX6" fmla="*/ 488950 w 1920875"/>
            <a:gd name="connsiteY6" fmla="*/ 73025 h 382587"/>
            <a:gd name="connsiteX7" fmla="*/ 241300 w 1920875"/>
            <a:gd name="connsiteY7" fmla="*/ 73025 h 382587"/>
            <a:gd name="connsiteX8" fmla="*/ 241300 w 1920875"/>
            <a:gd name="connsiteY8" fmla="*/ 34925 h 382587"/>
            <a:gd name="connsiteX9" fmla="*/ 0 w 1920875"/>
            <a:gd name="connsiteY9" fmla="*/ 33338 h 382587"/>
            <a:gd name="connsiteX10" fmla="*/ 4762 w 1920875"/>
            <a:gd name="connsiteY10" fmla="*/ 0 h 382587"/>
            <a:gd name="connsiteX0" fmla="*/ 1920875 w 1920875"/>
            <a:gd name="connsiteY0" fmla="*/ 382587 h 382587"/>
            <a:gd name="connsiteX1" fmla="*/ 1311275 w 1920875"/>
            <a:gd name="connsiteY1" fmla="*/ 381000 h 382587"/>
            <a:gd name="connsiteX2" fmla="*/ 1311275 w 1920875"/>
            <a:gd name="connsiteY2" fmla="*/ 206375 h 382587"/>
            <a:gd name="connsiteX3" fmla="*/ 1112837 w 1920875"/>
            <a:gd name="connsiteY3" fmla="*/ 206375 h 382587"/>
            <a:gd name="connsiteX4" fmla="*/ 1114425 w 1920875"/>
            <a:gd name="connsiteY4" fmla="*/ 109538 h 382587"/>
            <a:gd name="connsiteX5" fmla="*/ 487362 w 1920875"/>
            <a:gd name="connsiteY5" fmla="*/ 111125 h 382587"/>
            <a:gd name="connsiteX6" fmla="*/ 488950 w 1920875"/>
            <a:gd name="connsiteY6" fmla="*/ 73025 h 382587"/>
            <a:gd name="connsiteX7" fmla="*/ 241300 w 1920875"/>
            <a:gd name="connsiteY7" fmla="*/ 73025 h 382587"/>
            <a:gd name="connsiteX8" fmla="*/ 241300 w 1920875"/>
            <a:gd name="connsiteY8" fmla="*/ 34925 h 382587"/>
            <a:gd name="connsiteX9" fmla="*/ 0 w 1920875"/>
            <a:gd name="connsiteY9" fmla="*/ 33338 h 382587"/>
            <a:gd name="connsiteX10" fmla="*/ 4762 w 1920875"/>
            <a:gd name="connsiteY10" fmla="*/ 0 h 382587"/>
            <a:gd name="connsiteX0" fmla="*/ 1920875 w 1920875"/>
            <a:gd name="connsiteY0" fmla="*/ 382587 h 382587"/>
            <a:gd name="connsiteX1" fmla="*/ 1311275 w 1920875"/>
            <a:gd name="connsiteY1" fmla="*/ 381000 h 382587"/>
            <a:gd name="connsiteX2" fmla="*/ 1311275 w 1920875"/>
            <a:gd name="connsiteY2" fmla="*/ 206375 h 382587"/>
            <a:gd name="connsiteX3" fmla="*/ 1112837 w 1920875"/>
            <a:gd name="connsiteY3" fmla="*/ 206375 h 382587"/>
            <a:gd name="connsiteX4" fmla="*/ 1114425 w 1920875"/>
            <a:gd name="connsiteY4" fmla="*/ 109538 h 382587"/>
            <a:gd name="connsiteX5" fmla="*/ 488950 w 1920875"/>
            <a:gd name="connsiteY5" fmla="*/ 111125 h 382587"/>
            <a:gd name="connsiteX6" fmla="*/ 488950 w 1920875"/>
            <a:gd name="connsiteY6" fmla="*/ 73025 h 382587"/>
            <a:gd name="connsiteX7" fmla="*/ 241300 w 1920875"/>
            <a:gd name="connsiteY7" fmla="*/ 73025 h 382587"/>
            <a:gd name="connsiteX8" fmla="*/ 241300 w 1920875"/>
            <a:gd name="connsiteY8" fmla="*/ 34925 h 382587"/>
            <a:gd name="connsiteX9" fmla="*/ 0 w 1920875"/>
            <a:gd name="connsiteY9" fmla="*/ 33338 h 382587"/>
            <a:gd name="connsiteX10" fmla="*/ 4762 w 1920875"/>
            <a:gd name="connsiteY10" fmla="*/ 0 h 382587"/>
            <a:gd name="connsiteX0" fmla="*/ 1920875 w 1920875"/>
            <a:gd name="connsiteY0" fmla="*/ 381000 h 381000"/>
            <a:gd name="connsiteX1" fmla="*/ 1311275 w 1920875"/>
            <a:gd name="connsiteY1" fmla="*/ 379413 h 381000"/>
            <a:gd name="connsiteX2" fmla="*/ 1311275 w 1920875"/>
            <a:gd name="connsiteY2" fmla="*/ 204788 h 381000"/>
            <a:gd name="connsiteX3" fmla="*/ 1112837 w 1920875"/>
            <a:gd name="connsiteY3" fmla="*/ 204788 h 381000"/>
            <a:gd name="connsiteX4" fmla="*/ 1114425 w 1920875"/>
            <a:gd name="connsiteY4" fmla="*/ 107951 h 381000"/>
            <a:gd name="connsiteX5" fmla="*/ 488950 w 1920875"/>
            <a:gd name="connsiteY5" fmla="*/ 109538 h 381000"/>
            <a:gd name="connsiteX6" fmla="*/ 488950 w 1920875"/>
            <a:gd name="connsiteY6" fmla="*/ 71438 h 381000"/>
            <a:gd name="connsiteX7" fmla="*/ 241300 w 1920875"/>
            <a:gd name="connsiteY7" fmla="*/ 71438 h 381000"/>
            <a:gd name="connsiteX8" fmla="*/ 241300 w 1920875"/>
            <a:gd name="connsiteY8" fmla="*/ 33338 h 381000"/>
            <a:gd name="connsiteX9" fmla="*/ 0 w 1920875"/>
            <a:gd name="connsiteY9" fmla="*/ 31751 h 381000"/>
            <a:gd name="connsiteX10" fmla="*/ 3174 w 1920875"/>
            <a:gd name="connsiteY10" fmla="*/ 0 h 3810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1920875" h="381000">
              <a:moveTo>
                <a:pt x="1920875" y="381000"/>
              </a:moveTo>
              <a:lnTo>
                <a:pt x="1311275" y="379413"/>
              </a:lnTo>
              <a:lnTo>
                <a:pt x="1311275" y="204788"/>
              </a:lnTo>
              <a:lnTo>
                <a:pt x="1112837" y="204788"/>
              </a:lnTo>
              <a:cubicBezTo>
                <a:pt x="1113366" y="172509"/>
                <a:pt x="1113896" y="140230"/>
                <a:pt x="1114425" y="107951"/>
              </a:cubicBezTo>
              <a:lnTo>
                <a:pt x="488950" y="109538"/>
              </a:lnTo>
              <a:cubicBezTo>
                <a:pt x="489479" y="96838"/>
                <a:pt x="488421" y="84138"/>
                <a:pt x="488950" y="71438"/>
              </a:cubicBezTo>
              <a:lnTo>
                <a:pt x="241300" y="71438"/>
              </a:lnTo>
              <a:lnTo>
                <a:pt x="241300" y="33338"/>
              </a:lnTo>
              <a:lnTo>
                <a:pt x="0" y="31751"/>
              </a:lnTo>
              <a:lnTo>
                <a:pt x="3174" y="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4E7A-3E39-4417-BE46-23118C8EB0DB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C18F-D5FF-4392-B65C-492D2C53F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5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08C1A-2E6F-409D-9412-F41BB4C395D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latin typeface="Arial" pitchFamily="34" charset="0"/>
                <a:ea typeface="ヒラギノ角ゴ Pro W3" charset="-128"/>
                <a:cs typeface="Arial" pitchFamily="34" charset="0"/>
              </a:rPr>
              <a:t>Figure 3 | </a:t>
            </a:r>
            <a:r>
              <a:rPr lang="en-US" smtClean="0">
                <a:latin typeface="Arial" pitchFamily="34" charset="0"/>
                <a:ea typeface="ヒラギノ角ゴ Pro W3" charset="-128"/>
                <a:cs typeface="Arial" pitchFamily="34" charset="0"/>
              </a:rPr>
              <a:t>Year of peak incidence in HCV infection across sample countries. Data adapted from several sources: Refs 15,16,17.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B3C45-EE2E-4B49-AFA8-16AD812B631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latin typeface="Arial" pitchFamily="34" charset="0"/>
                <a:ea typeface="ヒラギノ角ゴ Pro W3" charset="-128"/>
                <a:cs typeface="Arial" pitchFamily="34" charset="0"/>
              </a:rPr>
              <a:t>Figure 2 | </a:t>
            </a:r>
            <a:r>
              <a:rPr lang="en-US" smtClean="0">
                <a:latin typeface="Arial" pitchFamily="34" charset="0"/>
                <a:ea typeface="ヒラギノ角ゴ Pro W3" charset="-128"/>
                <a:cs typeface="Arial" pitchFamily="34" charset="0"/>
              </a:rPr>
              <a:t>Regional estimates of HCV seroprevalence attributable to each HCV genotype. Genotypes 1 and 3 account for the majority of HCV cases worldwide. However, the frequency of genotypes 2, 4, 5, and 6 is high in several regions. Data adapted from that presented in Messina </a:t>
            </a:r>
            <a:r>
              <a:rPr lang="en-US" i="1" smtClean="0">
                <a:latin typeface="Arial" pitchFamily="34" charset="0"/>
                <a:ea typeface="ヒラギノ角ゴ Pro W3" charset="-128"/>
                <a:cs typeface="Arial" pitchFamily="34" charset="0"/>
              </a:rPr>
              <a:t>et al</a:t>
            </a:r>
            <a:r>
              <a:rPr lang="en-US" smtClean="0">
                <a:latin typeface="Arial" pitchFamily="34" charset="0"/>
                <a:ea typeface="ヒラギノ角ゴ Pro W3" charset="-128"/>
                <a:cs typeface="Arial" pitchFamily="34" charset="0"/>
              </a:rPr>
              <a:t>.</a:t>
            </a:r>
            <a:r>
              <a:rPr lang="en-US" baseline="30000" smtClean="0">
                <a:latin typeface="Arial" pitchFamily="34" charset="0"/>
                <a:ea typeface="ヒラギノ角ゴ Pro W3" charset="-128"/>
                <a:cs typeface="Arial" pitchFamily="34" charset="0"/>
              </a:rPr>
              <a:t>8</a:t>
            </a:r>
            <a:endParaRPr lang="en-US" smtClean="0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508D6-A85C-4493-A5B0-A7078EEF5EE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Abbreviations: CV, cardiovascular; DAA, direct-acting antiviral; </a:t>
            </a:r>
            <a:r>
              <a:rPr lang="en-US" dirty="0"/>
              <a:t>HCV, hepatitis C virus; </a:t>
            </a: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mITT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modified intention to treat; SVR, sustained </a:t>
            </a: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virological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response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2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09D3B1DE-19F1-46B1-8EF2-62098D150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3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9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2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0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12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3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45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68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2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2A69-2566-400C-9BA0-E873A8A5D28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8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2381250"/>
          </a:xfrm>
        </p:spPr>
        <p:txBody>
          <a:bodyPr>
            <a:noAutofit/>
          </a:bodyPr>
          <a:lstStyle/>
          <a:p>
            <a:r>
              <a:rPr lang="en-US" dirty="0" err="1" smtClean="0"/>
              <a:t>Infec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cronic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virusul</a:t>
            </a:r>
            <a:r>
              <a:rPr lang="en-US" dirty="0"/>
              <a:t> </a:t>
            </a:r>
            <a:r>
              <a:rPr lang="en-US" dirty="0" err="1"/>
              <a:t>hepatitic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 </a:t>
            </a:r>
            <a:r>
              <a:rPr lang="en-US" dirty="0" err="1" smtClean="0"/>
              <a:t>aspecte</a:t>
            </a:r>
            <a:r>
              <a:rPr lang="en-US" dirty="0" smtClean="0"/>
              <a:t> </a:t>
            </a:r>
            <a:r>
              <a:rPr lang="en-US" dirty="0" err="1"/>
              <a:t>epidemiologice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clinico-evolutive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257800"/>
            <a:ext cx="6400800" cy="12192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Laz</a:t>
            </a:r>
            <a:r>
              <a:rPr lang="ro-RO" dirty="0" smtClean="0"/>
              <a:t>ă</a:t>
            </a:r>
            <a:r>
              <a:rPr lang="en-US" dirty="0" smtClean="0"/>
              <a:t>r </a:t>
            </a:r>
            <a:r>
              <a:rPr lang="ro-RO" dirty="0" smtClean="0"/>
              <a:t>Ş</a:t>
            </a:r>
            <a:r>
              <a:rPr lang="en-US" dirty="0" err="1" smtClean="0"/>
              <a:t>tefan</a:t>
            </a:r>
            <a:endParaRPr lang="ro-RO" dirty="0" smtClean="0"/>
          </a:p>
          <a:p>
            <a:r>
              <a:rPr lang="ro-RO" dirty="0" smtClean="0"/>
              <a:t> </a:t>
            </a:r>
            <a:r>
              <a:rPr lang="ro-RO" sz="2000" dirty="0" smtClean="0"/>
              <a:t>As. Univ. UMF Carol Davila</a:t>
            </a:r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Prevenirea</a:t>
            </a:r>
            <a:r>
              <a:rPr lang="en-US" sz="3200" dirty="0" smtClean="0"/>
              <a:t> </a:t>
            </a:r>
            <a:r>
              <a:rPr lang="en-US" sz="3200" dirty="0" err="1" smtClean="0"/>
              <a:t>transmiterii</a:t>
            </a:r>
            <a:r>
              <a:rPr lang="en-US" sz="3200" dirty="0" smtClean="0"/>
              <a:t> </a:t>
            </a:r>
            <a:r>
              <a:rPr lang="ro-RO" sz="3200" dirty="0" smtClean="0"/>
              <a:t>VHC</a:t>
            </a:r>
            <a:r>
              <a:rPr lang="en-US" sz="3200" dirty="0" smtClean="0"/>
              <a:t> </a:t>
            </a:r>
            <a:r>
              <a:rPr lang="ro-RO" sz="3200" dirty="0" smtClean="0"/>
              <a:t>şi</a:t>
            </a:r>
            <a:r>
              <a:rPr lang="en-US" sz="3200" dirty="0" smtClean="0"/>
              <a:t> screening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Înainte</a:t>
            </a:r>
            <a:r>
              <a:rPr lang="en-US" sz="2800" dirty="0" smtClean="0"/>
              <a:t> de </a:t>
            </a:r>
            <a:r>
              <a:rPr lang="en-US" sz="2800" dirty="0" err="1" smtClean="0"/>
              <a:t>identificarea</a:t>
            </a:r>
            <a:r>
              <a:rPr lang="en-US" sz="2800" dirty="0" smtClean="0"/>
              <a:t> VHC, </a:t>
            </a:r>
            <a:r>
              <a:rPr lang="en-US" sz="2800" dirty="0" err="1" smtClean="0"/>
              <a:t>transfuzii</a:t>
            </a:r>
            <a:r>
              <a:rPr lang="ro-RO" sz="2800" dirty="0" smtClean="0"/>
              <a:t>le</a:t>
            </a:r>
            <a:r>
              <a:rPr lang="en-US" sz="2800" dirty="0" smtClean="0"/>
              <a:t> de </a:t>
            </a:r>
            <a:r>
              <a:rPr lang="en-US" sz="2800" dirty="0" err="1" smtClean="0"/>
              <a:t>sânge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produse</a:t>
            </a:r>
            <a:r>
              <a:rPr lang="en-US" sz="2800" dirty="0" smtClean="0"/>
              <a:t> din s</a:t>
            </a:r>
            <a:r>
              <a:rPr lang="ro-RO" sz="2800" dirty="0" smtClean="0"/>
              <a:t>â</a:t>
            </a:r>
            <a:r>
              <a:rPr lang="en-US" sz="2800" dirty="0" err="1" smtClean="0"/>
              <a:t>nge</a:t>
            </a:r>
            <a:r>
              <a:rPr lang="en-US" sz="2800" dirty="0" smtClean="0"/>
              <a:t> </a:t>
            </a:r>
            <a:r>
              <a:rPr lang="ro-RO" sz="2800" dirty="0" smtClean="0"/>
              <a:t>– o cale </a:t>
            </a:r>
            <a:r>
              <a:rPr lang="en-US" sz="2800" dirty="0" smtClean="0"/>
              <a:t>principal</a:t>
            </a:r>
            <a:r>
              <a:rPr lang="ro-RO" sz="2800" dirty="0" smtClean="0"/>
              <a:t>ă</a:t>
            </a:r>
            <a:r>
              <a:rPr lang="en-US" sz="2800" dirty="0" smtClean="0"/>
              <a:t> de </a:t>
            </a:r>
            <a:r>
              <a:rPr lang="en-US" sz="2800" dirty="0" err="1" smtClean="0"/>
              <a:t>transmitere</a:t>
            </a:r>
            <a:r>
              <a:rPr lang="en-US" sz="2800" dirty="0" smtClean="0"/>
              <a:t> a VHC</a:t>
            </a:r>
            <a:endParaRPr lang="ro-RO" sz="2800" dirty="0" smtClean="0"/>
          </a:p>
          <a:p>
            <a:r>
              <a:rPr lang="ro-RO" sz="2800" dirty="0" smtClean="0"/>
              <a:t>În aproximativ 40 de ţări nu se testează produsele de sânge; în multe ţări: testare aleatorie</a:t>
            </a:r>
          </a:p>
          <a:p>
            <a:r>
              <a:rPr lang="en-US" sz="2800" dirty="0" smtClean="0"/>
              <a:t>nu </a:t>
            </a:r>
            <a:r>
              <a:rPr lang="en-US" sz="2800" dirty="0" err="1" smtClean="0"/>
              <a:t>există</a:t>
            </a:r>
            <a:r>
              <a:rPr lang="en-US" sz="2800" dirty="0" smtClean="0"/>
              <a:t> </a:t>
            </a:r>
            <a:r>
              <a:rPr lang="en-US" sz="2800" dirty="0" err="1" smtClean="0"/>
              <a:t>recomandări</a:t>
            </a:r>
            <a:r>
              <a:rPr lang="en-US" sz="2800" dirty="0" smtClean="0"/>
              <a:t> </a:t>
            </a:r>
            <a:r>
              <a:rPr lang="en-US" sz="2800" dirty="0" err="1" smtClean="0"/>
              <a:t>oficiale</a:t>
            </a:r>
            <a:r>
              <a:rPr lang="en-US" sz="2800" dirty="0" smtClean="0"/>
              <a:t> OMS </a:t>
            </a:r>
            <a:r>
              <a:rPr lang="en-US" sz="2800" dirty="0" err="1" smtClean="0"/>
              <a:t>privind</a:t>
            </a:r>
            <a:r>
              <a:rPr lang="en-US" sz="2800" dirty="0" smtClean="0"/>
              <a:t> screening - </a:t>
            </a:r>
            <a:r>
              <a:rPr lang="en-US" sz="2800" dirty="0" err="1" smtClean="0"/>
              <a:t>ul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baz</a:t>
            </a:r>
            <a:r>
              <a:rPr lang="ro-RO" sz="2800" dirty="0" smtClean="0"/>
              <a:t>ă</a:t>
            </a:r>
            <a:r>
              <a:rPr lang="en-US" sz="2800" dirty="0" smtClean="0"/>
              <a:t> de </a:t>
            </a:r>
            <a:r>
              <a:rPr lang="en-US" sz="2800" dirty="0" err="1" smtClean="0"/>
              <a:t>popula</a:t>
            </a:r>
            <a:r>
              <a:rPr lang="ro-RO" sz="2800" dirty="0" smtClean="0"/>
              <a:t>ţ</a:t>
            </a:r>
            <a:r>
              <a:rPr lang="en-US" sz="2800" dirty="0" err="1" smtClean="0"/>
              <a:t>ie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VHC</a:t>
            </a:r>
            <a:endParaRPr lang="ro-RO" sz="2800" dirty="0" smtClean="0"/>
          </a:p>
          <a:p>
            <a:r>
              <a:rPr lang="ro-RO" sz="2800" dirty="0" smtClean="0"/>
              <a:t>Recomandari ale experţilor: persoane la risc şi baby-boomers ( 73% din inf. VHC în SUA)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 smtClean="0"/>
              <a:t>Recomandari pentru screening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o-RO" dirty="0" smtClean="0"/>
              <a:t>UDI (foşti sau actuali)</a:t>
            </a:r>
            <a:endParaRPr lang="en-US" dirty="0" smtClean="0"/>
          </a:p>
          <a:p>
            <a:pPr lvl="0"/>
            <a:r>
              <a:rPr lang="en-US" dirty="0" err="1" smtClean="0"/>
              <a:t>Primit</a:t>
            </a:r>
            <a:r>
              <a:rPr lang="ro-RO" dirty="0" smtClean="0"/>
              <a:t>ori de</a:t>
            </a:r>
            <a:r>
              <a:rPr lang="en-US" dirty="0" smtClean="0"/>
              <a:t> factor</a:t>
            </a:r>
            <a:r>
              <a:rPr lang="ro-RO" dirty="0" smtClean="0"/>
              <a:t>i</a:t>
            </a:r>
            <a:r>
              <a:rPr lang="en-US" dirty="0" smtClean="0"/>
              <a:t> de </a:t>
            </a:r>
            <a:r>
              <a:rPr lang="en-US" dirty="0" err="1" smtClean="0"/>
              <a:t>coagulare</a:t>
            </a:r>
            <a:r>
              <a:rPr lang="ro-RO" dirty="0" smtClean="0"/>
              <a:t>, transfuzii, transplant </a:t>
            </a:r>
            <a:r>
              <a:rPr lang="en-US" dirty="0" err="1" smtClean="0"/>
              <a:t>înainte</a:t>
            </a:r>
            <a:r>
              <a:rPr lang="en-US" dirty="0" smtClean="0"/>
              <a:t> de 1990</a:t>
            </a:r>
          </a:p>
          <a:p>
            <a:pPr lvl="0"/>
            <a:r>
              <a:rPr lang="en-US" dirty="0" err="1" smtClean="0"/>
              <a:t>destinatari</a:t>
            </a:r>
            <a:r>
              <a:rPr lang="en-US" dirty="0" smtClean="0"/>
              <a:t> </a:t>
            </a:r>
            <a:r>
              <a:rPr lang="ro-RO" dirty="0" err="1" smtClean="0"/>
              <a:t>t</a:t>
            </a:r>
            <a:r>
              <a:rPr lang="en-US" dirty="0" err="1" smtClean="0"/>
              <a:t>ransfuzi</a:t>
            </a:r>
            <a:r>
              <a:rPr lang="ro-RO" dirty="0" smtClean="0"/>
              <a:t>i</a:t>
            </a:r>
            <a:r>
              <a:rPr lang="en-US" dirty="0" smtClean="0"/>
              <a:t> de la un donator  </a:t>
            </a:r>
            <a:r>
              <a:rPr lang="en-US" dirty="0" err="1" smtClean="0"/>
              <a:t>testat</a:t>
            </a:r>
            <a:r>
              <a:rPr lang="en-US" dirty="0" smtClean="0"/>
              <a:t> ulterior </a:t>
            </a:r>
            <a:r>
              <a:rPr lang="en-US" dirty="0" err="1" smtClean="0"/>
              <a:t>pozitiv</a:t>
            </a:r>
            <a:r>
              <a:rPr lang="ro-RO" dirty="0" smtClean="0"/>
              <a:t>  pt. </a:t>
            </a:r>
            <a:r>
              <a:rPr lang="en-US" dirty="0" smtClean="0"/>
              <a:t>VHC</a:t>
            </a:r>
          </a:p>
          <a:p>
            <a:pPr lvl="0"/>
            <a:r>
              <a:rPr lang="en-US" dirty="0" err="1" smtClean="0"/>
              <a:t>hemodializă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termen</a:t>
            </a:r>
            <a:r>
              <a:rPr lang="en-US" dirty="0" smtClean="0"/>
              <a:t> lung</a:t>
            </a:r>
            <a:r>
              <a:rPr lang="ro-RO" dirty="0" smtClean="0"/>
              <a:t>,</a:t>
            </a:r>
            <a:r>
              <a:rPr lang="en-US" dirty="0" smtClean="0"/>
              <a:t> cu </a:t>
            </a:r>
            <a:r>
              <a:rPr lang="en-US" dirty="0" err="1" smtClean="0"/>
              <a:t>niveluri</a:t>
            </a:r>
            <a:r>
              <a:rPr lang="en-US" dirty="0" smtClean="0"/>
              <a:t> persistent </a:t>
            </a:r>
            <a:r>
              <a:rPr lang="en-US" dirty="0" err="1" smtClean="0"/>
              <a:t>anormale</a:t>
            </a:r>
            <a:r>
              <a:rPr lang="en-US" dirty="0" smtClean="0"/>
              <a:t> ale</a:t>
            </a:r>
            <a:r>
              <a:rPr lang="ro-RO" dirty="0" smtClean="0"/>
              <a:t> ALT</a:t>
            </a:r>
            <a:endParaRPr lang="en-US" dirty="0" smtClean="0"/>
          </a:p>
          <a:p>
            <a:pPr lvl="0"/>
            <a:r>
              <a:rPr lang="en-US" dirty="0" err="1" smtClean="0"/>
              <a:t>Persoane</a:t>
            </a:r>
            <a:r>
              <a:rPr lang="en-US" dirty="0" smtClean="0"/>
              <a:t> cu </a:t>
            </a:r>
            <a:r>
              <a:rPr lang="en-US" dirty="0" err="1" smtClean="0"/>
              <a:t>proceduri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</a:t>
            </a:r>
            <a:r>
              <a:rPr lang="en-US" dirty="0" err="1" smtClean="0"/>
              <a:t>invazive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trecut</a:t>
            </a:r>
            <a:endParaRPr lang="en-US" dirty="0" smtClean="0"/>
          </a:p>
          <a:p>
            <a:pPr lvl="0"/>
            <a:r>
              <a:rPr lang="en-US" dirty="0" err="1" smtClean="0"/>
              <a:t>Persoanele</a:t>
            </a:r>
            <a:r>
              <a:rPr lang="en-US" dirty="0" smtClean="0"/>
              <a:t> cu </a:t>
            </a:r>
            <a:r>
              <a:rPr lang="en-US" dirty="0" err="1" smtClean="0"/>
              <a:t>infec</a:t>
            </a:r>
            <a:r>
              <a:rPr lang="ro-RO" dirty="0" smtClean="0"/>
              <a:t>ţ</a:t>
            </a:r>
            <a:r>
              <a:rPr lang="en-US" dirty="0" err="1" smtClean="0"/>
              <a:t>ie</a:t>
            </a:r>
            <a:r>
              <a:rPr lang="en-US" dirty="0" smtClean="0"/>
              <a:t> HIV</a:t>
            </a:r>
          </a:p>
          <a:p>
            <a:pPr lvl="0"/>
            <a:r>
              <a:rPr lang="en-US" dirty="0" err="1" smtClean="0"/>
              <a:t>lucrătorii</a:t>
            </a:r>
            <a:r>
              <a:rPr lang="en-US" dirty="0" smtClean="0"/>
              <a:t> </a:t>
            </a:r>
            <a:r>
              <a:rPr lang="ro-RO" dirty="0" smtClean="0"/>
              <a:t>din sistemul sanitar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siguranț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publică</a:t>
            </a:r>
            <a:endParaRPr lang="en-US" dirty="0" smtClean="0"/>
          </a:p>
          <a:p>
            <a:pPr lvl="0"/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nascuti</a:t>
            </a:r>
            <a:r>
              <a:rPr lang="en-US" dirty="0" smtClean="0"/>
              <a:t> de </a:t>
            </a:r>
            <a:r>
              <a:rPr lang="en-US" dirty="0" err="1" smtClean="0"/>
              <a:t>femei</a:t>
            </a:r>
            <a:r>
              <a:rPr lang="en-US" dirty="0" smtClean="0"/>
              <a:t>-VHC </a:t>
            </a:r>
            <a:r>
              <a:rPr lang="en-US" dirty="0" err="1" smtClean="0"/>
              <a:t>pozitiv</a:t>
            </a:r>
            <a:r>
              <a:rPr lang="ro-RO" dirty="0" smtClean="0"/>
              <a:t>e</a:t>
            </a:r>
            <a:endParaRPr lang="en-US" dirty="0" smtClean="0"/>
          </a:p>
          <a:p>
            <a:pPr lvl="0"/>
            <a:r>
              <a:rPr lang="en-US" dirty="0" err="1" smtClean="0"/>
              <a:t>Persoanele</a:t>
            </a:r>
            <a:r>
              <a:rPr lang="en-US" dirty="0" smtClean="0"/>
              <a:t> cu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mulți</a:t>
            </a:r>
            <a:r>
              <a:rPr lang="en-US" dirty="0" smtClean="0"/>
              <a:t> </a:t>
            </a:r>
            <a:r>
              <a:rPr lang="en-US" dirty="0" err="1" smtClean="0"/>
              <a:t>parteneri</a:t>
            </a:r>
            <a:r>
              <a:rPr lang="en-US" dirty="0" smtClean="0"/>
              <a:t> </a:t>
            </a:r>
            <a:r>
              <a:rPr lang="en-US" dirty="0" err="1" smtClean="0"/>
              <a:t>sexuali</a:t>
            </a:r>
            <a:endParaRPr lang="en-US" dirty="0" smtClean="0"/>
          </a:p>
          <a:p>
            <a:pPr lvl="0"/>
            <a:r>
              <a:rPr lang="en-US" dirty="0" smtClean="0"/>
              <a:t>Screening</a:t>
            </a:r>
            <a:r>
              <a:rPr lang="ro-RO" dirty="0" smtClean="0"/>
              <a:t> de</a:t>
            </a:r>
            <a:r>
              <a:rPr lang="en-US" dirty="0" smtClean="0"/>
              <a:t> cohort</a:t>
            </a:r>
            <a:r>
              <a:rPr lang="ro-RO" dirty="0" smtClean="0"/>
              <a:t>ă (SUA)  cei </a:t>
            </a:r>
            <a:r>
              <a:rPr lang="en-US" dirty="0" err="1" smtClean="0"/>
              <a:t>născu</a:t>
            </a:r>
            <a:r>
              <a:rPr lang="ro-RO" dirty="0" smtClean="0"/>
              <a:t>ţi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1945 </a:t>
            </a:r>
            <a:r>
              <a:rPr lang="en-US" dirty="0" err="1" smtClean="0"/>
              <a:t>și</a:t>
            </a:r>
            <a:r>
              <a:rPr lang="en-US" dirty="0" smtClean="0"/>
              <a:t> 1965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Genotipurile circulante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/>
          </a:bodyPr>
          <a:lstStyle/>
          <a:p>
            <a:r>
              <a:rPr lang="ro-RO" sz="2400" dirty="0"/>
              <a:t>7</a:t>
            </a:r>
            <a:r>
              <a:rPr lang="ro-RO" sz="2400" dirty="0" smtClean="0"/>
              <a:t> genotipuri cunoscute (variabilitate nucleotidica de 30-35%)</a:t>
            </a:r>
          </a:p>
          <a:p>
            <a:r>
              <a:rPr lang="ro-RO" sz="2400" dirty="0" smtClean="0"/>
              <a:t>Importanţa identificării: comportament diferit la tratament</a:t>
            </a:r>
          </a:p>
          <a:p>
            <a:endParaRPr lang="ro-RO" sz="2400" dirty="0" smtClean="0"/>
          </a:p>
          <a:p>
            <a:r>
              <a:rPr lang="ro-RO" sz="2400" dirty="0" smtClean="0"/>
              <a:t>G</a:t>
            </a:r>
            <a:r>
              <a:rPr lang="en-US" sz="2400" dirty="0" err="1" smtClean="0"/>
              <a:t>enotipul</a:t>
            </a:r>
            <a:r>
              <a:rPr lang="en-US" sz="2400" dirty="0" smtClean="0"/>
              <a:t> 1</a:t>
            </a:r>
            <a:r>
              <a:rPr lang="ro-RO" sz="2400" dirty="0" smtClean="0"/>
              <a:t>: </a:t>
            </a:r>
            <a:r>
              <a:rPr lang="en-US" sz="2400" dirty="0" smtClean="0"/>
              <a:t>83.4 </a:t>
            </a:r>
            <a:r>
              <a:rPr lang="en-US" sz="2400" dirty="0" err="1" smtClean="0"/>
              <a:t>milioane</a:t>
            </a:r>
            <a:r>
              <a:rPr lang="en-US" sz="2400" dirty="0" smtClean="0"/>
              <a:t> de</a:t>
            </a:r>
            <a:r>
              <a:rPr lang="ro-RO" sz="2400" dirty="0" smtClean="0"/>
              <a:t> </a:t>
            </a:r>
            <a:r>
              <a:rPr lang="en-US" sz="2400" dirty="0" err="1" smtClean="0"/>
              <a:t>cazuri</a:t>
            </a:r>
            <a:r>
              <a:rPr lang="en-US" sz="2400" dirty="0" smtClean="0"/>
              <a:t> (46,2% din total</a:t>
            </a:r>
            <a:r>
              <a:rPr lang="ro-RO" sz="2400" dirty="0" smtClean="0"/>
              <a:t>) SUA, Europa, Japonia, predominant in 85 de ţări</a:t>
            </a:r>
          </a:p>
          <a:p>
            <a:r>
              <a:rPr lang="ro-RO" sz="2400" dirty="0" smtClean="0"/>
              <a:t>Genotipul 3: </a:t>
            </a:r>
            <a:r>
              <a:rPr lang="en-US" sz="2400" dirty="0" smtClean="0"/>
              <a:t>54,3 </a:t>
            </a:r>
            <a:r>
              <a:rPr lang="en-US" sz="2400" dirty="0" err="1" smtClean="0"/>
              <a:t>milioane</a:t>
            </a:r>
            <a:r>
              <a:rPr lang="en-US" sz="2400" dirty="0" smtClean="0"/>
              <a:t> de </a:t>
            </a:r>
            <a:r>
              <a:rPr lang="en-US" sz="2400" dirty="0" err="1" smtClean="0"/>
              <a:t>cazuri</a:t>
            </a:r>
            <a:r>
              <a:rPr lang="en-US" sz="2400" dirty="0" smtClean="0"/>
              <a:t> (30,1%)</a:t>
            </a:r>
            <a:r>
              <a:rPr lang="ro-RO" sz="2400" dirty="0" smtClean="0"/>
              <a:t> Asia de Sud, complicaţii grave, mortalitate crescută</a:t>
            </a:r>
          </a:p>
          <a:p>
            <a:r>
              <a:rPr lang="ro-RO" sz="2400" dirty="0" smtClean="0"/>
              <a:t>Genotip 4: Africa Centrala, Orient Mijlociu</a:t>
            </a:r>
          </a:p>
          <a:p>
            <a:r>
              <a:rPr lang="ro-RO" sz="2400" dirty="0" smtClean="0"/>
              <a:t>Genotip 5: Africa de Sud</a:t>
            </a:r>
          </a:p>
          <a:p>
            <a:r>
              <a:rPr lang="ro-RO" sz="2400" dirty="0" smtClean="0"/>
              <a:t>Genotip 6: foarte rar (predomină doar în Laos)</a:t>
            </a:r>
          </a:p>
          <a:p>
            <a:r>
              <a:rPr lang="ro-RO" sz="2400" dirty="0" smtClean="0"/>
              <a:t>Genotip 7: Africa Centrală (Congo)</a:t>
            </a:r>
          </a:p>
          <a:p>
            <a:endParaRPr lang="ro-RO" sz="2600" dirty="0" smtClean="0"/>
          </a:p>
          <a:p>
            <a:endParaRPr lang="ro-RO" sz="2600" dirty="0" smtClean="0"/>
          </a:p>
          <a:p>
            <a:endParaRPr lang="ro-RO" sz="2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460375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800" dirty="0" smtClean="0">
                <a:latin typeface="Arial" pitchFamily="34" charset="0"/>
                <a:cs typeface="Arial" pitchFamily="34" charset="0"/>
              </a:rPr>
              <a:t>Estimarea regională a genotipurilor VHC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85800" y="6019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f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4710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dirty="0" smtClean="0"/>
              <a:t>Epidemiologia complicaţiilor VHC</a:t>
            </a:r>
            <a:br>
              <a:rPr lang="ro-RO" sz="3600" dirty="0" smtClean="0"/>
            </a:br>
            <a:r>
              <a:rPr lang="ro-RO" sz="3600" dirty="0" smtClean="0"/>
              <a:t>CHC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 </a:t>
            </a:r>
            <a:r>
              <a:rPr lang="en-US" sz="2600" dirty="0" err="1" smtClean="0"/>
              <a:t>nivel</a:t>
            </a:r>
            <a:r>
              <a:rPr lang="en-US" sz="2600" dirty="0" smtClean="0"/>
              <a:t> </a:t>
            </a:r>
            <a:r>
              <a:rPr lang="en-US" sz="2600" dirty="0" err="1" smtClean="0"/>
              <a:t>mondial</a:t>
            </a:r>
            <a:r>
              <a:rPr lang="en-US" sz="2600" dirty="0" smtClean="0"/>
              <a:t>, ca</a:t>
            </a:r>
            <a:r>
              <a:rPr lang="ro-RO" sz="2600" dirty="0" smtClean="0"/>
              <a:t>rcinomul hepato-celular</a:t>
            </a:r>
            <a:r>
              <a:rPr lang="en-US" sz="2600" dirty="0" smtClean="0"/>
              <a:t> </a:t>
            </a:r>
            <a:r>
              <a:rPr lang="en-US" sz="2600" dirty="0" err="1" smtClean="0"/>
              <a:t>este</a:t>
            </a:r>
            <a:r>
              <a:rPr lang="en-US" sz="2600" dirty="0" smtClean="0"/>
              <a:t> a </a:t>
            </a:r>
            <a:r>
              <a:rPr lang="en-US" sz="2600" dirty="0" err="1" smtClean="0"/>
              <a:t>cincea</a:t>
            </a:r>
            <a:r>
              <a:rPr lang="en-US" sz="2600" dirty="0" smtClean="0"/>
              <a:t> </a:t>
            </a:r>
            <a:r>
              <a:rPr lang="en-US" sz="2600" dirty="0" err="1" smtClean="0"/>
              <a:t>cauz</a:t>
            </a:r>
            <a:r>
              <a:rPr lang="ro-RO" sz="2600" dirty="0" smtClean="0"/>
              <a:t>ă</a:t>
            </a:r>
            <a:r>
              <a:rPr lang="en-US" sz="2600" dirty="0" smtClean="0"/>
              <a:t> de cancer </a:t>
            </a:r>
            <a:r>
              <a:rPr lang="ro-RO" sz="2600" dirty="0" err="1" smtClean="0"/>
              <a:t>ş</a:t>
            </a:r>
            <a:r>
              <a:rPr lang="en-US" sz="2600" dirty="0" err="1" smtClean="0"/>
              <a:t>i</a:t>
            </a:r>
            <a:r>
              <a:rPr lang="en-US" sz="2600" dirty="0" smtClean="0"/>
              <a:t>  a </a:t>
            </a:r>
            <a:r>
              <a:rPr lang="en-US" sz="2600" dirty="0" err="1" smtClean="0"/>
              <a:t>treia</a:t>
            </a:r>
            <a:r>
              <a:rPr lang="en-US" sz="2600" dirty="0" smtClean="0"/>
              <a:t> </a:t>
            </a:r>
            <a:r>
              <a:rPr lang="en-US" sz="2600" dirty="0" err="1" smtClean="0"/>
              <a:t>cauz</a:t>
            </a:r>
            <a:r>
              <a:rPr lang="ro-RO" sz="2600" dirty="0" smtClean="0"/>
              <a:t>ă</a:t>
            </a:r>
            <a:r>
              <a:rPr lang="en-US" sz="2600" dirty="0" smtClean="0"/>
              <a:t> de </a:t>
            </a:r>
            <a:r>
              <a:rPr lang="ro-RO" sz="2600" dirty="0" smtClean="0"/>
              <a:t>deces prin </a:t>
            </a:r>
            <a:r>
              <a:rPr lang="en-US" sz="2600" dirty="0" smtClean="0"/>
              <a:t>cancer</a:t>
            </a:r>
            <a:r>
              <a:rPr lang="ro-RO" sz="2600" dirty="0" smtClean="0"/>
              <a:t>.</a:t>
            </a:r>
          </a:p>
          <a:p>
            <a:r>
              <a:rPr lang="ro-RO" sz="2600" dirty="0" smtClean="0"/>
              <a:t>Risc </a:t>
            </a:r>
            <a:r>
              <a:rPr lang="en-US" sz="2600" dirty="0" smtClean="0"/>
              <a:t>de </a:t>
            </a:r>
            <a:r>
              <a:rPr lang="en-US" sz="2600" dirty="0" err="1" smtClean="0"/>
              <a:t>zece</a:t>
            </a:r>
            <a:r>
              <a:rPr lang="en-US" sz="2600" dirty="0" smtClean="0"/>
              <a:t> </a:t>
            </a:r>
            <a:r>
              <a:rPr lang="en-US" sz="2600" dirty="0" err="1" smtClean="0"/>
              <a:t>ori</a:t>
            </a:r>
            <a:r>
              <a:rPr lang="en-US" sz="2600" dirty="0" smtClean="0"/>
              <a:t> </a:t>
            </a:r>
            <a:r>
              <a:rPr lang="en-US" sz="2600" dirty="0" err="1" smtClean="0"/>
              <a:t>mai</a:t>
            </a:r>
            <a:r>
              <a:rPr lang="en-US" sz="2600" dirty="0" smtClean="0"/>
              <a:t> mare </a:t>
            </a:r>
            <a:r>
              <a:rPr lang="en-US" sz="2600" dirty="0" err="1" smtClean="0"/>
              <a:t>comparativ</a:t>
            </a:r>
            <a:r>
              <a:rPr lang="en-US" sz="2600" dirty="0" smtClean="0"/>
              <a:t> cu </a:t>
            </a:r>
            <a:r>
              <a:rPr lang="en-US" sz="2600" dirty="0" err="1" smtClean="0"/>
              <a:t>indivizii</a:t>
            </a:r>
            <a:r>
              <a:rPr lang="en-US" sz="2600" dirty="0" smtClean="0"/>
              <a:t> cu VHC </a:t>
            </a:r>
            <a:r>
              <a:rPr lang="en-US" sz="2600" dirty="0" err="1" smtClean="0"/>
              <a:t>negativ</a:t>
            </a:r>
            <a:endParaRPr lang="ro-RO" sz="2600" dirty="0" smtClean="0"/>
          </a:p>
          <a:p>
            <a:r>
              <a:rPr lang="en-US" sz="2600" dirty="0" smtClean="0"/>
              <a:t>Rata C</a:t>
            </a:r>
            <a:r>
              <a:rPr lang="ro-RO" sz="2600" dirty="0" smtClean="0"/>
              <a:t>H</a:t>
            </a:r>
            <a:r>
              <a:rPr lang="en-US" sz="2600" dirty="0" smtClean="0"/>
              <a:t>C </a:t>
            </a:r>
            <a:r>
              <a:rPr lang="ro-RO" sz="2600" dirty="0" smtClean="0"/>
              <a:t>î</a:t>
            </a:r>
            <a:r>
              <a:rPr lang="en-US" sz="2600" dirty="0" smtClean="0"/>
              <a:t>n</a:t>
            </a:r>
            <a:r>
              <a:rPr lang="ro-RO" sz="2600" dirty="0" smtClean="0"/>
              <a:t> </a:t>
            </a:r>
            <a:r>
              <a:rPr lang="en-US" sz="2600" dirty="0" smtClean="0"/>
              <a:t>r</a:t>
            </a:r>
            <a:r>
              <a:rPr lang="ro-RO" sz="2600" dirty="0" smtClean="0"/>
              <a:t>â</a:t>
            </a:r>
            <a:r>
              <a:rPr lang="en-US" sz="2600" dirty="0" err="1" smtClean="0"/>
              <a:t>ndul</a:t>
            </a:r>
            <a:r>
              <a:rPr lang="en-US" sz="2600" dirty="0" smtClean="0"/>
              <a:t> </a:t>
            </a:r>
            <a:r>
              <a:rPr lang="en-US" sz="2600" dirty="0" err="1" smtClean="0"/>
              <a:t>persoanelor</a:t>
            </a:r>
            <a:r>
              <a:rPr lang="en-US" sz="2600" dirty="0" smtClean="0"/>
              <a:t> </a:t>
            </a:r>
            <a:r>
              <a:rPr lang="en-US" sz="2600" dirty="0" err="1" smtClean="0"/>
              <a:t>infectate</a:t>
            </a:r>
            <a:r>
              <a:rPr lang="en-US" sz="2600" dirty="0" smtClean="0"/>
              <a:t> cu VHC </a:t>
            </a:r>
            <a:r>
              <a:rPr lang="en-US" sz="2600" dirty="0" err="1" smtClean="0"/>
              <a:t>variază</a:t>
            </a:r>
            <a:r>
              <a:rPr lang="en-US" sz="2600" dirty="0" smtClean="0"/>
              <a:t> </a:t>
            </a:r>
            <a:r>
              <a:rPr lang="en-US" sz="2600" dirty="0" err="1" smtClean="0"/>
              <a:t>între</a:t>
            </a:r>
            <a:r>
              <a:rPr lang="en-US" sz="2600" dirty="0" smtClean="0"/>
              <a:t> 1-3% </a:t>
            </a:r>
            <a:endParaRPr lang="ro-RO" sz="2600" dirty="0" smtClean="0"/>
          </a:p>
          <a:p>
            <a:r>
              <a:rPr lang="ro-RO" sz="2600" dirty="0" err="1" smtClean="0"/>
              <a:t>I</a:t>
            </a:r>
            <a:r>
              <a:rPr lang="en-US" sz="2600" dirty="0" err="1" smtClean="0"/>
              <a:t>ntervalul</a:t>
            </a:r>
            <a:r>
              <a:rPr lang="en-US" sz="2600" dirty="0" smtClean="0"/>
              <a:t> de la </a:t>
            </a:r>
            <a:r>
              <a:rPr lang="en-US" sz="2600" dirty="0" err="1" smtClean="0"/>
              <a:t>infec</a:t>
            </a:r>
            <a:r>
              <a:rPr lang="ro-RO" sz="2600" dirty="0" smtClean="0"/>
              <a:t>ţ</a:t>
            </a:r>
            <a:r>
              <a:rPr lang="en-US" sz="2600" dirty="0" err="1" smtClean="0"/>
              <a:t>ie</a:t>
            </a:r>
            <a:r>
              <a:rPr lang="en-US" sz="2600" dirty="0" smtClean="0"/>
              <a:t> la C</a:t>
            </a:r>
            <a:r>
              <a:rPr lang="ro-RO" sz="2600" dirty="0" smtClean="0"/>
              <a:t>H</a:t>
            </a:r>
            <a:r>
              <a:rPr lang="en-US" sz="2600" dirty="0" smtClean="0"/>
              <a:t>C </a:t>
            </a:r>
            <a:r>
              <a:rPr lang="en-US" sz="2600" dirty="0" err="1" smtClean="0"/>
              <a:t>estimat</a:t>
            </a:r>
            <a:r>
              <a:rPr lang="en-US" sz="2600" dirty="0" smtClean="0"/>
              <a:t> la ~ 30 de </a:t>
            </a:r>
            <a:r>
              <a:rPr lang="en-US" sz="2600" dirty="0" err="1" smtClean="0"/>
              <a:t>ani</a:t>
            </a:r>
            <a:endParaRPr lang="ro-RO" sz="2600" dirty="0" smtClean="0"/>
          </a:p>
          <a:p>
            <a:r>
              <a:rPr lang="ro-RO" sz="2600" dirty="0" smtClean="0"/>
              <a:t>Rata anuală de apariţie la persoanele cu ciroză 2-3% până la 8%</a:t>
            </a:r>
          </a:p>
          <a:p>
            <a:r>
              <a:rPr lang="ro-RO" sz="2600" dirty="0" smtClean="0"/>
              <a:t>Factori de risc: vârsta, diabet zaharat, sex masculin, obezitate, alfa feto-proteina      ciroza hepatică</a:t>
            </a:r>
          </a:p>
          <a:p>
            <a:endParaRPr lang="ro-RO" sz="2800" dirty="0" smtClean="0"/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4724400" y="6096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dirty="0" smtClean="0"/>
              <a:t>Situaţia î</a:t>
            </a:r>
            <a:r>
              <a:rPr lang="en-US" sz="3200" b="1" dirty="0" smtClean="0"/>
              <a:t>n Rom</a:t>
            </a:r>
            <a:r>
              <a:rPr lang="ro-RO" sz="3200" b="1" dirty="0" smtClean="0"/>
              <a:t>â</a:t>
            </a:r>
            <a:r>
              <a:rPr lang="en-US" sz="3200" b="1" dirty="0" err="1" smtClean="0"/>
              <a:t>nia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516908"/>
              </p:ext>
            </p:extLst>
          </p:nvPr>
        </p:nvGraphicFramePr>
        <p:xfrm>
          <a:off x="137000" y="1523999"/>
          <a:ext cx="8869999" cy="527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00"/>
                <a:gridCol w="3886200"/>
                <a:gridCol w="2225199"/>
              </a:tblGrid>
              <a:tr h="355961"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Populaţia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19.6 mil</a:t>
                      </a:r>
                      <a:r>
                        <a:rPr lang="ro-RO" sz="1700" dirty="0" smtClean="0"/>
                        <a:t>ioane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Com</a:t>
                      </a:r>
                      <a:r>
                        <a:rPr lang="ro-RO" sz="1700" dirty="0" smtClean="0"/>
                        <a:t>entarii</a:t>
                      </a:r>
                      <a:endParaRPr lang="en-US" sz="1700" dirty="0"/>
                    </a:p>
                  </a:txBody>
                  <a:tcPr/>
                </a:tc>
              </a:tr>
              <a:tr h="2176775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Prevalen</a:t>
                      </a:r>
                      <a:r>
                        <a:rPr lang="ro-RO" sz="1700" dirty="0" smtClean="0"/>
                        <a:t>ţa</a:t>
                      </a:r>
                      <a:r>
                        <a:rPr lang="ro-RO" sz="1700" baseline="0" dirty="0" smtClean="0"/>
                        <a:t> VHC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3.23%</a:t>
                      </a:r>
                      <a:r>
                        <a:rPr lang="ro-RO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seroprevalenţă în populaţia adultă</a:t>
                      </a:r>
                      <a:endParaRPr lang="en-US" sz="17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91% </a:t>
                      </a:r>
                      <a:r>
                        <a:rPr lang="ro-RO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ARN-VHC pozitiv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40,000 </a:t>
                      </a:r>
                      <a:r>
                        <a:rPr lang="ro-RO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trataţi în per.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2002-2012  (~50% SVR)	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Principala cauză de boală cronică hepatică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(64%), </a:t>
                      </a:r>
                      <a:r>
                        <a:rPr lang="ro-RO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ciroză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(59%) &amp; HCC (49.5%)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b="0" dirty="0" smtClean="0"/>
                        <a:t>Date obţinute in perioada 2006-2008</a:t>
                      </a:r>
                      <a:endParaRPr lang="en-US" sz="1700" b="0" dirty="0"/>
                    </a:p>
                  </a:txBody>
                  <a:tcPr/>
                </a:tc>
              </a:tr>
              <a:tr h="355961"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Distribuţia</a:t>
                      </a:r>
                      <a:r>
                        <a:rPr lang="ro-RO" sz="1700" baseline="0" dirty="0" smtClean="0"/>
                        <a:t> genotipurilor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1b - 99.1%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1156873"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Modul</a:t>
                      </a:r>
                      <a:r>
                        <a:rPr lang="ro-RO" sz="1700" baseline="0" dirty="0" smtClean="0"/>
                        <a:t> de transmitere VHC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</a:t>
                      </a:r>
                      <a:r>
                        <a:rPr lang="ro-RO" sz="1700" dirty="0" smtClean="0"/>
                        <a:t>z</a:t>
                      </a:r>
                      <a:r>
                        <a:rPr lang="en-US" sz="1700" dirty="0" err="1" smtClean="0"/>
                        <a:t>ocomial</a:t>
                      </a:r>
                      <a:r>
                        <a:rPr lang="en-US" sz="1700" dirty="0" smtClean="0"/>
                        <a:t> :</a:t>
                      </a:r>
                      <a:r>
                        <a:rPr lang="ro-RO" sz="1700" baseline="0" dirty="0" smtClean="0"/>
                        <a:t> proceduri medicale </a:t>
                      </a:r>
                      <a:endParaRPr lang="en-US" sz="1700" dirty="0" smtClean="0"/>
                    </a:p>
                    <a:p>
                      <a:r>
                        <a:rPr lang="en-US" sz="1700" dirty="0" smtClean="0"/>
                        <a:t>sexual &amp; </a:t>
                      </a:r>
                      <a:r>
                        <a:rPr lang="en-US" sz="1700" dirty="0" err="1" smtClean="0"/>
                        <a:t>perinatal</a:t>
                      </a:r>
                      <a:r>
                        <a:rPr lang="en-US" sz="1700" dirty="0" smtClean="0"/>
                        <a:t>:</a:t>
                      </a:r>
                      <a:r>
                        <a:rPr lang="ro-RO" sz="1700" dirty="0" smtClean="0"/>
                        <a:t>cazuri</a:t>
                      </a:r>
                      <a:r>
                        <a:rPr lang="ro-RO" sz="1700" baseline="0" dirty="0" smtClean="0"/>
                        <a:t> rare</a:t>
                      </a:r>
                      <a:endParaRPr lang="en-US" sz="1700" dirty="0" smtClean="0"/>
                    </a:p>
                    <a:p>
                      <a:r>
                        <a:rPr lang="ro-RO" sz="1700" dirty="0" smtClean="0"/>
                        <a:t>UDI</a:t>
                      </a:r>
                      <a:r>
                        <a:rPr lang="ro-RO" sz="1700" baseline="0" dirty="0" smtClean="0"/>
                        <a:t> </a:t>
                      </a:r>
                      <a:r>
                        <a:rPr lang="en-US" sz="1700" dirty="0" smtClean="0"/>
                        <a:t>: 98%</a:t>
                      </a:r>
                      <a:r>
                        <a:rPr lang="en-US" sz="1700" baseline="0" dirty="0" smtClean="0"/>
                        <a:t> infect</a:t>
                      </a:r>
                      <a:r>
                        <a:rPr lang="ro-RO" sz="1700" baseline="0" dirty="0" smtClean="0"/>
                        <a:t>aţi VHC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613177"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Distribuţia</a:t>
                      </a:r>
                      <a:r>
                        <a:rPr lang="ro-RO" sz="1700" baseline="0" dirty="0" smtClean="0"/>
                        <a:t> pe sexe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</a:t>
                      </a:r>
                      <a:r>
                        <a:rPr lang="ro-RO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inin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3.94%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m</a:t>
                      </a:r>
                      <a:r>
                        <a:rPr lang="ro-RO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asculin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2.95%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(p=0.014)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Înainte</a:t>
                      </a:r>
                      <a:r>
                        <a:rPr lang="ro-RO" sz="1700" baseline="0" dirty="0" smtClean="0"/>
                        <a:t> de epidemia la UDI - 2009</a:t>
                      </a:r>
                      <a:endParaRPr lang="en-US" sz="1700" dirty="0"/>
                    </a:p>
                  </a:txBody>
                  <a:tcPr/>
                </a:tc>
              </a:tr>
              <a:tr h="613177"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Distribuţia</a:t>
                      </a:r>
                      <a:r>
                        <a:rPr lang="ro-RO" sz="1700" baseline="0" dirty="0" smtClean="0"/>
                        <a:t> pe grupe de vârstă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19-29:1.61%; 30-39:1.04%; 40-49:3.85%; 50-59:4.35%; 60-69:5.39%; (p=0.0001)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700" dirty="0" smtClean="0"/>
                        <a:t>Creşteri</a:t>
                      </a:r>
                      <a:r>
                        <a:rPr lang="ro-RO" sz="1700" baseline="0" dirty="0" smtClean="0"/>
                        <a:t> la vârstele tinere- mediana 30 ani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8200" y="838200"/>
            <a:ext cx="420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Gheorghe L et al </a:t>
            </a:r>
            <a:r>
              <a:rPr lang="en-US" sz="1400" dirty="0" err="1" smtClean="0">
                <a:latin typeface="+mn-lt"/>
              </a:rPr>
              <a:t>Eur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J </a:t>
            </a:r>
            <a:r>
              <a:rPr lang="en-US" sz="1400" dirty="0" err="1">
                <a:latin typeface="+mn-lt"/>
              </a:rPr>
              <a:t>Gastroenterol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Hepatol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2013</a:t>
            </a:r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Gheorghe L et al</a:t>
            </a:r>
            <a:r>
              <a:rPr lang="en-US" sz="1400" dirty="0">
                <a:latin typeface="+mn-lt"/>
              </a:rPr>
              <a:t>. J </a:t>
            </a:r>
            <a:r>
              <a:rPr lang="en-US" sz="1400" dirty="0" err="1">
                <a:latin typeface="+mn-lt"/>
              </a:rPr>
              <a:t>Gastrointestin</a:t>
            </a:r>
            <a:r>
              <a:rPr lang="en-US" sz="1400" dirty="0">
                <a:latin typeface="+mn-lt"/>
              </a:rPr>
              <a:t> Liver Dis </a:t>
            </a:r>
            <a:r>
              <a:rPr lang="en-US" sz="1400" dirty="0" smtClean="0">
                <a:latin typeface="+mn-lt"/>
              </a:rPr>
              <a:t>2015</a:t>
            </a:r>
            <a:endParaRPr lang="en-US" sz="1400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9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Epidemiologia complicaţiilor VHC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fibroza</a:t>
            </a:r>
            <a:r>
              <a:rPr lang="en-US" sz="3200" dirty="0" smtClean="0"/>
              <a:t>/</a:t>
            </a:r>
            <a:r>
              <a:rPr lang="en-US" sz="3200" dirty="0" err="1" smtClean="0"/>
              <a:t>ciroza</a:t>
            </a:r>
            <a:r>
              <a:rPr lang="en-US" sz="3200" dirty="0" smtClean="0"/>
              <a:t> hepatic</a:t>
            </a:r>
            <a:r>
              <a:rPr lang="ro-RO" sz="3200" dirty="0" smtClean="0"/>
              <a:t>ă(</a:t>
            </a:r>
            <a:r>
              <a:rPr lang="en-US" sz="3200" dirty="0" smtClean="0"/>
              <a:t>1</a:t>
            </a:r>
            <a:r>
              <a:rPr lang="ro-RO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 smtClean="0"/>
              <a:t>Fibroza hepatică, consecutiv infecţiei cronice este factorul cel mai important legat de morbiditate şi mortalitate</a:t>
            </a:r>
          </a:p>
          <a:p>
            <a:r>
              <a:rPr lang="ro-RO" sz="2800" dirty="0" smtClean="0"/>
              <a:t>500000 decese</a:t>
            </a:r>
            <a:r>
              <a:rPr lang="en-US" sz="2800" dirty="0" smtClean="0"/>
              <a:t>/an &gt; TBC, </a:t>
            </a:r>
            <a:r>
              <a:rPr lang="en-US" sz="2800" dirty="0" err="1" smtClean="0"/>
              <a:t>Malari</a:t>
            </a:r>
            <a:r>
              <a:rPr lang="en-US" dirty="0" err="1" smtClean="0"/>
              <a:t>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 </a:t>
            </a:r>
            <a:r>
              <a:rPr lang="ro-RO" b="1" dirty="0" smtClean="0"/>
              <a:t>M</a:t>
            </a:r>
            <a:r>
              <a:rPr lang="en-US" b="1" dirty="0" smtClean="0"/>
              <a:t>eta-</a:t>
            </a:r>
            <a:r>
              <a:rPr lang="en-US" b="1" dirty="0" err="1" smtClean="0"/>
              <a:t>analiza</a:t>
            </a:r>
            <a:r>
              <a:rPr lang="en-US" b="1" dirty="0" smtClean="0"/>
              <a:t> a 111 </a:t>
            </a:r>
            <a:r>
              <a:rPr lang="en-US" b="1" dirty="0" err="1" smtClean="0"/>
              <a:t>studii</a:t>
            </a:r>
            <a:r>
              <a:rPr lang="en-US" b="1" dirty="0" smtClean="0"/>
              <a:t> VHC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4267200"/>
          <a:ext cx="7504051" cy="8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13"/>
                <a:gridCol w="1106871"/>
                <a:gridCol w="928800"/>
                <a:gridCol w="1110663"/>
                <a:gridCol w="1454904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Nivel</a:t>
                      </a: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tranziţie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F0-F1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F1-F2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F2-F3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F3-F4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de </a:t>
                      </a:r>
                      <a:r>
                        <a:rPr lang="en-US" sz="2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progresie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/an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0,116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Epidemiologia complicaţiilor VHC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fibroza</a:t>
            </a:r>
            <a:r>
              <a:rPr lang="en-US" sz="3200" dirty="0" smtClean="0"/>
              <a:t>/</a:t>
            </a:r>
            <a:r>
              <a:rPr lang="en-US" sz="3200" dirty="0" err="1" smtClean="0"/>
              <a:t>ciroza</a:t>
            </a:r>
            <a:r>
              <a:rPr lang="en-US" sz="3200" dirty="0" smtClean="0"/>
              <a:t> hepatic</a:t>
            </a:r>
            <a:r>
              <a:rPr lang="ro-RO" sz="3200" dirty="0" smtClean="0"/>
              <a:t>ă(</a:t>
            </a:r>
            <a:r>
              <a:rPr lang="en-US" sz="3200" dirty="0" smtClean="0"/>
              <a:t>2</a:t>
            </a:r>
            <a:r>
              <a:rPr lang="ro-RO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. </a:t>
            </a:r>
            <a:r>
              <a:rPr lang="en-US" sz="2800" dirty="0" err="1" smtClean="0"/>
              <a:t>Dupa</a:t>
            </a:r>
            <a:r>
              <a:rPr lang="en-US" sz="2800" dirty="0" smtClean="0"/>
              <a:t> 25-30 de </a:t>
            </a:r>
            <a:r>
              <a:rPr lang="en-US" sz="2800" dirty="0" err="1" smtClean="0"/>
              <a:t>ani</a:t>
            </a:r>
            <a:r>
              <a:rPr lang="en-US" sz="2800" dirty="0" smtClean="0"/>
              <a:t> de </a:t>
            </a:r>
            <a:r>
              <a:rPr lang="en-US" sz="2800" dirty="0" err="1" smtClean="0"/>
              <a:t>infec</a:t>
            </a:r>
            <a:r>
              <a:rPr lang="ro-RO" sz="2800" dirty="0" smtClean="0"/>
              <a:t>ţ</a:t>
            </a:r>
            <a:r>
              <a:rPr lang="en-US" sz="2800" dirty="0" err="1" smtClean="0"/>
              <a:t>ie</a:t>
            </a:r>
            <a:r>
              <a:rPr lang="ro-RO" sz="2800" dirty="0" smtClean="0"/>
              <a:t>:</a:t>
            </a:r>
            <a:r>
              <a:rPr lang="en-US" sz="2800" dirty="0" smtClean="0"/>
              <a:t>  15-35% </a:t>
            </a:r>
            <a:r>
              <a:rPr lang="en-US" sz="2800" dirty="0" err="1" smtClean="0"/>
              <a:t>pacienții</a:t>
            </a:r>
            <a:r>
              <a:rPr lang="en-US" sz="2800" dirty="0" smtClean="0"/>
              <a:t> cu VHC</a:t>
            </a:r>
            <a:r>
              <a:rPr lang="ro-RO" sz="2800" dirty="0" smtClean="0"/>
              <a:t> </a:t>
            </a:r>
            <a:r>
              <a:rPr lang="en-US" sz="2800" dirty="0" err="1" smtClean="0"/>
              <a:t>dezvolt</a:t>
            </a:r>
            <a:r>
              <a:rPr lang="ro-RO" sz="2800" dirty="0" smtClean="0"/>
              <a:t>ă</a:t>
            </a:r>
            <a:r>
              <a:rPr lang="en-US" sz="2800" dirty="0" smtClean="0"/>
              <a:t> </a:t>
            </a:r>
            <a:r>
              <a:rPr lang="ro-RO" sz="2800" dirty="0" smtClean="0"/>
              <a:t>c</a:t>
            </a:r>
            <a:r>
              <a:rPr lang="en-US" sz="2800" dirty="0" err="1" smtClean="0"/>
              <a:t>iroz</a:t>
            </a:r>
            <a:r>
              <a:rPr lang="ro-RO" sz="2800" dirty="0" smtClean="0"/>
              <a:t>ă</a:t>
            </a:r>
            <a:r>
              <a:rPr lang="en-US" sz="2800" dirty="0" smtClean="0"/>
              <a:t> 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supraviețuirea</a:t>
            </a:r>
            <a:r>
              <a:rPr lang="en-US" sz="2800" dirty="0" smtClean="0"/>
              <a:t> la 5 </a:t>
            </a:r>
            <a:r>
              <a:rPr lang="en-US" sz="2800" dirty="0" err="1" smtClean="0"/>
              <a:t>ani</a:t>
            </a:r>
            <a:r>
              <a:rPr lang="en-US" sz="2800" dirty="0" smtClean="0"/>
              <a:t>, 75-80%) </a:t>
            </a:r>
            <a:endParaRPr lang="ro-RO" sz="2800" dirty="0" smtClean="0"/>
          </a:p>
          <a:p>
            <a:r>
              <a:rPr lang="ro-RO" sz="2800" dirty="0" smtClean="0"/>
              <a:t>La 40 de ani de evoluţie: până </a:t>
            </a:r>
            <a:r>
              <a:rPr lang="en-US" sz="2800" dirty="0" smtClean="0"/>
              <a:t>la 60% </a:t>
            </a: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en-US" sz="2800" dirty="0" err="1" smtClean="0"/>
              <a:t>putea</a:t>
            </a:r>
            <a:r>
              <a:rPr lang="en-US" sz="2800" dirty="0" smtClean="0"/>
              <a:t> </a:t>
            </a:r>
            <a:r>
              <a:rPr lang="en-US" sz="2800" dirty="0" err="1" smtClean="0"/>
              <a:t>dezvolta</a:t>
            </a:r>
            <a:r>
              <a:rPr lang="en-US" sz="2800" dirty="0" smtClean="0"/>
              <a:t> </a:t>
            </a:r>
            <a:r>
              <a:rPr lang="en-US" sz="2800" dirty="0" err="1" smtClean="0"/>
              <a:t>ciroz</a:t>
            </a:r>
            <a:r>
              <a:rPr lang="ro-RO" sz="2800" dirty="0" smtClean="0"/>
              <a:t>ă</a:t>
            </a:r>
          </a:p>
          <a:p>
            <a:r>
              <a:rPr lang="ro-RO" sz="2800" dirty="0" smtClean="0"/>
              <a:t>Factori de evoluţie rapidă: </a:t>
            </a:r>
          </a:p>
          <a:p>
            <a:pPr lvl="1"/>
            <a:r>
              <a:rPr lang="ro-RO" sz="2400" dirty="0" smtClean="0"/>
              <a:t>vârsta la infectare </a:t>
            </a:r>
            <a:r>
              <a:rPr lang="en-US" sz="2400" dirty="0" smtClean="0"/>
              <a:t>&gt; 36 </a:t>
            </a:r>
            <a:r>
              <a:rPr lang="en-US" sz="2400" dirty="0" err="1" smtClean="0"/>
              <a:t>ani</a:t>
            </a:r>
            <a:endParaRPr lang="ro-RO" sz="2400" dirty="0" smtClean="0"/>
          </a:p>
          <a:p>
            <a:pPr lvl="1"/>
            <a:r>
              <a:rPr lang="ro-RO" sz="2400" dirty="0" smtClean="0"/>
              <a:t>Sex masculin</a:t>
            </a:r>
          </a:p>
          <a:p>
            <a:pPr lvl="1"/>
            <a:r>
              <a:rPr lang="ro-RO" sz="2400" dirty="0" smtClean="0"/>
              <a:t>Durata infecţiei</a:t>
            </a:r>
          </a:p>
          <a:p>
            <a:pPr lvl="1"/>
            <a:r>
              <a:rPr lang="ro-RO" sz="2400" dirty="0" smtClean="0"/>
              <a:t>Polimorfisme genetice</a:t>
            </a:r>
          </a:p>
          <a:p>
            <a:pPr lvl="1"/>
            <a:r>
              <a:rPr lang="ro-RO" sz="2400" dirty="0" smtClean="0"/>
              <a:t>Asocierea cu infecţia HIV</a:t>
            </a:r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sz="4000" dirty="0" smtClean="0"/>
              <a:t>Epidemiologia complicaţiilor VHC</a:t>
            </a:r>
            <a:br>
              <a:rPr lang="ro-RO" sz="4000" dirty="0" smtClean="0"/>
            </a:br>
            <a:r>
              <a:rPr lang="ro-RO" sz="4000" dirty="0" smtClean="0"/>
              <a:t>-manifestari extrahepatice-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err="1" smtClean="0"/>
              <a:t>Limfom</a:t>
            </a:r>
            <a:r>
              <a:rPr lang="en-US" sz="2800" b="1" i="1" dirty="0" smtClean="0"/>
              <a:t> non-Hodgkin </a:t>
            </a:r>
            <a:r>
              <a:rPr lang="en-US" sz="2800" dirty="0" smtClean="0"/>
              <a:t> </a:t>
            </a:r>
            <a:r>
              <a:rPr lang="en-US" sz="2800" dirty="0" err="1" smtClean="0"/>
              <a:t>infec</a:t>
            </a:r>
            <a:r>
              <a:rPr lang="ro-RO" sz="2800" dirty="0" smtClean="0"/>
              <a:t>ţ</a:t>
            </a:r>
            <a:r>
              <a:rPr lang="en-US" sz="2800" dirty="0" err="1" smtClean="0"/>
              <a:t>ia</a:t>
            </a:r>
            <a:r>
              <a:rPr lang="ro-RO" sz="2800" dirty="0" smtClean="0"/>
              <a:t> </a:t>
            </a:r>
            <a:r>
              <a:rPr lang="en-US" sz="2800" dirty="0" smtClean="0"/>
              <a:t>VHC </a:t>
            </a:r>
            <a:r>
              <a:rPr lang="ro-RO" sz="2800" dirty="0" smtClean="0"/>
              <a:t>se </a:t>
            </a:r>
            <a:r>
              <a:rPr lang="en-US" sz="2800" dirty="0" err="1" smtClean="0"/>
              <a:t>asocia</a:t>
            </a:r>
            <a:r>
              <a:rPr lang="ro-RO" sz="2800" dirty="0" smtClean="0"/>
              <a:t>ză </a:t>
            </a:r>
            <a:r>
              <a:rPr lang="en-US" sz="2800" dirty="0" smtClean="0"/>
              <a:t>cu </a:t>
            </a:r>
            <a:r>
              <a:rPr lang="en-US" sz="2800" dirty="0" err="1" smtClean="0"/>
              <a:t>dezvoltarea</a:t>
            </a:r>
            <a:r>
              <a:rPr lang="en-US" sz="2800" dirty="0" smtClean="0"/>
              <a:t> de </a:t>
            </a:r>
            <a:r>
              <a:rPr lang="en-US" sz="2800" dirty="0" err="1" smtClean="0"/>
              <a:t>celule</a:t>
            </a:r>
            <a:r>
              <a:rPr lang="en-US" sz="2800" dirty="0" smtClean="0"/>
              <a:t> B non-</a:t>
            </a:r>
            <a:r>
              <a:rPr lang="ro-RO" sz="2800" dirty="0" smtClean="0"/>
              <a:t>H</a:t>
            </a:r>
            <a:r>
              <a:rPr lang="en-US" sz="2800" dirty="0" err="1" smtClean="0"/>
              <a:t>odgkin</a:t>
            </a:r>
            <a:r>
              <a:rPr lang="en-US" sz="2800" baseline="30000" dirty="0" smtClean="0"/>
              <a:t> </a:t>
            </a:r>
            <a:r>
              <a:rPr lang="en-US" sz="2800" dirty="0" smtClean="0"/>
              <a:t> </a:t>
            </a:r>
            <a:r>
              <a:rPr lang="ro-RO" sz="2800" dirty="0" smtClean="0"/>
              <a:t>(d</a:t>
            </a:r>
            <a:r>
              <a:rPr lang="en-US" sz="2800" dirty="0" err="1" smtClean="0"/>
              <a:t>ovezi</a:t>
            </a:r>
            <a:r>
              <a:rPr lang="en-US" sz="2800" dirty="0" smtClean="0"/>
              <a:t> </a:t>
            </a:r>
            <a:r>
              <a:rPr lang="en-US" sz="2800" dirty="0" err="1" smtClean="0"/>
              <a:t>epidemiologice</a:t>
            </a:r>
            <a:r>
              <a:rPr lang="en-US" sz="2800" dirty="0" smtClean="0"/>
              <a:t> </a:t>
            </a:r>
            <a:r>
              <a:rPr lang="ro-RO" sz="2800" dirty="0" err="1" smtClean="0"/>
              <a:t>ş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clinice</a:t>
            </a:r>
            <a:r>
              <a:rPr lang="ro-RO" sz="2800" dirty="0" smtClean="0"/>
              <a:t>)</a:t>
            </a:r>
          </a:p>
          <a:p>
            <a:r>
              <a:rPr lang="en-US" sz="2800" b="1" i="1" dirty="0" err="1" smtClean="0"/>
              <a:t>Crioglobulinemie</a:t>
            </a:r>
            <a:r>
              <a:rPr lang="en-US" sz="2800" b="1" i="1" dirty="0" smtClean="0"/>
              <a:t>. </a:t>
            </a:r>
            <a:r>
              <a:rPr lang="en-US" sz="2800" dirty="0" err="1" smtClean="0"/>
              <a:t>Crioglobulinele</a:t>
            </a:r>
            <a:r>
              <a:rPr lang="en-US" sz="2800" dirty="0" smtClean="0"/>
              <a:t> </a:t>
            </a:r>
            <a:r>
              <a:rPr lang="en-US" sz="2800" dirty="0" err="1" smtClean="0"/>
              <a:t>circulan</a:t>
            </a:r>
            <a:r>
              <a:rPr lang="ro-RO" sz="2800" dirty="0" smtClean="0"/>
              <a:t>te:</a:t>
            </a:r>
            <a:r>
              <a:rPr lang="en-US" sz="2800" dirty="0" smtClean="0"/>
              <a:t>40-60% </a:t>
            </a:r>
            <a:r>
              <a:rPr lang="en-US" sz="2800" dirty="0" err="1" smtClean="0"/>
              <a:t>dintre</a:t>
            </a:r>
            <a:r>
              <a:rPr lang="en-US" sz="2800" dirty="0" smtClean="0"/>
              <a:t> </a:t>
            </a:r>
            <a:r>
              <a:rPr lang="en-US" sz="2800" dirty="0" err="1" smtClean="0"/>
              <a:t>pacienții</a:t>
            </a:r>
            <a:r>
              <a:rPr lang="en-US" sz="2800" dirty="0" smtClean="0"/>
              <a:t> cu HCV</a:t>
            </a:r>
            <a:r>
              <a:rPr lang="ro-RO" sz="2800" dirty="0" smtClean="0"/>
              <a:t>;</a:t>
            </a:r>
            <a:r>
              <a:rPr lang="en-US" sz="2800" dirty="0" smtClean="0"/>
              <a:t> </a:t>
            </a:r>
            <a:r>
              <a:rPr lang="en-US" sz="2800" dirty="0" err="1" smtClean="0"/>
              <a:t>până</a:t>
            </a:r>
            <a:r>
              <a:rPr lang="en-US" sz="2800" dirty="0" smtClean="0"/>
              <a:t> la 91%</a:t>
            </a:r>
            <a:r>
              <a:rPr lang="ro-RO" sz="2800" dirty="0" smtClean="0"/>
              <a:t> dintre pacienţii cu CME tip II au infecţie VHC</a:t>
            </a:r>
          </a:p>
          <a:p>
            <a:r>
              <a:rPr lang="en-US" sz="2800" b="1" i="1" dirty="0" err="1" smtClean="0"/>
              <a:t>Glomerulonefrita</a:t>
            </a:r>
            <a:r>
              <a:rPr lang="en-US" sz="2800" b="1" i="1" dirty="0" smtClean="0"/>
              <a:t>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membranoproliferativ</a:t>
            </a:r>
            <a:r>
              <a:rPr lang="ro-RO" sz="2800" b="1" dirty="0" smtClean="0"/>
              <a:t>ă</a:t>
            </a:r>
            <a:r>
              <a:rPr lang="en-US" sz="2800" b="1" dirty="0" smtClean="0"/>
              <a:t> </a:t>
            </a:r>
            <a:r>
              <a:rPr lang="ro-RO" sz="2800" b="1" dirty="0" smtClean="0"/>
              <a:t>t</a:t>
            </a:r>
            <a:r>
              <a:rPr lang="en-US" sz="2800" b="1" dirty="0" err="1" smtClean="0"/>
              <a:t>ip</a:t>
            </a:r>
            <a:r>
              <a:rPr lang="ro-RO" sz="2800" b="1" dirty="0" smtClean="0"/>
              <a:t> </a:t>
            </a:r>
            <a:r>
              <a:rPr lang="en-US" sz="2800" b="1" dirty="0" smtClean="0"/>
              <a:t>I</a:t>
            </a:r>
            <a:r>
              <a:rPr lang="ro-RO" sz="2800" b="1" dirty="0" smtClean="0"/>
              <a:t> </a:t>
            </a:r>
            <a:r>
              <a:rPr lang="en-US" sz="2800" dirty="0" err="1" smtClean="0"/>
              <a:t>cea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</a:t>
            </a:r>
            <a:r>
              <a:rPr lang="en-US" sz="2800" dirty="0" err="1" smtClean="0"/>
              <a:t>comună</a:t>
            </a:r>
            <a:r>
              <a:rPr lang="en-US" sz="2800" dirty="0" smtClean="0"/>
              <a:t> </a:t>
            </a:r>
            <a:r>
              <a:rPr lang="en-US" sz="2800" dirty="0" err="1" smtClean="0"/>
              <a:t>formă</a:t>
            </a:r>
            <a:r>
              <a:rPr lang="en-US" sz="2800" dirty="0" smtClean="0"/>
              <a:t> de </a:t>
            </a:r>
            <a:r>
              <a:rPr lang="en-US" sz="2800" dirty="0" err="1" smtClean="0"/>
              <a:t>manifestare</a:t>
            </a:r>
            <a:r>
              <a:rPr lang="en-US" sz="2800" dirty="0" smtClean="0"/>
              <a:t> renal</a:t>
            </a:r>
            <a:r>
              <a:rPr lang="ro-R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legat</a:t>
            </a:r>
            <a:r>
              <a:rPr lang="ro-RO" sz="2800" dirty="0" smtClean="0"/>
              <a:t>ă</a:t>
            </a:r>
            <a:r>
              <a:rPr lang="en-US" sz="2800" dirty="0" smtClean="0"/>
              <a:t> de VHC</a:t>
            </a:r>
            <a:r>
              <a:rPr lang="ro-RO" sz="2800" dirty="0" smtClean="0"/>
              <a:t> (</a:t>
            </a:r>
            <a:r>
              <a:rPr lang="en-US" sz="2800" dirty="0" err="1" smtClean="0"/>
              <a:t>crioglobulinemie</a:t>
            </a:r>
            <a:r>
              <a:rPr lang="ro-RO" sz="2800" dirty="0" smtClean="0"/>
              <a:t>)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Epidemiologia complicaţiilor VHC</a:t>
            </a:r>
            <a:br>
              <a:rPr lang="ro-RO" dirty="0" smtClean="0"/>
            </a:br>
            <a:r>
              <a:rPr lang="ro-RO" dirty="0" smtClean="0"/>
              <a:t>-manifestari extrahepatice-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i="1" dirty="0" err="1" smtClean="0"/>
              <a:t>Porfirie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cutanata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tardiva</a:t>
            </a:r>
            <a:r>
              <a:rPr lang="ro-RO" sz="2800" b="1" i="1" dirty="0" smtClean="0"/>
              <a:t>: </a:t>
            </a:r>
            <a:r>
              <a:rPr lang="ro-RO" sz="2800" dirty="0" smtClean="0"/>
              <a:t>fotosensibilitate,</a:t>
            </a:r>
            <a:r>
              <a:rPr lang="en-US" sz="2800" dirty="0" smtClean="0"/>
              <a:t> </a:t>
            </a:r>
            <a:r>
              <a:rPr lang="en-US" sz="2800" dirty="0" err="1" smtClean="0"/>
              <a:t>traume</a:t>
            </a:r>
            <a:r>
              <a:rPr lang="en-US" sz="2800" dirty="0" smtClean="0"/>
              <a:t> </a:t>
            </a:r>
            <a:r>
              <a:rPr lang="en-US" sz="2800" dirty="0" err="1" smtClean="0"/>
              <a:t>minore</a:t>
            </a:r>
            <a:r>
              <a:rPr lang="en-US" sz="2800" dirty="0" smtClean="0"/>
              <a:t> </a:t>
            </a:r>
            <a:r>
              <a:rPr lang="en-US" sz="2800" dirty="0" err="1" smtClean="0"/>
              <a:t>prin</a:t>
            </a:r>
            <a:r>
              <a:rPr lang="en-US" sz="2800" dirty="0" smtClean="0"/>
              <a:t> </a:t>
            </a:r>
            <a:r>
              <a:rPr lang="en-US" sz="2800" dirty="0" err="1" smtClean="0"/>
              <a:t>formarea</a:t>
            </a:r>
            <a:r>
              <a:rPr lang="en-US" sz="2800" dirty="0" smtClean="0"/>
              <a:t> </a:t>
            </a:r>
            <a:r>
              <a:rPr lang="en-US" sz="2800" dirty="0" err="1" smtClean="0"/>
              <a:t>vezicule</a:t>
            </a:r>
            <a:r>
              <a:rPr lang="en-US" sz="2800" dirty="0" smtClean="0"/>
              <a:t>, </a:t>
            </a:r>
            <a:r>
              <a:rPr lang="en-US" sz="2800" dirty="0" err="1" smtClean="0"/>
              <a:t>cicatrici</a:t>
            </a:r>
            <a:r>
              <a:rPr lang="ro-RO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hipo</a:t>
            </a:r>
            <a:r>
              <a:rPr lang="ro-RO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hiperpigmentare</a:t>
            </a:r>
            <a:r>
              <a:rPr lang="ro-RO" sz="2800" dirty="0" smtClean="0"/>
              <a:t> cutanată</a:t>
            </a:r>
          </a:p>
          <a:p>
            <a:pPr>
              <a:buNone/>
            </a:pPr>
            <a:r>
              <a:rPr lang="ro-RO" sz="2800" dirty="0" smtClean="0"/>
              <a:t>	- p</a:t>
            </a:r>
            <a:r>
              <a:rPr lang="en-US" sz="2800" dirty="0" err="1" smtClean="0"/>
              <a:t>revalența</a:t>
            </a:r>
            <a:r>
              <a:rPr lang="en-US" sz="2800" dirty="0" smtClean="0"/>
              <a:t> VHC la </a:t>
            </a:r>
            <a:r>
              <a:rPr lang="en-US" sz="2800" dirty="0" err="1" smtClean="0"/>
              <a:t>pacien</a:t>
            </a:r>
            <a:r>
              <a:rPr lang="ro-RO" sz="2800" dirty="0" smtClean="0"/>
              <a:t>ţ</a:t>
            </a:r>
            <a:r>
              <a:rPr lang="en-US" sz="2800" dirty="0" smtClean="0"/>
              <a:t>ii cu PCT </a:t>
            </a:r>
            <a:r>
              <a:rPr lang="en-US" sz="2800" dirty="0" err="1" smtClean="0"/>
              <a:t>în</a:t>
            </a:r>
            <a:r>
              <a:rPr lang="en-US" sz="2800" dirty="0" smtClean="0"/>
              <a:t> SUA 56-100%</a:t>
            </a:r>
            <a:endParaRPr lang="ro-RO" sz="2800" dirty="0" smtClean="0"/>
          </a:p>
          <a:p>
            <a:pPr>
              <a:buNone/>
            </a:pPr>
            <a:r>
              <a:rPr lang="ro-RO" sz="2800" dirty="0" smtClean="0"/>
              <a:t>	- estimare la nivel mondial : 47%</a:t>
            </a:r>
          </a:p>
          <a:p>
            <a:r>
              <a:rPr lang="en-US" sz="2800" b="1" i="1" dirty="0" smtClean="0"/>
              <a:t>Lichen plan</a:t>
            </a:r>
            <a:r>
              <a:rPr lang="ro-RO" sz="2800" b="1" i="1" dirty="0" smtClean="0"/>
              <a:t>: </a:t>
            </a:r>
            <a:r>
              <a:rPr lang="en-US" sz="2800" dirty="0" smtClean="0"/>
              <a:t>10-40% </a:t>
            </a:r>
            <a:r>
              <a:rPr lang="en-US" sz="2800" dirty="0" err="1" smtClean="0"/>
              <a:t>dintre</a:t>
            </a:r>
            <a:r>
              <a:rPr lang="en-US" sz="2800" dirty="0" smtClean="0"/>
              <a:t> </a:t>
            </a:r>
            <a:r>
              <a:rPr lang="en-US" sz="2800" dirty="0" err="1" smtClean="0"/>
              <a:t>pacienții</a:t>
            </a:r>
            <a:r>
              <a:rPr lang="en-US" sz="2800" dirty="0" smtClean="0"/>
              <a:t> cu lichen plan </a:t>
            </a:r>
            <a:r>
              <a:rPr lang="en-US" sz="2800" dirty="0" err="1" smtClean="0"/>
              <a:t>sunt</a:t>
            </a:r>
            <a:r>
              <a:rPr lang="en-US" sz="2800" dirty="0" smtClean="0"/>
              <a:t> </a:t>
            </a:r>
            <a:r>
              <a:rPr lang="en-US" sz="2800" dirty="0" err="1" smtClean="0"/>
              <a:t>seropozitiv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ro-RO" sz="2800" dirty="0" smtClean="0"/>
              <a:t>VHC</a:t>
            </a:r>
          </a:p>
          <a:p>
            <a:r>
              <a:rPr lang="en-US" sz="2800" b="1" i="1" dirty="0" err="1" smtClean="0"/>
              <a:t>Diabet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zaharat</a:t>
            </a:r>
            <a:r>
              <a:rPr lang="ro-RO" sz="2800" b="1" i="1" dirty="0" smtClean="0"/>
              <a:t> tip II: </a:t>
            </a:r>
            <a:r>
              <a:rPr lang="ro-RO" sz="2800" dirty="0" smtClean="0"/>
              <a:t>posibilă inducere a rezistenţei la insulină intra</a:t>
            </a:r>
            <a:r>
              <a:rPr lang="en-US" sz="2800" dirty="0" smtClean="0"/>
              <a:t>/</a:t>
            </a:r>
            <a:r>
              <a:rPr lang="en-US" sz="2800" dirty="0" err="1" smtClean="0"/>
              <a:t>extrahepatic</a:t>
            </a:r>
            <a:r>
              <a:rPr lang="ro-RO" sz="2800" dirty="0" smtClean="0"/>
              <a:t>ă datorată VHC, neîntalnită la inf. VHB</a:t>
            </a:r>
          </a:p>
          <a:p>
            <a:pPr algn="ctr">
              <a:buNone/>
            </a:pPr>
            <a:r>
              <a:rPr lang="ro-RO" sz="2800" b="1" dirty="0" smtClean="0"/>
              <a:t>Toate manifestările descrise au fost ameliorate de tratamentul antiviral!!</a:t>
            </a:r>
          </a:p>
          <a:p>
            <a:pPr algn="ctr">
              <a:buNone/>
            </a:pPr>
            <a:endParaRPr lang="ro-RO" sz="2800" b="1" dirty="0" smtClean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Momente importante în cercetarea și managementul </a:t>
            </a:r>
            <a:r>
              <a:rPr lang="it-IT" sz="3200" b="1" dirty="0" smtClean="0"/>
              <a:t>VHC</a:t>
            </a:r>
            <a:endParaRPr lang="en-US" sz="3200" dirty="0"/>
          </a:p>
        </p:txBody>
      </p:sp>
      <p:pic>
        <p:nvPicPr>
          <p:cNvPr id="4" name="Picture 5" descr="nrdp2017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86443" cy="38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584676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dirty="0" smtClean="0"/>
              <a:t>Infecţia VHC în epoca tratamentului </a:t>
            </a:r>
            <a:br>
              <a:rPr lang="ro-RO" sz="3600" dirty="0" smtClean="0"/>
            </a:br>
            <a:r>
              <a:rPr lang="ro-RO" sz="3600" dirty="0" smtClean="0"/>
              <a:t>IFN-free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err="1" smtClean="0"/>
              <a:t>Adunarea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Mondială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Sănătății</a:t>
            </a:r>
            <a:r>
              <a:rPr lang="en-US" sz="2800" b="1" dirty="0" smtClean="0"/>
              <a:t> </a:t>
            </a:r>
            <a:r>
              <a:rPr lang="ro-RO" sz="2800" dirty="0" smtClean="0"/>
              <a:t>: </a:t>
            </a:r>
            <a:r>
              <a:rPr lang="en-US" sz="2800" dirty="0" smtClean="0"/>
              <a:t>„</a:t>
            </a:r>
            <a:r>
              <a:rPr lang="en-US" sz="2800" dirty="0" err="1" smtClean="0"/>
              <a:t>Strategia</a:t>
            </a:r>
            <a:r>
              <a:rPr lang="en-US" sz="2800" dirty="0" smtClean="0"/>
              <a:t> </a:t>
            </a:r>
            <a:r>
              <a:rPr lang="en-US" sz="2800" dirty="0" err="1" smtClean="0"/>
              <a:t>globală</a:t>
            </a:r>
            <a:r>
              <a:rPr lang="en-US" sz="2800" dirty="0" smtClean="0"/>
              <a:t> de </a:t>
            </a:r>
            <a:r>
              <a:rPr lang="en-US" sz="2800" dirty="0" err="1" smtClean="0"/>
              <a:t>sănătate</a:t>
            </a:r>
            <a:r>
              <a:rPr lang="en-US" sz="2800" dirty="0" smtClean="0"/>
              <a:t> </a:t>
            </a:r>
            <a:r>
              <a:rPr lang="en-US" sz="2800" dirty="0" err="1" smtClean="0"/>
              <a:t>privind</a:t>
            </a:r>
            <a:r>
              <a:rPr lang="en-US" sz="2800" dirty="0" smtClean="0"/>
              <a:t> </a:t>
            </a:r>
            <a:r>
              <a:rPr lang="en-US" sz="2800" dirty="0" err="1" smtClean="0"/>
              <a:t>hepatitele</a:t>
            </a:r>
            <a:r>
              <a:rPr lang="en-US" sz="2800" dirty="0" smtClean="0"/>
              <a:t> </a:t>
            </a:r>
            <a:r>
              <a:rPr lang="en-US" sz="2800" dirty="0" err="1" smtClean="0"/>
              <a:t>virale</a:t>
            </a:r>
            <a:r>
              <a:rPr lang="en-US" sz="2800" dirty="0" smtClean="0"/>
              <a:t>, 2016-2021“</a:t>
            </a:r>
            <a:r>
              <a:rPr lang="ro-RO" sz="2800" dirty="0" smtClean="0"/>
              <a:t> (M</a:t>
            </a:r>
            <a:r>
              <a:rPr lang="en-US" sz="2800" dirty="0" err="1" smtClean="0"/>
              <a:t>ai</a:t>
            </a:r>
            <a:r>
              <a:rPr lang="en-US" sz="2800" dirty="0" smtClean="0"/>
              <a:t> 2016</a:t>
            </a:r>
            <a:r>
              <a:rPr lang="ro-RO" sz="2800" dirty="0" smtClean="0"/>
              <a:t>)</a:t>
            </a:r>
          </a:p>
          <a:p>
            <a:pPr>
              <a:buNone/>
            </a:pPr>
            <a:r>
              <a:rPr lang="ro-RO" sz="2800" dirty="0" smtClean="0"/>
              <a:t>	- tratarea a 8 milioane de pacienţi cu hepatite cronice virale până în 2020</a:t>
            </a:r>
          </a:p>
          <a:p>
            <a:pPr>
              <a:buNone/>
            </a:pPr>
            <a:r>
              <a:rPr lang="ro-RO" sz="2800" dirty="0" smtClean="0"/>
              <a:t>	- reducerea cu 90% a incidenţei şi cu 65% a deceselor până în 2030</a:t>
            </a:r>
          </a:p>
          <a:p>
            <a:pPr>
              <a:buNone/>
            </a:pPr>
            <a:r>
              <a:rPr lang="ro-RO" sz="2800" dirty="0" smtClean="0"/>
              <a:t>	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4591514" cy="4828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0156" y="267630"/>
            <a:ext cx="657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Mod de ac</a:t>
            </a:r>
            <a:r>
              <a:rPr lang="ro-RO" sz="3200" dirty="0" smtClean="0">
                <a:latin typeface="+mj-lt"/>
              </a:rPr>
              <a:t>ț</a:t>
            </a:r>
            <a:r>
              <a:rPr lang="en-US" sz="3200" dirty="0" err="1" smtClean="0">
                <a:latin typeface="+mj-lt"/>
              </a:rPr>
              <a:t>iune</a:t>
            </a:r>
            <a:r>
              <a:rPr lang="en-US" sz="3200" dirty="0" smtClean="0">
                <a:latin typeface="+mj-lt"/>
              </a:rPr>
              <a:t> a </a:t>
            </a:r>
            <a:r>
              <a:rPr lang="en-US" sz="3200" dirty="0" err="1" smtClean="0">
                <a:latin typeface="+mj-lt"/>
              </a:rPr>
              <a:t>medica</a:t>
            </a:r>
            <a:r>
              <a:rPr lang="ro-RO" sz="3200" dirty="0" smtClean="0">
                <a:latin typeface="+mj-lt"/>
              </a:rPr>
              <a:t>ț</a:t>
            </a:r>
            <a:r>
              <a:rPr lang="en-US" sz="3200" dirty="0" err="1" smtClean="0">
                <a:latin typeface="+mj-lt"/>
              </a:rPr>
              <a:t>iei</a:t>
            </a:r>
            <a:r>
              <a:rPr lang="en-US" sz="3200" dirty="0" smtClean="0">
                <a:latin typeface="+mj-lt"/>
              </a:rPr>
              <a:t> anti VHC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4236535" cy="218458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5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0316"/>
            <a:ext cx="7843490" cy="939568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/>
              <a:t>Î</a:t>
            </a:r>
            <a:r>
              <a:rPr lang="en-US" sz="3200" b="1" dirty="0" smtClean="0"/>
              <a:t>n </a:t>
            </a:r>
            <a:r>
              <a:rPr lang="en-US" sz="3200" b="1" dirty="0" err="1" smtClean="0"/>
              <a:t>prezent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toate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terapiile</a:t>
            </a:r>
            <a:r>
              <a:rPr lang="en-US" sz="3200" b="1" dirty="0" smtClean="0"/>
              <a:t> </a:t>
            </a:r>
            <a:r>
              <a:rPr lang="ro-RO" sz="3200" b="1" dirty="0" smtClean="0"/>
              <a:t>AAD </a:t>
            </a:r>
            <a:r>
              <a:rPr lang="en-US" sz="3200" b="1" dirty="0" err="1" smtClean="0"/>
              <a:t>sunt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eficiente</a:t>
            </a:r>
            <a:r>
              <a:rPr lang="en-US" sz="3200" b="1" dirty="0" smtClean="0"/>
              <a:t> </a:t>
            </a:r>
            <a:r>
              <a:rPr lang="ro-RO" sz="3200" b="1" dirty="0" err="1"/>
              <a:t>ș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bine tolerate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791" y="1690689"/>
            <a:ext cx="6799456" cy="486622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9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67" y="228600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Indica</a:t>
            </a:r>
            <a:r>
              <a:rPr lang="ro-RO" sz="3600" dirty="0" smtClean="0"/>
              <a:t>ț</a:t>
            </a:r>
            <a:r>
              <a:rPr lang="it-IT" sz="3600" dirty="0" smtClean="0"/>
              <a:t>ii </a:t>
            </a:r>
            <a:r>
              <a:rPr lang="it-IT" sz="3600" dirty="0"/>
              <a:t>pentru tratament: cine trebuie tratat?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Autofit/>
          </a:bodyPr>
          <a:lstStyle/>
          <a:p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Toți pacienții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naivi sau experimentați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VHC, care </a:t>
            </a:r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acceptă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să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fie tratați și care nu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contraindicații</a:t>
            </a:r>
            <a:endParaRPr lang="vi-V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Tratamentul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trebuie luat în considerare fără întârziere la pacienții cu fibroză semnificativă (scorul METAVIR F2 sau F3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vi-V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ciroză (scor METAVIR F4), inclusiv ciroză decompensată; pacienți cu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manifestări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extrahepatic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semnificativ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din punct de vedere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(vasculita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simptomatică asociată cu crioglobulinemia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mixtă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nefropatie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și limfom non-Hodgkin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celu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lă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B);</a:t>
            </a:r>
            <a:endParaRPr lang="ro-RO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pacienți cu recurență VHC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după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transplantul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 ficat; pacienții cu risc de evoluție rapidă a afecțiunilor hepatice din cauza comorbidităților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concomitente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(non-hepatice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organe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solide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sau de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celule stem, coinfecție VHB, diabet); </a:t>
            </a:r>
            <a:endParaRPr lang="ro-RO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persoanele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(UDI)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risc crescut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transmitere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VHC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MSM,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practici sexuale cu risc sporit, femei în vârstă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fertilă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doresc să rămână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gravid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pacienți hemodializați, indivizi incarcerați). </a:t>
            </a:r>
            <a:endParaRPr lang="ro-RO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acienții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 ciroză decompensată și o indicație pentru transplantul hepatic cu un scor MELD ≥ 18-20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vor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beneficia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transplan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apoi AAD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după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transplant, deoarece probabilitatea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imbunatatire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semnificativa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functiei hepatice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scazuta. Cu toate acestea, pacienții cu </a:t>
            </a:r>
            <a:r>
              <a:rPr lang="ro-RO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MELD ≥18-20 cu un timp de așteptare înainte de transplant, care se așteaptă să fie mai mult de 6 luni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tratați </a:t>
            </a:r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pentru infecția cu VHC.</a:t>
            </a:r>
          </a:p>
          <a:p>
            <a:r>
              <a:rPr lang="vi-V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Tratamentul, în general, nu este recomandat la pacienții cu speranță de viață </a:t>
            </a:r>
            <a:r>
              <a:rPr lang="vi-V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limitată</a:t>
            </a:r>
            <a:r>
              <a:rPr lang="ro-R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(sub 6 luni)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6172200"/>
            <a:ext cx="164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Ghid EASL 2018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4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D6CEBAC-5869-46B8-A6B7-9E85917A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Rezultatele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tratamentului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după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SVR indus de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date din grupul RESIST-HCV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69FDA0-6E33-422A-826D-CDC4602B5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*</a:t>
            </a:r>
            <a:r>
              <a:rPr lang="en-GB" dirty="0"/>
              <a:t>Multivariate Cox regression</a:t>
            </a:r>
          </a:p>
          <a:p>
            <a:r>
              <a:rPr lang="it-IT" dirty="0"/>
              <a:t>Calvaruso V</a:t>
            </a:r>
            <a:r>
              <a:rPr lang="en-GB" dirty="0"/>
              <a:t>, et al. ILC 2018, #PS-149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4A75FAB-C1F4-49B0-B02E-07E909970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370" y="1230086"/>
            <a:ext cx="8506800" cy="307777"/>
          </a:xfrm>
        </p:spPr>
        <p:txBody>
          <a:bodyPr>
            <a:spAutoFit/>
          </a:bodyPr>
          <a:lstStyle/>
          <a:p>
            <a:r>
              <a:rPr lang="it-IT" sz="1400" dirty="0" smtClean="0"/>
              <a:t>Cohorta: </a:t>
            </a:r>
            <a:r>
              <a:rPr lang="it-IT" sz="1400" dirty="0"/>
              <a:t>4468 </a:t>
            </a:r>
            <a:r>
              <a:rPr lang="it-IT" sz="1400" dirty="0" smtClean="0"/>
              <a:t>pacienti tratati cu AAD </a:t>
            </a:r>
            <a:r>
              <a:rPr lang="it-IT" sz="1400" dirty="0"/>
              <a:t>(</a:t>
            </a:r>
            <a:r>
              <a:rPr lang="it-IT" sz="1400" dirty="0" smtClean="0"/>
              <a:t>Mar. </a:t>
            </a:r>
            <a:r>
              <a:rPr lang="it-IT" sz="1400" dirty="0"/>
              <a:t>2015</a:t>
            </a:r>
            <a:r>
              <a:rPr lang="it-IT" sz="1400" dirty="0">
                <a:cs typeface="Arial" panose="020B0604020202020204" pitchFamily="34" charset="0"/>
              </a:rPr>
              <a:t>–</a:t>
            </a:r>
            <a:r>
              <a:rPr lang="it-IT" sz="1400" dirty="0"/>
              <a:t>Dec 2016), </a:t>
            </a:r>
            <a:r>
              <a:rPr lang="it-IT" sz="1400" dirty="0" smtClean="0"/>
              <a:t>follow-up </a:t>
            </a:r>
            <a:r>
              <a:rPr lang="it-IT" sz="1400" dirty="0"/>
              <a:t>73 </a:t>
            </a:r>
            <a:r>
              <a:rPr lang="it-IT" sz="1400" dirty="0" smtClean="0"/>
              <a:t>saptamani</a:t>
            </a:r>
            <a:endParaRPr lang="en-GB" sz="1400" dirty="0"/>
          </a:p>
        </p:txBody>
      </p:sp>
      <p:graphicFrame>
        <p:nvGraphicFramePr>
          <p:cNvPr id="12" name="Segnaposto contenuto 3">
            <a:extLst>
              <a:ext uri="{FF2B5EF4-FFF2-40B4-BE49-F238E27FC236}">
                <a16:creationId xmlns="" xmlns:a16="http://schemas.microsoft.com/office/drawing/2014/main" id="{2505E10B-965E-4580-BE40-AC169B7F5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037263"/>
              </p:ext>
            </p:extLst>
          </p:nvPr>
        </p:nvGraphicFramePr>
        <p:xfrm>
          <a:off x="539552" y="1599064"/>
          <a:ext cx="7992887" cy="1120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1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3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6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89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63</a:t>
                      </a:r>
                      <a:r>
                        <a:rPr lang="it-IT" sz="1050" baseline="0" dirty="0">
                          <a:effectLst/>
                        </a:rPr>
                        <a:t> </a:t>
                      </a:r>
                      <a:r>
                        <a:rPr lang="it-IT" sz="1050" baseline="0" dirty="0" err="1">
                          <a:effectLst/>
                        </a:rPr>
                        <a:t>patients</a:t>
                      </a:r>
                      <a:r>
                        <a:rPr lang="it-IT" sz="1050" baseline="0" dirty="0">
                          <a:effectLst/>
                        </a:rPr>
                        <a:t> </a:t>
                      </a:r>
                      <a:r>
                        <a:rPr lang="it-IT" sz="1050" baseline="0" dirty="0" err="1">
                          <a:effectLst/>
                        </a:rPr>
                        <a:t>died</a:t>
                      </a:r>
                      <a:r>
                        <a:rPr lang="it-IT" sz="1050" baseline="0" dirty="0">
                          <a:effectLst/>
                        </a:rPr>
                        <a:t> </a:t>
                      </a:r>
                      <a:r>
                        <a:rPr lang="it-IT" sz="1050" baseline="0" dirty="0" err="1">
                          <a:effectLst/>
                        </a:rPr>
                        <a:t>during</a:t>
                      </a:r>
                      <a:r>
                        <a:rPr lang="it-IT" sz="1050" baseline="0" dirty="0">
                          <a:effectLst/>
                        </a:rPr>
                        <a:t> the follow-up </a:t>
                      </a:r>
                      <a:endParaRPr lang="it-IT" sz="105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Chronic hepatitis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991 (22.2%) </a:t>
                      </a:r>
                      <a:endParaRPr lang="it-IT" sz="105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Child–Pugh A cirrhosis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3095 (69.2%)</a:t>
                      </a:r>
                      <a:endParaRPr lang="it-IT" sz="1050" b="1" dirty="0">
                        <a:effectLst/>
                        <a:latin typeface="+mj-lt"/>
                      </a:endParaRPr>
                    </a:p>
                  </a:txBody>
                  <a:tcPr marL="70447" marR="70447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Child–Pugh B cirrhosis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383 (8.8%)</a:t>
                      </a:r>
                      <a:endParaRPr lang="it-IT" sz="1050" b="1" dirty="0">
                        <a:effectLst/>
                        <a:latin typeface="+mj-lt"/>
                      </a:endParaRPr>
                    </a:p>
                  </a:txBody>
                  <a:tcPr marL="70447" marR="70447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Overall</a:t>
                      </a:r>
                      <a:r>
                        <a:rPr lang="it-IT" sz="1050" baseline="0" dirty="0">
                          <a:effectLst/>
                        </a:rPr>
                        <a:t> death, n </a:t>
                      </a:r>
                      <a:r>
                        <a:rPr lang="it-IT" sz="1050" dirty="0">
                          <a:effectLst/>
                        </a:rPr>
                        <a:t>(%) </a:t>
                      </a:r>
                      <a:endParaRPr lang="it-IT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7 (0.7)</a:t>
                      </a:r>
                      <a:endParaRPr lang="it-IT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32 (1.0)</a:t>
                      </a:r>
                      <a:endParaRPr lang="it-IT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24  (6.3)</a:t>
                      </a:r>
                      <a:endParaRPr lang="it-IT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95">
                <a:tc>
                  <a:txBody>
                    <a:bodyPr/>
                    <a:lstStyle/>
                    <a:p>
                      <a:r>
                        <a:rPr lang="it-IT" sz="1050" dirty="0"/>
                        <a:t>Liver</a:t>
                      </a:r>
                      <a:r>
                        <a:rPr lang="it-IT" sz="1050" baseline="0" dirty="0"/>
                        <a:t>-related death</a:t>
                      </a:r>
                      <a:r>
                        <a:rPr lang="it-IT" sz="1050" baseline="0" dirty="0">
                          <a:effectLst/>
                        </a:rPr>
                        <a:t>, n </a:t>
                      </a:r>
                      <a:r>
                        <a:rPr lang="it-IT" sz="1050" dirty="0">
                          <a:effectLst/>
                        </a:rPr>
                        <a:t>(%)</a:t>
                      </a:r>
                      <a:endParaRPr lang="it-IT" sz="1050" b="1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0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17 (0.5)</a:t>
                      </a:r>
                      <a:endParaRPr lang="it-IT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14 (3.7)</a:t>
                      </a:r>
                      <a:endParaRPr lang="it-IT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Cardiovascular</a:t>
                      </a:r>
                      <a:r>
                        <a:rPr lang="it-IT" sz="1050" baseline="0" dirty="0">
                          <a:effectLst/>
                        </a:rPr>
                        <a:t> death, n </a:t>
                      </a:r>
                      <a:r>
                        <a:rPr lang="it-IT" sz="1050" dirty="0">
                          <a:effectLst/>
                        </a:rPr>
                        <a:t>(%)</a:t>
                      </a:r>
                      <a:endParaRPr lang="it-IT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5 (0.5)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6 (0.2)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8 (2.1)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4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Other causes</a:t>
                      </a:r>
                      <a:r>
                        <a:rPr lang="it-IT" sz="1050" baseline="0" dirty="0">
                          <a:effectLst/>
                        </a:rPr>
                        <a:t>, n </a:t>
                      </a:r>
                      <a:r>
                        <a:rPr lang="it-IT" sz="1050" dirty="0">
                          <a:effectLst/>
                        </a:rPr>
                        <a:t>(%)</a:t>
                      </a:r>
                      <a:endParaRPr lang="it-IT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2 (0.2)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9 (0.3)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2 (0.5)</a:t>
                      </a:r>
                      <a:endParaRPr lang="it-IT" sz="1050" dirty="0">
                        <a:latin typeface="+mj-lt"/>
                      </a:endParaRPr>
                    </a:p>
                  </a:txBody>
                  <a:tcPr marL="70447" marR="70447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1F5952F0-9311-46B6-9FDF-0DCF0AF7A74C}"/>
              </a:ext>
            </a:extLst>
          </p:cNvPr>
          <p:cNvSpPr txBox="1">
            <a:spLocks/>
          </p:cNvSpPr>
          <p:nvPr/>
        </p:nvSpPr>
        <p:spPr>
          <a:xfrm>
            <a:off x="319101" y="5409986"/>
            <a:ext cx="7781078" cy="8863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Conclusions:</a:t>
            </a:r>
          </a:p>
          <a:p>
            <a:pPr lvl="1"/>
            <a:r>
              <a:rPr lang="en-GB" sz="1100" dirty="0"/>
              <a:t>Patients with Child–Pugh A cirrhosis and SVR to DAAs have a better outcome than non-SVR patients </a:t>
            </a:r>
          </a:p>
          <a:p>
            <a:pPr lvl="1"/>
            <a:r>
              <a:rPr lang="en-GB" sz="1100" dirty="0"/>
              <a:t>Patients with Child–Pugh B cirrhosis retain significant risk of liver events and death even after HCV eradication</a:t>
            </a:r>
          </a:p>
          <a:p>
            <a:pPr lvl="1"/>
            <a:r>
              <a:rPr lang="en-GB" sz="1100" dirty="0"/>
              <a:t>Deaths linked to CV diseases seem to be reduced after viral eradication regardless of fibrosis stage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F47F66EE-A2BA-4B86-983E-AFDF4C7B6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00483"/>
              </p:ext>
            </p:extLst>
          </p:nvPr>
        </p:nvGraphicFramePr>
        <p:xfrm>
          <a:off x="688231" y="4813975"/>
          <a:ext cx="3240361" cy="627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1481">
                  <a:extLst>
                    <a:ext uri="{9D8B030D-6E8A-4147-A177-3AD203B41FA5}">
                      <a16:colId xmlns="" xmlns:a16="http://schemas.microsoft.com/office/drawing/2014/main" val="2231071259"/>
                    </a:ext>
                  </a:extLst>
                </a:gridCol>
                <a:gridCol w="1193434">
                  <a:extLst>
                    <a:ext uri="{9D8B030D-6E8A-4147-A177-3AD203B41FA5}">
                      <a16:colId xmlns="" xmlns:a16="http://schemas.microsoft.com/office/drawing/2014/main" val="1682975293"/>
                    </a:ext>
                  </a:extLst>
                </a:gridCol>
                <a:gridCol w="755446">
                  <a:extLst>
                    <a:ext uri="{9D8B030D-6E8A-4147-A177-3AD203B41FA5}">
                      <a16:colId xmlns="" xmlns:a16="http://schemas.microsoft.com/office/drawing/2014/main" val="2410603330"/>
                    </a:ext>
                  </a:extLst>
                </a:gridCol>
              </a:tblGrid>
              <a:tr h="18365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HR (95% CI)*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p-value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4813587"/>
                  </a:ext>
                </a:extLst>
              </a:tr>
              <a:tr h="178009">
                <a:tc>
                  <a:txBody>
                    <a:bodyPr/>
                    <a:lstStyle/>
                    <a:p>
                      <a:r>
                        <a:rPr lang="en-GB" sz="900" dirty="0"/>
                        <a:t>Albumin &lt;3.5 g/dl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6.01 (2.30, 15.73)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&lt;0.001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1438742"/>
                  </a:ext>
                </a:extLst>
              </a:tr>
              <a:tr h="178009">
                <a:tc>
                  <a:txBody>
                    <a:bodyPr/>
                    <a:lstStyle/>
                    <a:p>
                      <a:r>
                        <a:rPr lang="en-GB" sz="900" dirty="0"/>
                        <a:t>No SVR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18.50 (6.75, 50.70)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&lt;0.001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40820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412348BF-45D3-4FD8-BD6B-12F578ED2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5857"/>
              </p:ext>
            </p:extLst>
          </p:nvPr>
        </p:nvGraphicFramePr>
        <p:xfrm>
          <a:off x="5060075" y="4813975"/>
          <a:ext cx="3240361" cy="627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0117">
                  <a:extLst>
                    <a:ext uri="{9D8B030D-6E8A-4147-A177-3AD203B41FA5}">
                      <a16:colId xmlns="" xmlns:a16="http://schemas.microsoft.com/office/drawing/2014/main" val="2231071259"/>
                    </a:ext>
                  </a:extLst>
                </a:gridCol>
                <a:gridCol w="1244798">
                  <a:extLst>
                    <a:ext uri="{9D8B030D-6E8A-4147-A177-3AD203B41FA5}">
                      <a16:colId xmlns="" xmlns:a16="http://schemas.microsoft.com/office/drawing/2014/main" val="1682975293"/>
                    </a:ext>
                  </a:extLst>
                </a:gridCol>
                <a:gridCol w="755446">
                  <a:extLst>
                    <a:ext uri="{9D8B030D-6E8A-4147-A177-3AD203B41FA5}">
                      <a16:colId xmlns="" xmlns:a16="http://schemas.microsoft.com/office/drawing/2014/main" val="2410603330"/>
                    </a:ext>
                  </a:extLst>
                </a:gridCol>
              </a:tblGrid>
              <a:tr h="18365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HR (95% CI)*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p-value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4813587"/>
                  </a:ext>
                </a:extLst>
              </a:tr>
              <a:tr h="178009">
                <a:tc>
                  <a:txBody>
                    <a:bodyPr/>
                    <a:lstStyle/>
                    <a:p>
                      <a:r>
                        <a:rPr lang="en-GB" sz="900" dirty="0"/>
                        <a:t>Diabetes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4.38 (1.42, 13.36)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0.01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1438742"/>
                  </a:ext>
                </a:extLst>
              </a:tr>
              <a:tr h="178009">
                <a:tc>
                  <a:txBody>
                    <a:bodyPr/>
                    <a:lstStyle/>
                    <a:p>
                      <a:r>
                        <a:rPr lang="en-GB" sz="900" dirty="0"/>
                        <a:t>No SVR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10.56 (3.43, 32.46)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&lt;0.001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4082056"/>
                  </a:ext>
                </a:extLst>
              </a:tr>
            </a:tbl>
          </a:graphicData>
        </a:graphic>
      </p:graphicFrame>
      <p:sp>
        <p:nvSpPr>
          <p:cNvPr id="18" name="CasellaDiTesto 13">
            <a:extLst>
              <a:ext uri="{FF2B5EF4-FFF2-40B4-BE49-F238E27FC236}">
                <a16:creationId xmlns="" xmlns:a16="http://schemas.microsoft.com/office/drawing/2014/main" id="{D07FEC7C-5CE6-4C88-8B4C-3A1A38579366}"/>
              </a:ext>
            </a:extLst>
          </p:cNvPr>
          <p:cNvSpPr txBox="1"/>
          <p:nvPr/>
        </p:nvSpPr>
        <p:spPr>
          <a:xfrm>
            <a:off x="267664" y="2695322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Liver mortality in 3095 patients with Child–Pugh A (mITT)</a:t>
            </a:r>
          </a:p>
        </p:txBody>
      </p:sp>
      <p:sp>
        <p:nvSpPr>
          <p:cNvPr id="19" name="CasellaDiTesto 20">
            <a:extLst>
              <a:ext uri="{FF2B5EF4-FFF2-40B4-BE49-F238E27FC236}">
                <a16:creationId xmlns="" xmlns:a16="http://schemas.microsoft.com/office/drawing/2014/main" id="{07545698-46A9-400E-9379-448C54C2B450}"/>
              </a:ext>
            </a:extLst>
          </p:cNvPr>
          <p:cNvSpPr txBox="1"/>
          <p:nvPr/>
        </p:nvSpPr>
        <p:spPr>
          <a:xfrm>
            <a:off x="4613776" y="2705908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CV mortality in 4468 patients (mITT)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1A8B810-3160-4B4B-B4E8-4AC1D05105DA}"/>
              </a:ext>
            </a:extLst>
          </p:cNvPr>
          <p:cNvGrpSpPr/>
          <p:nvPr/>
        </p:nvGrpSpPr>
        <p:grpSpPr>
          <a:xfrm>
            <a:off x="4613776" y="2884145"/>
            <a:ext cx="3927711" cy="1596569"/>
            <a:chOff x="4613776" y="2539986"/>
            <a:chExt cx="3927711" cy="1956609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53C334D-A6B2-4A4D-8FFE-EA605AF44C1B}"/>
                </a:ext>
              </a:extLst>
            </p:cNvPr>
            <p:cNvGrpSpPr/>
            <p:nvPr/>
          </p:nvGrpSpPr>
          <p:grpSpPr>
            <a:xfrm>
              <a:off x="4613776" y="2539986"/>
              <a:ext cx="3927711" cy="1956609"/>
              <a:chOff x="251520" y="2580466"/>
              <a:chExt cx="3927711" cy="1956609"/>
            </a:xfrm>
          </p:grpSpPr>
          <p:graphicFrame>
            <p:nvGraphicFramePr>
              <p:cNvPr id="41" name="Chart 40">
                <a:extLst>
                  <a:ext uri="{FF2B5EF4-FFF2-40B4-BE49-F238E27FC236}">
                    <a16:creationId xmlns="" xmlns:a16="http://schemas.microsoft.com/office/drawing/2014/main" id="{59AC91A8-2D3A-4B81-AAF4-41D0FC57F5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98146327"/>
                  </p:ext>
                </p:extLst>
              </p:nvPr>
            </p:nvGraphicFramePr>
            <p:xfrm>
              <a:off x="251520" y="2580466"/>
              <a:ext cx="3644205" cy="19566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514249A-D86B-4C18-9FE1-A3424D6764CD}"/>
                  </a:ext>
                </a:extLst>
              </p:cNvPr>
              <p:cNvSpPr txBox="1"/>
              <p:nvPr/>
            </p:nvSpPr>
            <p:spPr>
              <a:xfrm>
                <a:off x="3483207" y="2787918"/>
                <a:ext cx="696024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/>
                  <a:t>No SVR</a:t>
                </a:r>
                <a:endParaRPr lang="en-GB" sz="105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F8701F1-FB29-484C-9884-169C264016BA}"/>
                  </a:ext>
                </a:extLst>
              </p:cNvPr>
              <p:cNvSpPr txBox="1"/>
              <p:nvPr/>
            </p:nvSpPr>
            <p:spPr>
              <a:xfrm>
                <a:off x="3533069" y="2642069"/>
                <a:ext cx="46198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/>
                  <a:t>SVR</a:t>
                </a:r>
                <a:endParaRPr lang="en-GB" sz="105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DEE1072D-4B78-4126-B34A-125DDC425842}"/>
                  </a:ext>
                </a:extLst>
              </p:cNvPr>
              <p:cNvSpPr txBox="1"/>
              <p:nvPr/>
            </p:nvSpPr>
            <p:spPr>
              <a:xfrm>
                <a:off x="1668236" y="3488328"/>
                <a:ext cx="127631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/>
                  <a:t>Log rank: p&lt;0.001</a:t>
                </a:r>
                <a:endParaRPr lang="en-GB" sz="1050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3BAB7BF-22C4-494A-8649-C9797DC9A610}"/>
                </a:ext>
              </a:extLst>
            </p:cNvPr>
            <p:cNvSpPr/>
            <p:nvPr/>
          </p:nvSpPr>
          <p:spPr>
            <a:xfrm>
              <a:off x="5343525" y="2696253"/>
              <a:ext cx="2543175" cy="81711"/>
            </a:xfrm>
            <a:custGeom>
              <a:avLst/>
              <a:gdLst>
                <a:gd name="connsiteX0" fmla="*/ 0 w 2476500"/>
                <a:gd name="connsiteY0" fmla="*/ 0 h 68262"/>
                <a:gd name="connsiteX1" fmla="*/ 0 w 2476500"/>
                <a:gd name="connsiteY1" fmla="*/ 0 h 68262"/>
                <a:gd name="connsiteX2" fmla="*/ 601662 w 2476500"/>
                <a:gd name="connsiteY2" fmla="*/ 7937 h 68262"/>
                <a:gd name="connsiteX3" fmla="*/ 601662 w 2476500"/>
                <a:gd name="connsiteY3" fmla="*/ 9525 h 68262"/>
                <a:gd name="connsiteX4" fmla="*/ 1065212 w 2476500"/>
                <a:gd name="connsiteY4" fmla="*/ 11112 h 68262"/>
                <a:gd name="connsiteX5" fmla="*/ 1065212 w 2476500"/>
                <a:gd name="connsiteY5" fmla="*/ 17462 h 68262"/>
                <a:gd name="connsiteX6" fmla="*/ 1247775 w 2476500"/>
                <a:gd name="connsiteY6" fmla="*/ 14287 h 68262"/>
                <a:gd name="connsiteX7" fmla="*/ 1247775 w 2476500"/>
                <a:gd name="connsiteY7" fmla="*/ 20637 h 68262"/>
                <a:gd name="connsiteX8" fmla="*/ 2219325 w 2476500"/>
                <a:gd name="connsiteY8" fmla="*/ 17462 h 68262"/>
                <a:gd name="connsiteX9" fmla="*/ 2219325 w 2476500"/>
                <a:gd name="connsiteY9" fmla="*/ 36512 h 68262"/>
                <a:gd name="connsiteX10" fmla="*/ 2255837 w 2476500"/>
                <a:gd name="connsiteY10" fmla="*/ 36512 h 68262"/>
                <a:gd name="connsiteX11" fmla="*/ 2255837 w 2476500"/>
                <a:gd name="connsiteY11" fmla="*/ 66675 h 68262"/>
                <a:gd name="connsiteX12" fmla="*/ 2476500 w 2476500"/>
                <a:gd name="connsiteY12" fmla="*/ 68262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6500" h="68262">
                  <a:moveTo>
                    <a:pt x="0" y="0"/>
                  </a:moveTo>
                  <a:lnTo>
                    <a:pt x="0" y="0"/>
                  </a:lnTo>
                  <a:lnTo>
                    <a:pt x="601662" y="7937"/>
                  </a:lnTo>
                  <a:lnTo>
                    <a:pt x="601662" y="9525"/>
                  </a:lnTo>
                  <a:lnTo>
                    <a:pt x="1065212" y="11112"/>
                  </a:lnTo>
                  <a:lnTo>
                    <a:pt x="1065212" y="17462"/>
                  </a:lnTo>
                  <a:lnTo>
                    <a:pt x="1247775" y="14287"/>
                  </a:lnTo>
                  <a:lnTo>
                    <a:pt x="1247775" y="20637"/>
                  </a:lnTo>
                  <a:lnTo>
                    <a:pt x="2219325" y="17462"/>
                  </a:lnTo>
                  <a:lnTo>
                    <a:pt x="2219325" y="36512"/>
                  </a:lnTo>
                  <a:lnTo>
                    <a:pt x="2255837" y="36512"/>
                  </a:lnTo>
                  <a:lnTo>
                    <a:pt x="2255837" y="66675"/>
                  </a:lnTo>
                  <a:lnTo>
                    <a:pt x="2476500" y="68262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08D74D65-0A3F-49BB-A4C5-1F347026FC8E}"/>
                </a:ext>
              </a:extLst>
            </p:cNvPr>
            <p:cNvSpPr/>
            <p:nvPr/>
          </p:nvSpPr>
          <p:spPr>
            <a:xfrm>
              <a:off x="5767389" y="2705100"/>
              <a:ext cx="2089150" cy="122238"/>
            </a:xfrm>
            <a:custGeom>
              <a:avLst/>
              <a:gdLst>
                <a:gd name="connsiteX0" fmla="*/ 2022475 w 2022475"/>
                <a:gd name="connsiteY0" fmla="*/ 122238 h 122238"/>
                <a:gd name="connsiteX1" fmla="*/ 392112 w 2022475"/>
                <a:gd name="connsiteY1" fmla="*/ 120650 h 122238"/>
                <a:gd name="connsiteX2" fmla="*/ 395287 w 2022475"/>
                <a:gd name="connsiteY2" fmla="*/ 88900 h 122238"/>
                <a:gd name="connsiteX3" fmla="*/ 187325 w 2022475"/>
                <a:gd name="connsiteY3" fmla="*/ 90488 h 122238"/>
                <a:gd name="connsiteX4" fmla="*/ 188912 w 2022475"/>
                <a:gd name="connsiteY4" fmla="*/ 38100 h 122238"/>
                <a:gd name="connsiteX5" fmla="*/ 0 w 2022475"/>
                <a:gd name="connsiteY5" fmla="*/ 36513 h 122238"/>
                <a:gd name="connsiteX6" fmla="*/ 3175 w 2022475"/>
                <a:gd name="connsiteY6" fmla="*/ 0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475" h="122238">
                  <a:moveTo>
                    <a:pt x="2022475" y="122238"/>
                  </a:moveTo>
                  <a:lnTo>
                    <a:pt x="392112" y="120650"/>
                  </a:lnTo>
                  <a:lnTo>
                    <a:pt x="395287" y="88900"/>
                  </a:lnTo>
                  <a:lnTo>
                    <a:pt x="187325" y="90488"/>
                  </a:lnTo>
                  <a:lnTo>
                    <a:pt x="188912" y="38100"/>
                  </a:lnTo>
                  <a:lnTo>
                    <a:pt x="0" y="36513"/>
                  </a:lnTo>
                  <a:lnTo>
                    <a:pt x="3175" y="0"/>
                  </a:lnTo>
                </a:path>
              </a:pathLst>
            </a:cu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FC36FCF-D4E8-41B0-A3AC-E652255600B9}"/>
              </a:ext>
            </a:extLst>
          </p:cNvPr>
          <p:cNvGrpSpPr/>
          <p:nvPr/>
        </p:nvGrpSpPr>
        <p:grpSpPr>
          <a:xfrm>
            <a:off x="251520" y="2884145"/>
            <a:ext cx="3805128" cy="1596569"/>
            <a:chOff x="251520" y="2912551"/>
            <a:chExt cx="3805128" cy="1596569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B0715EBC-BD7E-4B3D-96DC-1EBD60D8DA9C}"/>
                </a:ext>
              </a:extLst>
            </p:cNvPr>
            <p:cNvGrpSpPr/>
            <p:nvPr/>
          </p:nvGrpSpPr>
          <p:grpSpPr>
            <a:xfrm>
              <a:off x="251520" y="2912551"/>
              <a:ext cx="3805128" cy="1596569"/>
              <a:chOff x="251520" y="2580466"/>
              <a:chExt cx="3805128" cy="1956609"/>
            </a:xfrm>
          </p:grpSpPr>
          <p:graphicFrame>
            <p:nvGraphicFramePr>
              <p:cNvPr id="32" name="Chart 31">
                <a:extLst>
                  <a:ext uri="{FF2B5EF4-FFF2-40B4-BE49-F238E27FC236}">
                    <a16:creationId xmlns="" xmlns:a16="http://schemas.microsoft.com/office/drawing/2014/main" id="{134B84A8-3978-4B96-AFE1-889C94E7B8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2708071"/>
                  </p:ext>
                </p:extLst>
              </p:nvPr>
            </p:nvGraphicFramePr>
            <p:xfrm>
              <a:off x="251520" y="2580466"/>
              <a:ext cx="3644205" cy="19566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F5F993F-8C84-4655-8FA4-035F6D5BEDD9}"/>
                  </a:ext>
                </a:extLst>
              </p:cNvPr>
              <p:cNvSpPr txBox="1"/>
              <p:nvPr/>
            </p:nvSpPr>
            <p:spPr>
              <a:xfrm>
                <a:off x="3339290" y="3007301"/>
                <a:ext cx="6960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/>
                  <a:t>No SVR</a:t>
                </a:r>
                <a:endParaRPr lang="en-GB" sz="105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FB7AAE26-0C71-4858-8D8C-B46C25F34B67}"/>
                  </a:ext>
                </a:extLst>
              </p:cNvPr>
              <p:cNvSpPr txBox="1"/>
              <p:nvPr/>
            </p:nvSpPr>
            <p:spPr>
              <a:xfrm>
                <a:off x="3594662" y="2688389"/>
                <a:ext cx="46198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/>
                  <a:t>SVR</a:t>
                </a:r>
                <a:endParaRPr lang="en-GB" sz="105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09E42175-7ED0-40F5-92DF-2BCF77F7E5D3}"/>
                  </a:ext>
                </a:extLst>
              </p:cNvPr>
              <p:cNvSpPr txBox="1"/>
              <p:nvPr/>
            </p:nvSpPr>
            <p:spPr>
              <a:xfrm>
                <a:off x="1668236" y="3488328"/>
                <a:ext cx="127631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/>
                  <a:t>Log rank: p&lt;0.001</a:t>
                </a:r>
                <a:endParaRPr lang="en-GB" sz="1050" dirty="0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78A514E-5457-456C-9FF2-A0D3F03B6A30}"/>
                </a:ext>
              </a:extLst>
            </p:cNvPr>
            <p:cNvSpPr/>
            <p:nvPr/>
          </p:nvSpPr>
          <p:spPr>
            <a:xfrm>
              <a:off x="977900" y="3062288"/>
              <a:ext cx="2546350" cy="55562"/>
            </a:xfrm>
            <a:custGeom>
              <a:avLst/>
              <a:gdLst>
                <a:gd name="connsiteX0" fmla="*/ 0 w 2546350"/>
                <a:gd name="connsiteY0" fmla="*/ 3175 h 55562"/>
                <a:gd name="connsiteX1" fmla="*/ 1141413 w 2546350"/>
                <a:gd name="connsiteY1" fmla="*/ 0 h 55562"/>
                <a:gd name="connsiteX2" fmla="*/ 1141413 w 2546350"/>
                <a:gd name="connsiteY2" fmla="*/ 3175 h 55562"/>
                <a:gd name="connsiteX3" fmla="*/ 1249363 w 2546350"/>
                <a:gd name="connsiteY3" fmla="*/ 0 h 55562"/>
                <a:gd name="connsiteX4" fmla="*/ 1254125 w 2546350"/>
                <a:gd name="connsiteY4" fmla="*/ 11112 h 55562"/>
                <a:gd name="connsiteX5" fmla="*/ 1449388 w 2546350"/>
                <a:gd name="connsiteY5" fmla="*/ 6350 h 55562"/>
                <a:gd name="connsiteX6" fmla="*/ 1452563 w 2546350"/>
                <a:gd name="connsiteY6" fmla="*/ 12700 h 55562"/>
                <a:gd name="connsiteX7" fmla="*/ 1609725 w 2546350"/>
                <a:gd name="connsiteY7" fmla="*/ 7937 h 55562"/>
                <a:gd name="connsiteX8" fmla="*/ 1608138 w 2546350"/>
                <a:gd name="connsiteY8" fmla="*/ 14287 h 55562"/>
                <a:gd name="connsiteX9" fmla="*/ 1797050 w 2546350"/>
                <a:gd name="connsiteY9" fmla="*/ 14287 h 55562"/>
                <a:gd name="connsiteX10" fmla="*/ 1797050 w 2546350"/>
                <a:gd name="connsiteY10" fmla="*/ 20637 h 55562"/>
                <a:gd name="connsiteX11" fmla="*/ 1838325 w 2546350"/>
                <a:gd name="connsiteY11" fmla="*/ 15875 h 55562"/>
                <a:gd name="connsiteX12" fmla="*/ 1838325 w 2546350"/>
                <a:gd name="connsiteY12" fmla="*/ 22225 h 55562"/>
                <a:gd name="connsiteX13" fmla="*/ 1930400 w 2546350"/>
                <a:gd name="connsiteY13" fmla="*/ 19050 h 55562"/>
                <a:gd name="connsiteX14" fmla="*/ 1930400 w 2546350"/>
                <a:gd name="connsiteY14" fmla="*/ 25400 h 55562"/>
                <a:gd name="connsiteX15" fmla="*/ 2314575 w 2546350"/>
                <a:gd name="connsiteY15" fmla="*/ 23812 h 55562"/>
                <a:gd name="connsiteX16" fmla="*/ 2314575 w 2546350"/>
                <a:gd name="connsiteY16" fmla="*/ 50800 h 55562"/>
                <a:gd name="connsiteX17" fmla="*/ 2546350 w 2546350"/>
                <a:gd name="connsiteY17" fmla="*/ 55562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6350" h="55562">
                  <a:moveTo>
                    <a:pt x="0" y="3175"/>
                  </a:moveTo>
                  <a:lnTo>
                    <a:pt x="1141413" y="0"/>
                  </a:lnTo>
                  <a:lnTo>
                    <a:pt x="1141413" y="3175"/>
                  </a:lnTo>
                  <a:lnTo>
                    <a:pt x="1249363" y="0"/>
                  </a:lnTo>
                  <a:lnTo>
                    <a:pt x="1254125" y="11112"/>
                  </a:lnTo>
                  <a:lnTo>
                    <a:pt x="1449388" y="6350"/>
                  </a:lnTo>
                  <a:lnTo>
                    <a:pt x="1452563" y="12700"/>
                  </a:lnTo>
                  <a:lnTo>
                    <a:pt x="1609725" y="7937"/>
                  </a:lnTo>
                  <a:lnTo>
                    <a:pt x="1608138" y="14287"/>
                  </a:lnTo>
                  <a:lnTo>
                    <a:pt x="1797050" y="14287"/>
                  </a:lnTo>
                  <a:lnTo>
                    <a:pt x="1797050" y="20637"/>
                  </a:lnTo>
                  <a:lnTo>
                    <a:pt x="1838325" y="15875"/>
                  </a:lnTo>
                  <a:lnTo>
                    <a:pt x="1838325" y="22225"/>
                  </a:lnTo>
                  <a:lnTo>
                    <a:pt x="1930400" y="19050"/>
                  </a:lnTo>
                  <a:lnTo>
                    <a:pt x="1930400" y="25400"/>
                  </a:lnTo>
                  <a:lnTo>
                    <a:pt x="2314575" y="23812"/>
                  </a:lnTo>
                  <a:lnTo>
                    <a:pt x="2314575" y="50800"/>
                  </a:lnTo>
                  <a:lnTo>
                    <a:pt x="2546350" y="55562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70" name="Table 69">
            <a:extLst>
              <a:ext uri="{FF2B5EF4-FFF2-40B4-BE49-F238E27FC236}">
                <a16:creationId xmlns="" xmlns:a16="http://schemas.microsoft.com/office/drawing/2014/main" id="{EA744EFC-08B8-4808-9830-D6BFD1E8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26659"/>
              </p:ext>
            </p:extLst>
          </p:nvPr>
        </p:nvGraphicFramePr>
        <p:xfrm>
          <a:off x="472966" y="4410199"/>
          <a:ext cx="3352689" cy="32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553">
                  <a:extLst>
                    <a:ext uri="{9D8B030D-6E8A-4147-A177-3AD203B41FA5}">
                      <a16:colId xmlns="" xmlns:a16="http://schemas.microsoft.com/office/drawing/2014/main" val="2765287085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940920153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13221004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292255311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041237456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2889738701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547735147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556636799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174277006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2420381209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376535989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4262209003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758752690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289764401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4145086901"/>
                    </a:ext>
                  </a:extLst>
                </a:gridCol>
              </a:tblGrid>
              <a:tr h="68483">
                <a:tc gridSpan="15">
                  <a:txBody>
                    <a:bodyPr/>
                    <a:lstStyle/>
                    <a:p>
                      <a:r>
                        <a:rPr lang="en-GB" sz="700" dirty="0"/>
                        <a:t>No. at risk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57669"/>
                  </a:ext>
                </a:extLst>
              </a:tr>
              <a:tr h="68483">
                <a:tc>
                  <a:txBody>
                    <a:bodyPr/>
                    <a:lstStyle/>
                    <a:p>
                      <a:r>
                        <a:rPr lang="en-GB" sz="700" dirty="0"/>
                        <a:t>No SVR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156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156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156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96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73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61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054306"/>
                  </a:ext>
                </a:extLst>
              </a:tr>
              <a:tr h="89139">
                <a:tc>
                  <a:txBody>
                    <a:bodyPr/>
                    <a:lstStyle/>
                    <a:p>
                      <a:r>
                        <a:rPr lang="en-GB" sz="700" dirty="0"/>
                        <a:t>SVR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2939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2939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2939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2587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2324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2039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1623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1147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849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538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308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104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15640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="" xmlns:a16="http://schemas.microsoft.com/office/drawing/2014/main" id="{57FF8808-9A45-4907-A97C-A1FE820BB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24985"/>
              </p:ext>
            </p:extLst>
          </p:nvPr>
        </p:nvGraphicFramePr>
        <p:xfrm>
          <a:off x="4878106" y="4410199"/>
          <a:ext cx="3352689" cy="32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553">
                  <a:extLst>
                    <a:ext uri="{9D8B030D-6E8A-4147-A177-3AD203B41FA5}">
                      <a16:colId xmlns="" xmlns:a16="http://schemas.microsoft.com/office/drawing/2014/main" val="2765287085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940920153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13221004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292255311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041237456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2889738701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547735147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556636799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174277006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2420381209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1376535989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4262209003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3758752690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289764401"/>
                    </a:ext>
                  </a:extLst>
                </a:gridCol>
                <a:gridCol w="214724">
                  <a:extLst>
                    <a:ext uri="{9D8B030D-6E8A-4147-A177-3AD203B41FA5}">
                      <a16:colId xmlns="" xmlns:a16="http://schemas.microsoft.com/office/drawing/2014/main" val="4145086901"/>
                    </a:ext>
                  </a:extLst>
                </a:gridCol>
              </a:tblGrid>
              <a:tr h="68483">
                <a:tc gridSpan="15">
                  <a:txBody>
                    <a:bodyPr/>
                    <a:lstStyle/>
                    <a:p>
                      <a:r>
                        <a:rPr lang="en-GB" sz="700" dirty="0"/>
                        <a:t>No. at risk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57669"/>
                  </a:ext>
                </a:extLst>
              </a:tr>
              <a:tr h="68483">
                <a:tc>
                  <a:txBody>
                    <a:bodyPr/>
                    <a:lstStyle/>
                    <a:p>
                      <a:r>
                        <a:rPr lang="en-GB" sz="700" dirty="0"/>
                        <a:t>No SVR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234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234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234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143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109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92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68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55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7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054306"/>
                  </a:ext>
                </a:extLst>
              </a:tr>
              <a:tr h="62817">
                <a:tc>
                  <a:txBody>
                    <a:bodyPr/>
                    <a:lstStyle/>
                    <a:p>
                      <a:r>
                        <a:rPr lang="en-GB" sz="700" dirty="0"/>
                        <a:t>SVR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4234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4234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4234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3659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3282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2860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2179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1524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1113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698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385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137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15640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71DBC35-B030-4DF7-B2AD-E9D1A712905C}"/>
              </a:ext>
            </a:extLst>
          </p:cNvPr>
          <p:cNvSpPr txBox="1"/>
          <p:nvPr/>
        </p:nvSpPr>
        <p:spPr>
          <a:xfrm>
            <a:off x="3672313" y="4211008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Weeks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F62C80B-45C6-46BA-97E1-F509B1F04B57}"/>
              </a:ext>
            </a:extLst>
          </p:cNvPr>
          <p:cNvSpPr txBox="1"/>
          <p:nvPr/>
        </p:nvSpPr>
        <p:spPr>
          <a:xfrm>
            <a:off x="8059932" y="4210387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Weeks</a:t>
            </a:r>
          </a:p>
        </p:txBody>
      </p:sp>
      <p:pic>
        <p:nvPicPr>
          <p:cNvPr id="30" name="Picture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dirty="0" smtClean="0"/>
              <a:t>Infecţia VHC în epoca tratamentului </a:t>
            </a:r>
            <a:br>
              <a:rPr lang="ro-RO" sz="3600" dirty="0" smtClean="0"/>
            </a:br>
            <a:r>
              <a:rPr lang="ro-RO" sz="3600" dirty="0" smtClean="0"/>
              <a:t>IFN-free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ro-RO" sz="2800" dirty="0" smtClean="0"/>
              <a:t>Îmbunataţirea screeningu-lui, diagnosticării şi tratamentului ar putea transforma infecţia HCV într-o boală rară in 2036</a:t>
            </a:r>
          </a:p>
          <a:p>
            <a:r>
              <a:rPr lang="ro-RO" sz="2800" dirty="0" smtClean="0"/>
              <a:t>Obstacole:</a:t>
            </a:r>
          </a:p>
          <a:p>
            <a:pPr>
              <a:buNone/>
            </a:pPr>
            <a:r>
              <a:rPr lang="ro-RO" sz="2800" dirty="0" smtClean="0"/>
              <a:t>	- 88% dintre pacienţi trăiesc în ţări cu resurse limitate</a:t>
            </a:r>
          </a:p>
          <a:p>
            <a:pPr>
              <a:buNone/>
            </a:pPr>
            <a:r>
              <a:rPr lang="ro-RO" sz="2800" dirty="0" smtClean="0"/>
              <a:t>	- lipsa politicilor de prevenţie şi screening în multe ţări</a:t>
            </a:r>
          </a:p>
          <a:p>
            <a:pPr>
              <a:buNone/>
            </a:pPr>
            <a:r>
              <a:rPr lang="ro-RO" sz="2800" dirty="0" smtClean="0"/>
              <a:t>	- costul ridicat al tratamentului</a:t>
            </a:r>
          </a:p>
          <a:p>
            <a:pPr>
              <a:buNone/>
            </a:pPr>
            <a:r>
              <a:rPr lang="ro-RO" sz="2800" dirty="0" smtClean="0"/>
              <a:t>	- variaţiile genotipice ale virusului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>Lecţia : </a:t>
            </a:r>
          </a:p>
          <a:p>
            <a:r>
              <a:rPr lang="ro-RO" sz="3200" b="1" dirty="0" smtClean="0">
                <a:solidFill>
                  <a:srgbClr val="FF0000"/>
                </a:solidFill>
              </a:rPr>
              <a:t>povestea de succes in tratamentul infecţiei HIV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Infecţia mixtă, suprainfecţia sau reinfecţia</a:t>
            </a:r>
            <a:endParaRPr lang="en-US" sz="2800" dirty="0"/>
          </a:p>
        </p:txBody>
      </p:sp>
      <p:pic>
        <p:nvPicPr>
          <p:cNvPr id="4" name="Picture 5" descr="D:\kuloth\2015\Mar\11-03-2015\NR_aop\slides_img\nrgastro.2015.36-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870" y="1600200"/>
            <a:ext cx="4622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627538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Cunningham, E. B.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(2015)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Mixed HCV infection and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reinfection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in people who inject drugs—impact on therapy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doi:10.1038/nrgastro.2015.36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Incidenţa HCC post-tratament antiviral</a:t>
            </a:r>
            <a:endParaRPr lang="en-US" sz="3200" dirty="0"/>
          </a:p>
        </p:txBody>
      </p:sp>
      <p:pic>
        <p:nvPicPr>
          <p:cNvPr id="4" name="Picture 4" descr="nrgastro.2016.140-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172200" cy="397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6035675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Llovet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J. M. &amp; Villanueva, A.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Effect of HCV clearance with direct‑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acting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antiviral agents on HCC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doi:10.1038/nrgastro.2016.140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Evolu</a:t>
            </a:r>
            <a:r>
              <a:rPr lang="ro-RO" sz="3200" dirty="0" smtClean="0"/>
              <a:t>ția HCC la pacienții tratați AAD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00" y="3962400"/>
            <a:ext cx="8229600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42% dintre pacienții infectați cu VHC tratați cu DAA au avut </a:t>
            </a:r>
            <a:r>
              <a:rPr lang="ro-R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recurență 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HCC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după un tratament 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succes (timpul median până la recurență: 8 luni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o-R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</a:t>
            </a:r>
            <a:r>
              <a:rPr lang="ro-R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ctivarea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HCC a fost mai mare decât cea preconizată la pacienții care au început DAA în decurs de &lt;6 luni de </a:t>
            </a:r>
            <a:r>
              <a:rPr lang="ro-R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remisiune dovedită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F484632-6C04-4E40-B4F2-967F967CCD99}"/>
              </a:ext>
            </a:extLst>
          </p:cNvPr>
          <p:cNvGrpSpPr/>
          <p:nvPr/>
        </p:nvGrpSpPr>
        <p:grpSpPr>
          <a:xfrm>
            <a:off x="2114756" y="1752600"/>
            <a:ext cx="4341606" cy="1618806"/>
            <a:chOff x="1932070" y="3806634"/>
            <a:chExt cx="4341606" cy="161880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088EE2B-1595-4A13-9E28-600579D9781C}"/>
                </a:ext>
              </a:extLst>
            </p:cNvPr>
            <p:cNvSpPr txBox="1"/>
            <p:nvPr/>
          </p:nvSpPr>
          <p:spPr>
            <a:xfrm>
              <a:off x="4803925" y="4130055"/>
              <a:ext cx="13885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16075" algn="ctr"/>
                </a:tabLst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CR time ≤6 months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AF6F617-610A-4D9B-A013-5332E1516F6E}"/>
                </a:ext>
              </a:extLst>
            </p:cNvPr>
            <p:cNvSpPr txBox="1"/>
            <p:nvPr/>
          </p:nvSpPr>
          <p:spPr>
            <a:xfrm>
              <a:off x="5641772" y="4414450"/>
              <a:ext cx="6319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4000" algn="ctr"/>
                </a:tabLst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Overall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ACB9777-A4A3-473E-B521-629AAFD3779D}"/>
                </a:ext>
              </a:extLst>
            </p:cNvPr>
            <p:cNvSpPr txBox="1"/>
            <p:nvPr/>
          </p:nvSpPr>
          <p:spPr>
            <a:xfrm>
              <a:off x="4873966" y="4730904"/>
              <a:ext cx="13885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16075" algn="ctr"/>
                </a:tabLst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CR time &gt;6 months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2EFA549-2D5E-49A1-A9E6-C7A8FC29A2B5}"/>
                </a:ext>
              </a:extLst>
            </p:cNvPr>
            <p:cNvGrpSpPr/>
            <p:nvPr/>
          </p:nvGrpSpPr>
          <p:grpSpPr>
            <a:xfrm>
              <a:off x="1932070" y="3863340"/>
              <a:ext cx="3878180" cy="1562100"/>
              <a:chOff x="2242258" y="1324449"/>
              <a:chExt cx="3557053" cy="201095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0D47D46E-9A19-48BD-93F3-272B17441E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40703" y="1389540"/>
                <a:ext cx="0" cy="144083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69201405-74EC-47A2-97DA-2323738B4CD8}"/>
                  </a:ext>
                </a:extLst>
              </p:cNvPr>
              <p:cNvCxnSpPr/>
              <p:nvPr/>
            </p:nvCxnSpPr>
            <p:spPr bwMode="auto">
              <a:xfrm>
                <a:off x="3040703" y="2829085"/>
                <a:ext cx="266992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9" name="TextBox 17">
                <a:extLst>
                  <a:ext uri="{FF2B5EF4-FFF2-40B4-BE49-F238E27FC236}">
                    <a16:creationId xmlns="" xmlns:a16="http://schemas.microsoft.com/office/drawing/2014/main" id="{0ACB46F7-E57E-4A3F-9817-11BE27598D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06200" y="2013008"/>
                <a:ext cx="1408419" cy="336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HCC recurrence </a:t>
                </a:r>
                <a:br>
                  <a:rPr kumimoji="0" lang="it-IT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</a:br>
                <a:r>
                  <a:rPr kumimoji="0" lang="it-IT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probability (%)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38F3E803-CDB6-460E-BF21-F2662C95C097}"/>
                  </a:ext>
                </a:extLst>
              </p:cNvPr>
              <p:cNvGrpSpPr/>
              <p:nvPr/>
            </p:nvGrpSpPr>
            <p:grpSpPr>
              <a:xfrm>
                <a:off x="3667537" y="2829069"/>
                <a:ext cx="92833" cy="273677"/>
                <a:chOff x="6645222" y="4276328"/>
                <a:chExt cx="103203" cy="442285"/>
              </a:xfrm>
            </p:grpSpPr>
            <p:sp>
              <p:nvSpPr>
                <p:cNvPr id="57" name="TextBox 22">
                  <a:extLst>
                    <a:ext uri="{FF2B5EF4-FFF2-40B4-BE49-F238E27FC236}">
                      <a16:creationId xmlns="" xmlns:a16="http://schemas.microsoft.com/office/drawing/2014/main" id="{3C6A17F1-F672-4C9E-9A1E-3F192DC0BA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5222" y="4420177"/>
                  <a:ext cx="103203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FEC72A97-F94C-4010-B423-1A4743124201}"/>
                    </a:ext>
                  </a:extLst>
                </p:cNvPr>
                <p:cNvCxnSpPr/>
                <p:nvPr/>
              </p:nvCxnSpPr>
              <p:spPr bwMode="auto">
                <a:xfrm>
                  <a:off x="6697111" y="4276328"/>
                  <a:ext cx="0" cy="654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27209E79-B199-4A28-9F2B-8F7DC5E5AE1B}"/>
                  </a:ext>
                </a:extLst>
              </p:cNvPr>
              <p:cNvGrpSpPr/>
              <p:nvPr/>
            </p:nvGrpSpPr>
            <p:grpSpPr>
              <a:xfrm>
                <a:off x="5613644" y="2829069"/>
                <a:ext cx="185667" cy="273677"/>
                <a:chOff x="8202654" y="4276328"/>
                <a:chExt cx="206406" cy="442285"/>
              </a:xfrm>
            </p:grpSpPr>
            <p:sp>
              <p:nvSpPr>
                <p:cNvPr id="55" name="TextBox 24">
                  <a:extLst>
                    <a:ext uri="{FF2B5EF4-FFF2-40B4-BE49-F238E27FC236}">
                      <a16:creationId xmlns="" xmlns:a16="http://schemas.microsoft.com/office/drawing/2014/main" id="{1CE03A68-2054-4A1D-AB87-C4E1DE1326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2654" y="4420177"/>
                  <a:ext cx="206406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24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844DED4E-1C74-4F57-B058-F84AB7DE0C4B}"/>
                    </a:ext>
                  </a:extLst>
                </p:cNvPr>
                <p:cNvCxnSpPr/>
                <p:nvPr/>
              </p:nvCxnSpPr>
              <p:spPr bwMode="auto">
                <a:xfrm>
                  <a:off x="8305428" y="4276328"/>
                  <a:ext cx="0" cy="6543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891449BA-475E-40B0-8434-06FCB9D117AB}"/>
                  </a:ext>
                </a:extLst>
              </p:cNvPr>
              <p:cNvGrpSpPr/>
              <p:nvPr/>
            </p:nvGrpSpPr>
            <p:grpSpPr>
              <a:xfrm>
                <a:off x="3994706" y="2829069"/>
                <a:ext cx="92833" cy="273677"/>
                <a:chOff x="7262194" y="4276328"/>
                <a:chExt cx="103203" cy="442285"/>
              </a:xfrm>
            </p:grpSpPr>
            <p:sp>
              <p:nvSpPr>
                <p:cNvPr id="53" name="TextBox 33">
                  <a:extLst>
                    <a:ext uri="{FF2B5EF4-FFF2-40B4-BE49-F238E27FC236}">
                      <a16:creationId xmlns="" xmlns:a16="http://schemas.microsoft.com/office/drawing/2014/main" id="{1727865B-C915-48BB-BF0E-6F032B3A35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194" y="4420177"/>
                  <a:ext cx="103203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9</a:t>
                  </a: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E31261B3-D2AA-4F1F-8783-C84D72573170}"/>
                    </a:ext>
                  </a:extLst>
                </p:cNvPr>
                <p:cNvCxnSpPr/>
                <p:nvPr/>
              </p:nvCxnSpPr>
              <p:spPr bwMode="auto">
                <a:xfrm>
                  <a:off x="7313641" y="4276328"/>
                  <a:ext cx="0" cy="654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73BFC824-866C-47F0-907C-F67D387B2906}"/>
                  </a:ext>
                </a:extLst>
              </p:cNvPr>
              <p:cNvGrpSpPr/>
              <p:nvPr/>
            </p:nvGrpSpPr>
            <p:grpSpPr>
              <a:xfrm>
                <a:off x="3328711" y="1890806"/>
                <a:ext cx="1407855" cy="1211942"/>
                <a:chOff x="6001717" y="2760014"/>
                <a:chExt cx="1565121" cy="1958601"/>
              </a:xfrm>
            </p:grpSpPr>
            <p:sp>
              <p:nvSpPr>
                <p:cNvPr id="49" name="TextBox 92">
                  <a:extLst>
                    <a:ext uri="{FF2B5EF4-FFF2-40B4-BE49-F238E27FC236}">
                      <a16:creationId xmlns="" xmlns:a16="http://schemas.microsoft.com/office/drawing/2014/main" id="{EB450309-B273-4460-8A7C-7117EA46B7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1717" y="4420179"/>
                  <a:ext cx="103204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9796A34B-E0AA-4069-93C7-517E1879E366}"/>
                    </a:ext>
                  </a:extLst>
                </p:cNvPr>
                <p:cNvCxnSpPr/>
                <p:nvPr/>
              </p:nvCxnSpPr>
              <p:spPr bwMode="auto">
                <a:xfrm>
                  <a:off x="6052977" y="4276328"/>
                  <a:ext cx="0" cy="6543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1" name="TextBox 92">
                  <a:extLst>
                    <a:ext uri="{FF2B5EF4-FFF2-40B4-BE49-F238E27FC236}">
                      <a16:creationId xmlns="" xmlns:a16="http://schemas.microsoft.com/office/drawing/2014/main" id="{3A843521-9674-49C1-B194-17D5973137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9556" y="3080417"/>
                  <a:ext cx="287674" cy="352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34%</a:t>
                  </a:r>
                </a:p>
              </p:txBody>
            </p:sp>
            <p:sp>
              <p:nvSpPr>
                <p:cNvPr id="52" name="TextBox 92">
                  <a:extLst>
                    <a:ext uri="{FF2B5EF4-FFF2-40B4-BE49-F238E27FC236}">
                      <a16:creationId xmlns="" xmlns:a16="http://schemas.microsoft.com/office/drawing/2014/main" id="{276BB626-8C73-48C3-BDAC-471BCF5855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9164" y="2760014"/>
                  <a:ext cx="287674" cy="352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46%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0FCBF106-1B3D-4846-AA9E-E09F887A3920}"/>
                  </a:ext>
                </a:extLst>
              </p:cNvPr>
              <p:cNvGrpSpPr/>
              <p:nvPr/>
            </p:nvGrpSpPr>
            <p:grpSpPr>
              <a:xfrm>
                <a:off x="2695351" y="2144773"/>
                <a:ext cx="346121" cy="184666"/>
                <a:chOff x="4973033" y="3591748"/>
                <a:chExt cx="384785" cy="298435"/>
              </a:xfrm>
            </p:grpSpPr>
            <p:sp>
              <p:nvSpPr>
                <p:cNvPr id="47" name="TextBox 83">
                  <a:extLst>
                    <a:ext uri="{FF2B5EF4-FFF2-40B4-BE49-F238E27FC236}">
                      <a16:creationId xmlns="" xmlns:a16="http://schemas.microsoft.com/office/drawing/2014/main" id="{94F8AFDC-9157-47AD-8456-EF8E2216F5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3033" y="3591748"/>
                  <a:ext cx="268563" cy="298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50</a:t>
                  </a:r>
                  <a:endParaRPr kumimoji="0" lang="en-GB" altLang="en-US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E240BB15-FC97-4B71-9473-6E6D400DCED7}"/>
                    </a:ext>
                  </a:extLst>
                </p:cNvPr>
                <p:cNvCxnSpPr/>
                <p:nvPr/>
              </p:nvCxnSpPr>
              <p:spPr bwMode="auto">
                <a:xfrm flipH="1">
                  <a:off x="5294714" y="3727732"/>
                  <a:ext cx="631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4584E25E-636E-4F3B-B3F0-600F5CD6C906}"/>
                  </a:ext>
                </a:extLst>
              </p:cNvPr>
              <p:cNvGrpSpPr/>
              <p:nvPr/>
            </p:nvGrpSpPr>
            <p:grpSpPr>
              <a:xfrm>
                <a:off x="2639356" y="1324449"/>
                <a:ext cx="402114" cy="184666"/>
                <a:chOff x="4910784" y="3245794"/>
                <a:chExt cx="447034" cy="298437"/>
              </a:xfrm>
            </p:grpSpPr>
            <p:sp>
              <p:nvSpPr>
                <p:cNvPr id="45" name="TextBox 78">
                  <a:extLst>
                    <a:ext uri="{FF2B5EF4-FFF2-40B4-BE49-F238E27FC236}">
                      <a16:creationId xmlns="" xmlns:a16="http://schemas.microsoft.com/office/drawing/2014/main" id="{C57D0BDA-FC5E-47E1-AB17-8757502F0C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10784" y="3245794"/>
                  <a:ext cx="330625" cy="298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100</a:t>
                  </a:r>
                  <a:endParaRPr kumimoji="0" lang="en-GB" altLang="en-US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6D04E2FE-4AB1-4CBA-A887-A592E418F23F}"/>
                    </a:ext>
                  </a:extLst>
                </p:cNvPr>
                <p:cNvCxnSpPr/>
                <p:nvPr/>
              </p:nvCxnSpPr>
              <p:spPr bwMode="auto">
                <a:xfrm flipH="1">
                  <a:off x="5294714" y="3356799"/>
                  <a:ext cx="631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28387B55-F4AC-4A17-AF59-0CC4412213B5}"/>
                  </a:ext>
                </a:extLst>
              </p:cNvPr>
              <p:cNvGrpSpPr/>
              <p:nvPr/>
            </p:nvGrpSpPr>
            <p:grpSpPr>
              <a:xfrm>
                <a:off x="2999030" y="2829069"/>
                <a:ext cx="76423" cy="203278"/>
                <a:chOff x="5312726" y="4276328"/>
                <a:chExt cx="84960" cy="328516"/>
              </a:xfrm>
            </p:grpSpPr>
            <p:sp>
              <p:nvSpPr>
                <p:cNvPr id="43" name="TextBox 97">
                  <a:extLst>
                    <a:ext uri="{FF2B5EF4-FFF2-40B4-BE49-F238E27FC236}">
                      <a16:creationId xmlns="" xmlns:a16="http://schemas.microsoft.com/office/drawing/2014/main" id="{3BF7F5EB-114C-4052-AAEC-E91010DB32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2726" y="4420179"/>
                  <a:ext cx="84960" cy="184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698FDF8E-186E-43BC-B400-86FF642277EC}"/>
                    </a:ext>
                  </a:extLst>
                </p:cNvPr>
                <p:cNvCxnSpPr/>
                <p:nvPr/>
              </p:nvCxnSpPr>
              <p:spPr bwMode="auto">
                <a:xfrm>
                  <a:off x="5358002" y="4276328"/>
                  <a:ext cx="0" cy="6543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950315BA-A761-46D9-9589-A95EC676DEA1}"/>
                  </a:ext>
                </a:extLst>
              </p:cNvPr>
              <p:cNvGrpSpPr/>
              <p:nvPr/>
            </p:nvGrpSpPr>
            <p:grpSpPr>
              <a:xfrm>
                <a:off x="2632877" y="2709996"/>
                <a:ext cx="408423" cy="159011"/>
                <a:chOff x="4903770" y="3764841"/>
                <a:chExt cx="454048" cy="256976"/>
              </a:xfrm>
            </p:grpSpPr>
            <p:sp>
              <p:nvSpPr>
                <p:cNvPr id="41" name="TextBox 85">
                  <a:extLst>
                    <a:ext uri="{FF2B5EF4-FFF2-40B4-BE49-F238E27FC236}">
                      <a16:creationId xmlns="" xmlns:a16="http://schemas.microsoft.com/office/drawing/2014/main" id="{4C76B487-2162-4B0B-A271-277C08AA65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3770" y="3764841"/>
                  <a:ext cx="337827" cy="256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0</a:t>
                  </a:r>
                  <a:endParaRPr kumimoji="0" lang="en-GB" altLang="en-US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14E4B801-ADD8-4AE8-843B-D85444CF1720}"/>
                    </a:ext>
                  </a:extLst>
                </p:cNvPr>
                <p:cNvCxnSpPr/>
                <p:nvPr/>
              </p:nvCxnSpPr>
              <p:spPr bwMode="auto">
                <a:xfrm flipH="1">
                  <a:off x="5294714" y="3884107"/>
                  <a:ext cx="631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E4F27800-1A36-4AA6-B528-0C77F9B57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5333" y="3150742"/>
                <a:ext cx="253354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Time from starting DAAs (months)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1912B072-788F-40F9-9AA3-9A5882FDEE06}"/>
                  </a:ext>
                </a:extLst>
              </p:cNvPr>
              <p:cNvGrpSpPr/>
              <p:nvPr/>
            </p:nvGrpSpPr>
            <p:grpSpPr>
              <a:xfrm>
                <a:off x="4281104" y="2829069"/>
                <a:ext cx="185667" cy="273677"/>
                <a:chOff x="6638950" y="4276328"/>
                <a:chExt cx="206406" cy="442285"/>
              </a:xfrm>
            </p:grpSpPr>
            <p:sp>
              <p:nvSpPr>
                <p:cNvPr id="39" name="TextBox 22">
                  <a:extLst>
                    <a:ext uri="{FF2B5EF4-FFF2-40B4-BE49-F238E27FC236}">
                      <a16:creationId xmlns="" xmlns:a16="http://schemas.microsoft.com/office/drawing/2014/main" id="{CA34FC0F-DC5C-42CB-956D-7D174E8037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8950" y="4420177"/>
                  <a:ext cx="206406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12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15FC7BDA-F3EA-4937-B7DB-91542664388F}"/>
                    </a:ext>
                  </a:extLst>
                </p:cNvPr>
                <p:cNvCxnSpPr/>
                <p:nvPr/>
              </p:nvCxnSpPr>
              <p:spPr bwMode="auto">
                <a:xfrm>
                  <a:off x="6742440" y="4276328"/>
                  <a:ext cx="0" cy="654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880CAEAC-FEE0-4133-BD88-6DE8F9587BB0}"/>
                  </a:ext>
                </a:extLst>
              </p:cNvPr>
              <p:cNvGrpSpPr/>
              <p:nvPr/>
            </p:nvGrpSpPr>
            <p:grpSpPr>
              <a:xfrm>
                <a:off x="4619565" y="2829069"/>
                <a:ext cx="185667" cy="273677"/>
                <a:chOff x="7165264" y="4276328"/>
                <a:chExt cx="206406" cy="442285"/>
              </a:xfrm>
            </p:grpSpPr>
            <p:sp>
              <p:nvSpPr>
                <p:cNvPr id="37" name="TextBox 33">
                  <a:extLst>
                    <a:ext uri="{FF2B5EF4-FFF2-40B4-BE49-F238E27FC236}">
                      <a16:creationId xmlns="" xmlns:a16="http://schemas.microsoft.com/office/drawing/2014/main" id="{19AF4176-0E17-495F-9DB8-8F8054A525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65264" y="4420177"/>
                  <a:ext cx="206406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15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6AE550A3-B3F3-4D05-B83C-22555198C0AE}"/>
                    </a:ext>
                  </a:extLst>
                </p:cNvPr>
                <p:cNvCxnSpPr/>
                <p:nvPr/>
              </p:nvCxnSpPr>
              <p:spPr bwMode="auto">
                <a:xfrm>
                  <a:off x="7268315" y="4276328"/>
                  <a:ext cx="0" cy="654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286DE384-B1DA-4471-8D49-A2AED59D4838}"/>
                  </a:ext>
                </a:extLst>
              </p:cNvPr>
              <p:cNvGrpSpPr/>
              <p:nvPr/>
            </p:nvGrpSpPr>
            <p:grpSpPr>
              <a:xfrm>
                <a:off x="4960941" y="2829069"/>
                <a:ext cx="169918" cy="273677"/>
                <a:chOff x="8293969" y="4276328"/>
                <a:chExt cx="188898" cy="442285"/>
              </a:xfrm>
            </p:grpSpPr>
            <p:sp>
              <p:nvSpPr>
                <p:cNvPr id="35" name="TextBox 24">
                  <a:extLst>
                    <a:ext uri="{FF2B5EF4-FFF2-40B4-BE49-F238E27FC236}">
                      <a16:creationId xmlns="" xmlns:a16="http://schemas.microsoft.com/office/drawing/2014/main" id="{1B09EDC8-7FBE-47C3-A0F2-8DF3295DBF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93969" y="4420177"/>
                  <a:ext cx="188898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18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0EA8069F-83F1-4095-B928-472ACC2175C6}"/>
                    </a:ext>
                  </a:extLst>
                </p:cNvPr>
                <p:cNvCxnSpPr/>
                <p:nvPr/>
              </p:nvCxnSpPr>
              <p:spPr bwMode="auto">
                <a:xfrm>
                  <a:off x="8387977" y="4276328"/>
                  <a:ext cx="0" cy="654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CCE1790E-80AC-46F9-9C57-4319B2F08830}"/>
                  </a:ext>
                </a:extLst>
              </p:cNvPr>
              <p:cNvGrpSpPr/>
              <p:nvPr/>
            </p:nvGrpSpPr>
            <p:grpSpPr>
              <a:xfrm>
                <a:off x="5292387" y="2827574"/>
                <a:ext cx="169918" cy="273677"/>
                <a:chOff x="8258355" y="4276328"/>
                <a:chExt cx="188898" cy="442285"/>
              </a:xfrm>
            </p:grpSpPr>
            <p:sp>
              <p:nvSpPr>
                <p:cNvPr id="33" name="TextBox 24">
                  <a:extLst>
                    <a:ext uri="{FF2B5EF4-FFF2-40B4-BE49-F238E27FC236}">
                      <a16:creationId xmlns="" xmlns:a16="http://schemas.microsoft.com/office/drawing/2014/main" id="{71EFA81C-7CE6-48D4-AD15-733258132B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58355" y="4420177"/>
                  <a:ext cx="188898" cy="298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21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B523725C-662E-4C84-A042-C6BBC7CAE0FC}"/>
                    </a:ext>
                  </a:extLst>
                </p:cNvPr>
                <p:cNvCxnSpPr/>
                <p:nvPr/>
              </p:nvCxnSpPr>
              <p:spPr bwMode="auto">
                <a:xfrm>
                  <a:off x="8352369" y="4276328"/>
                  <a:ext cx="0" cy="654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EBC142E-7F56-4FC9-A503-564B70F1207A}"/>
                </a:ext>
              </a:extLst>
            </p:cNvPr>
            <p:cNvSpPr txBox="1"/>
            <p:nvPr/>
          </p:nvSpPr>
          <p:spPr>
            <a:xfrm>
              <a:off x="2816441" y="3806634"/>
              <a:ext cx="7136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16075" algn="ctr"/>
                </a:tabLst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p=0.031</a:t>
              </a:r>
            </a:p>
          </p:txBody>
        </p:sp>
        <p:sp>
          <p:nvSpPr>
            <p:cNvPr id="10" name="Freeform: Shape 67">
              <a:extLst>
                <a:ext uri="{FF2B5EF4-FFF2-40B4-BE49-F238E27FC236}">
                  <a16:creationId xmlns="" xmlns:a16="http://schemas.microsoft.com/office/drawing/2014/main" id="{73DF6554-71F8-4D8A-8B36-BC11B7AADFA8}"/>
                </a:ext>
              </a:extLst>
            </p:cNvPr>
            <p:cNvSpPr/>
            <p:nvPr/>
          </p:nvSpPr>
          <p:spPr>
            <a:xfrm>
              <a:off x="2867025" y="4398169"/>
              <a:ext cx="2855119" cy="627459"/>
            </a:xfrm>
            <a:custGeom>
              <a:avLst/>
              <a:gdLst>
                <a:gd name="connsiteX0" fmla="*/ 2855119 w 2855119"/>
                <a:gd name="connsiteY0" fmla="*/ 2381 h 627459"/>
                <a:gd name="connsiteX1" fmla="*/ 2531269 w 2855119"/>
                <a:gd name="connsiteY1" fmla="*/ 0 h 627459"/>
                <a:gd name="connsiteX2" fmla="*/ 2526506 w 2855119"/>
                <a:gd name="connsiteY2" fmla="*/ 46434 h 627459"/>
                <a:gd name="connsiteX3" fmla="*/ 1807369 w 2855119"/>
                <a:gd name="connsiteY3" fmla="*/ 52387 h 627459"/>
                <a:gd name="connsiteX4" fmla="*/ 1804988 w 2855119"/>
                <a:gd name="connsiteY4" fmla="*/ 84534 h 627459"/>
                <a:gd name="connsiteX5" fmla="*/ 1450181 w 2855119"/>
                <a:gd name="connsiteY5" fmla="*/ 85725 h 627459"/>
                <a:gd name="connsiteX6" fmla="*/ 1453753 w 2855119"/>
                <a:gd name="connsiteY6" fmla="*/ 114300 h 627459"/>
                <a:gd name="connsiteX7" fmla="*/ 1441847 w 2855119"/>
                <a:gd name="connsiteY7" fmla="*/ 114300 h 627459"/>
                <a:gd name="connsiteX8" fmla="*/ 1226344 w 2855119"/>
                <a:gd name="connsiteY8" fmla="*/ 116681 h 627459"/>
                <a:gd name="connsiteX9" fmla="*/ 1216819 w 2855119"/>
                <a:gd name="connsiteY9" fmla="*/ 152400 h 627459"/>
                <a:gd name="connsiteX10" fmla="*/ 1163241 w 2855119"/>
                <a:gd name="connsiteY10" fmla="*/ 148828 h 627459"/>
                <a:gd name="connsiteX11" fmla="*/ 1154906 w 2855119"/>
                <a:gd name="connsiteY11" fmla="*/ 176212 h 627459"/>
                <a:gd name="connsiteX12" fmla="*/ 1146572 w 2855119"/>
                <a:gd name="connsiteY12" fmla="*/ 176212 h 627459"/>
                <a:gd name="connsiteX13" fmla="*/ 1144191 w 2855119"/>
                <a:gd name="connsiteY13" fmla="*/ 211931 h 627459"/>
                <a:gd name="connsiteX14" fmla="*/ 1091803 w 2855119"/>
                <a:gd name="connsiteY14" fmla="*/ 211931 h 627459"/>
                <a:gd name="connsiteX15" fmla="*/ 1095375 w 2855119"/>
                <a:gd name="connsiteY15" fmla="*/ 242887 h 627459"/>
                <a:gd name="connsiteX16" fmla="*/ 926306 w 2855119"/>
                <a:gd name="connsiteY16" fmla="*/ 242887 h 627459"/>
                <a:gd name="connsiteX17" fmla="*/ 921544 w 2855119"/>
                <a:gd name="connsiteY17" fmla="*/ 272653 h 627459"/>
                <a:gd name="connsiteX18" fmla="*/ 650081 w 2855119"/>
                <a:gd name="connsiteY18" fmla="*/ 273844 h 627459"/>
                <a:gd name="connsiteX19" fmla="*/ 648891 w 2855119"/>
                <a:gd name="connsiteY19" fmla="*/ 303609 h 627459"/>
                <a:gd name="connsiteX20" fmla="*/ 627459 w 2855119"/>
                <a:gd name="connsiteY20" fmla="*/ 304800 h 627459"/>
                <a:gd name="connsiteX21" fmla="*/ 631031 w 2855119"/>
                <a:gd name="connsiteY21" fmla="*/ 335756 h 627459"/>
                <a:gd name="connsiteX22" fmla="*/ 613172 w 2855119"/>
                <a:gd name="connsiteY22" fmla="*/ 335756 h 627459"/>
                <a:gd name="connsiteX23" fmla="*/ 598884 w 2855119"/>
                <a:gd name="connsiteY23" fmla="*/ 338137 h 627459"/>
                <a:gd name="connsiteX24" fmla="*/ 606028 w 2855119"/>
                <a:gd name="connsiteY24" fmla="*/ 363140 h 627459"/>
                <a:gd name="connsiteX25" fmla="*/ 579834 w 2855119"/>
                <a:gd name="connsiteY25" fmla="*/ 364331 h 627459"/>
                <a:gd name="connsiteX26" fmla="*/ 577453 w 2855119"/>
                <a:gd name="connsiteY26" fmla="*/ 389334 h 627459"/>
                <a:gd name="connsiteX27" fmla="*/ 535781 w 2855119"/>
                <a:gd name="connsiteY27" fmla="*/ 394097 h 627459"/>
                <a:gd name="connsiteX28" fmla="*/ 533400 w 2855119"/>
                <a:gd name="connsiteY28" fmla="*/ 417909 h 627459"/>
                <a:gd name="connsiteX29" fmla="*/ 436959 w 2855119"/>
                <a:gd name="connsiteY29" fmla="*/ 422672 h 627459"/>
                <a:gd name="connsiteX30" fmla="*/ 444103 w 2855119"/>
                <a:gd name="connsiteY30" fmla="*/ 451247 h 627459"/>
                <a:gd name="connsiteX31" fmla="*/ 428625 w 2855119"/>
                <a:gd name="connsiteY31" fmla="*/ 451247 h 627459"/>
                <a:gd name="connsiteX32" fmla="*/ 427434 w 2855119"/>
                <a:gd name="connsiteY32" fmla="*/ 483394 h 627459"/>
                <a:gd name="connsiteX33" fmla="*/ 341709 w 2855119"/>
                <a:gd name="connsiteY33" fmla="*/ 486965 h 627459"/>
                <a:gd name="connsiteX34" fmla="*/ 335756 w 2855119"/>
                <a:gd name="connsiteY34" fmla="*/ 507206 h 627459"/>
                <a:gd name="connsiteX35" fmla="*/ 254794 w 2855119"/>
                <a:gd name="connsiteY35" fmla="*/ 509587 h 627459"/>
                <a:gd name="connsiteX36" fmla="*/ 252413 w 2855119"/>
                <a:gd name="connsiteY36" fmla="*/ 542925 h 627459"/>
                <a:gd name="connsiteX37" fmla="*/ 135731 w 2855119"/>
                <a:gd name="connsiteY37" fmla="*/ 542925 h 627459"/>
                <a:gd name="connsiteX38" fmla="*/ 133350 w 2855119"/>
                <a:gd name="connsiteY38" fmla="*/ 572690 h 627459"/>
                <a:gd name="connsiteX39" fmla="*/ 53578 w 2855119"/>
                <a:gd name="connsiteY39" fmla="*/ 578644 h 627459"/>
                <a:gd name="connsiteX40" fmla="*/ 52388 w 2855119"/>
                <a:gd name="connsiteY40" fmla="*/ 602456 h 627459"/>
                <a:gd name="connsiteX41" fmla="*/ 1191 w 2855119"/>
                <a:gd name="connsiteY41" fmla="*/ 596503 h 627459"/>
                <a:gd name="connsiteX42" fmla="*/ 0 w 2855119"/>
                <a:gd name="connsiteY42" fmla="*/ 627459 h 627459"/>
                <a:gd name="connsiteX43" fmla="*/ 1191 w 2855119"/>
                <a:gd name="connsiteY43" fmla="*/ 623887 h 627459"/>
                <a:gd name="connsiteX44" fmla="*/ 1191 w 2855119"/>
                <a:gd name="connsiteY44" fmla="*/ 623887 h 627459"/>
                <a:gd name="connsiteX45" fmla="*/ 5953 w 2855119"/>
                <a:gd name="connsiteY45" fmla="*/ 620315 h 627459"/>
                <a:gd name="connsiteX46" fmla="*/ 5953 w 2855119"/>
                <a:gd name="connsiteY46" fmla="*/ 621506 h 6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855119" h="627459">
                  <a:moveTo>
                    <a:pt x="2855119" y="2381"/>
                  </a:moveTo>
                  <a:lnTo>
                    <a:pt x="2531269" y="0"/>
                  </a:lnTo>
                  <a:lnTo>
                    <a:pt x="2526506" y="46434"/>
                  </a:lnTo>
                  <a:lnTo>
                    <a:pt x="1807369" y="52387"/>
                  </a:lnTo>
                  <a:lnTo>
                    <a:pt x="1804988" y="84534"/>
                  </a:lnTo>
                  <a:lnTo>
                    <a:pt x="1450181" y="85725"/>
                  </a:lnTo>
                  <a:lnTo>
                    <a:pt x="1453753" y="114300"/>
                  </a:lnTo>
                  <a:lnTo>
                    <a:pt x="1441847" y="114300"/>
                  </a:lnTo>
                  <a:lnTo>
                    <a:pt x="1226344" y="116681"/>
                  </a:lnTo>
                  <a:lnTo>
                    <a:pt x="1216819" y="152400"/>
                  </a:lnTo>
                  <a:lnTo>
                    <a:pt x="1163241" y="148828"/>
                  </a:lnTo>
                  <a:lnTo>
                    <a:pt x="1154906" y="176212"/>
                  </a:lnTo>
                  <a:lnTo>
                    <a:pt x="1146572" y="176212"/>
                  </a:lnTo>
                  <a:lnTo>
                    <a:pt x="1144191" y="211931"/>
                  </a:lnTo>
                  <a:lnTo>
                    <a:pt x="1091803" y="211931"/>
                  </a:lnTo>
                  <a:lnTo>
                    <a:pt x="1095375" y="242887"/>
                  </a:lnTo>
                  <a:lnTo>
                    <a:pt x="926306" y="242887"/>
                  </a:lnTo>
                  <a:lnTo>
                    <a:pt x="921544" y="272653"/>
                  </a:lnTo>
                  <a:lnTo>
                    <a:pt x="650081" y="273844"/>
                  </a:lnTo>
                  <a:cubicBezTo>
                    <a:pt x="649684" y="283766"/>
                    <a:pt x="649288" y="293687"/>
                    <a:pt x="648891" y="303609"/>
                  </a:cubicBezTo>
                  <a:lnTo>
                    <a:pt x="627459" y="304800"/>
                  </a:lnTo>
                  <a:lnTo>
                    <a:pt x="631031" y="335756"/>
                  </a:lnTo>
                  <a:lnTo>
                    <a:pt x="613172" y="335756"/>
                  </a:lnTo>
                  <a:lnTo>
                    <a:pt x="598884" y="338137"/>
                  </a:lnTo>
                  <a:lnTo>
                    <a:pt x="606028" y="363140"/>
                  </a:lnTo>
                  <a:lnTo>
                    <a:pt x="579834" y="364331"/>
                  </a:lnTo>
                  <a:lnTo>
                    <a:pt x="577453" y="389334"/>
                  </a:lnTo>
                  <a:lnTo>
                    <a:pt x="535781" y="394097"/>
                  </a:lnTo>
                  <a:lnTo>
                    <a:pt x="533400" y="417909"/>
                  </a:lnTo>
                  <a:lnTo>
                    <a:pt x="436959" y="422672"/>
                  </a:lnTo>
                  <a:lnTo>
                    <a:pt x="444103" y="451247"/>
                  </a:lnTo>
                  <a:lnTo>
                    <a:pt x="428625" y="451247"/>
                  </a:lnTo>
                  <a:lnTo>
                    <a:pt x="427434" y="483394"/>
                  </a:lnTo>
                  <a:lnTo>
                    <a:pt x="341709" y="486965"/>
                  </a:lnTo>
                  <a:lnTo>
                    <a:pt x="335756" y="507206"/>
                  </a:lnTo>
                  <a:lnTo>
                    <a:pt x="254794" y="509587"/>
                  </a:lnTo>
                  <a:lnTo>
                    <a:pt x="252413" y="542925"/>
                  </a:lnTo>
                  <a:lnTo>
                    <a:pt x="135731" y="542925"/>
                  </a:lnTo>
                  <a:lnTo>
                    <a:pt x="133350" y="572690"/>
                  </a:lnTo>
                  <a:lnTo>
                    <a:pt x="53578" y="578644"/>
                  </a:lnTo>
                  <a:cubicBezTo>
                    <a:pt x="53181" y="586581"/>
                    <a:pt x="52785" y="594519"/>
                    <a:pt x="52388" y="602456"/>
                  </a:cubicBezTo>
                  <a:lnTo>
                    <a:pt x="1191" y="596503"/>
                  </a:lnTo>
                  <a:lnTo>
                    <a:pt x="0" y="627459"/>
                  </a:lnTo>
                  <a:lnTo>
                    <a:pt x="1191" y="623887"/>
                  </a:lnTo>
                  <a:lnTo>
                    <a:pt x="1191" y="623887"/>
                  </a:lnTo>
                  <a:lnTo>
                    <a:pt x="5953" y="620315"/>
                  </a:lnTo>
                  <a:lnTo>
                    <a:pt x="5953" y="621506"/>
                  </a:lnTo>
                </a:path>
              </a:pathLst>
            </a:custGeom>
            <a:noFill/>
            <a:ln w="12700" cap="flat" cmpd="sng" algn="ctr">
              <a:solidFill>
                <a:srgbClr val="004B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" name="Freeform: Shape 68">
              <a:extLst>
                <a:ext uri="{FF2B5EF4-FFF2-40B4-BE49-F238E27FC236}">
                  <a16:creationId xmlns="" xmlns:a16="http://schemas.microsoft.com/office/drawing/2014/main" id="{B4AB40FF-B80D-474A-ACFB-C39E32EFA46D}"/>
                </a:ext>
              </a:extLst>
            </p:cNvPr>
            <p:cNvSpPr/>
            <p:nvPr/>
          </p:nvSpPr>
          <p:spPr>
            <a:xfrm>
              <a:off x="2992041" y="4674394"/>
              <a:ext cx="2726531" cy="351234"/>
            </a:xfrm>
            <a:custGeom>
              <a:avLst/>
              <a:gdLst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19225 w 2726531"/>
                <a:gd name="connsiteY10" fmla="*/ 129778 h 351234"/>
                <a:gd name="connsiteX11" fmla="*/ 1235868 w 2726531"/>
                <a:gd name="connsiteY11" fmla="*/ 134540 h 351234"/>
                <a:gd name="connsiteX12" fmla="*/ 1226343 w 2726531"/>
                <a:gd name="connsiteY12" fmla="*/ 157162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19225 w 2726531"/>
                <a:gd name="connsiteY10" fmla="*/ 129778 h 351234"/>
                <a:gd name="connsiteX11" fmla="*/ 1235868 w 2726531"/>
                <a:gd name="connsiteY11" fmla="*/ 134540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19225 w 2726531"/>
                <a:gd name="connsiteY10" fmla="*/ 129778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13272 w 2726531"/>
                <a:gd name="connsiteY10" fmla="*/ 146446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12082 w 2726531"/>
                <a:gd name="connsiteY10" fmla="*/ 134540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01366 w 2726531"/>
                <a:gd name="connsiteY10" fmla="*/ 139303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21606 w 2726531"/>
                <a:gd name="connsiteY9" fmla="*/ 108347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04937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5152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8724 w 2726531"/>
                <a:gd name="connsiteY12" fmla="*/ 165497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8354 h 351234"/>
                <a:gd name="connsiteX13" fmla="*/ 1104900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835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954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63203 w 2726531"/>
                <a:gd name="connsiteY15" fmla="*/ 183356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954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59631 w 2726531"/>
                <a:gd name="connsiteY15" fmla="*/ 185737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87003 w 2726531"/>
                <a:gd name="connsiteY18" fmla="*/ 230981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954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59631 w 2726531"/>
                <a:gd name="connsiteY15" fmla="*/ 185737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90575 w 2726531"/>
                <a:gd name="connsiteY18" fmla="*/ 235744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954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59631 w 2726531"/>
                <a:gd name="connsiteY15" fmla="*/ 185737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90575 w 2726531"/>
                <a:gd name="connsiteY18" fmla="*/ 235744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75034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954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59631 w 2726531"/>
                <a:gd name="connsiteY15" fmla="*/ 185737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90575 w 2726531"/>
                <a:gd name="connsiteY18" fmla="*/ 235744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80988 h 351234"/>
                <a:gd name="connsiteX25" fmla="*/ 172640 w 2726531"/>
                <a:gd name="connsiteY25" fmla="*/ 285750 h 351234"/>
                <a:gd name="connsiteX26" fmla="*/ 166687 w 2726531"/>
                <a:gd name="connsiteY26" fmla="*/ 302419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  <a:gd name="connsiteX0" fmla="*/ 2726531 w 2726531"/>
                <a:gd name="connsiteY0" fmla="*/ 0 h 351234"/>
                <a:gd name="connsiteX1" fmla="*/ 2058590 w 2726531"/>
                <a:gd name="connsiteY1" fmla="*/ 0 h 351234"/>
                <a:gd name="connsiteX2" fmla="*/ 2057400 w 2726531"/>
                <a:gd name="connsiteY2" fmla="*/ 29765 h 351234"/>
                <a:gd name="connsiteX3" fmla="*/ 1740693 w 2726531"/>
                <a:gd name="connsiteY3" fmla="*/ 32147 h 351234"/>
                <a:gd name="connsiteX4" fmla="*/ 1734740 w 2726531"/>
                <a:gd name="connsiteY4" fmla="*/ 54769 h 351234"/>
                <a:gd name="connsiteX5" fmla="*/ 1676400 w 2726531"/>
                <a:gd name="connsiteY5" fmla="*/ 60722 h 351234"/>
                <a:gd name="connsiteX6" fmla="*/ 1672828 w 2726531"/>
                <a:gd name="connsiteY6" fmla="*/ 84534 h 351234"/>
                <a:gd name="connsiteX7" fmla="*/ 1482328 w 2726531"/>
                <a:gd name="connsiteY7" fmla="*/ 88106 h 351234"/>
                <a:gd name="connsiteX8" fmla="*/ 1483518 w 2726531"/>
                <a:gd name="connsiteY8" fmla="*/ 105965 h 351234"/>
                <a:gd name="connsiteX9" fmla="*/ 1413271 w 2726531"/>
                <a:gd name="connsiteY9" fmla="*/ 107156 h 351234"/>
                <a:gd name="connsiteX10" fmla="*/ 1412082 w 2726531"/>
                <a:gd name="connsiteY10" fmla="*/ 140494 h 351234"/>
                <a:gd name="connsiteX11" fmla="*/ 1229915 w 2726531"/>
                <a:gd name="connsiteY11" fmla="*/ 138112 h 351234"/>
                <a:gd name="connsiteX12" fmla="*/ 1229915 w 2726531"/>
                <a:gd name="connsiteY12" fmla="*/ 159544 h 351234"/>
                <a:gd name="connsiteX13" fmla="*/ 1102518 w 2726531"/>
                <a:gd name="connsiteY13" fmla="*/ 159544 h 351234"/>
                <a:gd name="connsiteX14" fmla="*/ 1098947 w 2726531"/>
                <a:gd name="connsiteY14" fmla="*/ 185737 h 351234"/>
                <a:gd name="connsiteX15" fmla="*/ 859631 w 2726531"/>
                <a:gd name="connsiteY15" fmla="*/ 185737 h 351234"/>
                <a:gd name="connsiteX16" fmla="*/ 854868 w 2726531"/>
                <a:gd name="connsiteY16" fmla="*/ 209550 h 351234"/>
                <a:gd name="connsiteX17" fmla="*/ 790575 w 2726531"/>
                <a:gd name="connsiteY17" fmla="*/ 209550 h 351234"/>
                <a:gd name="connsiteX18" fmla="*/ 790575 w 2726531"/>
                <a:gd name="connsiteY18" fmla="*/ 235744 h 351234"/>
                <a:gd name="connsiteX19" fmla="*/ 517922 w 2726531"/>
                <a:gd name="connsiteY19" fmla="*/ 236934 h 351234"/>
                <a:gd name="connsiteX20" fmla="*/ 519112 w 2726531"/>
                <a:gd name="connsiteY20" fmla="*/ 254794 h 351234"/>
                <a:gd name="connsiteX21" fmla="*/ 491728 w 2726531"/>
                <a:gd name="connsiteY21" fmla="*/ 259556 h 351234"/>
                <a:gd name="connsiteX22" fmla="*/ 477440 w 2726531"/>
                <a:gd name="connsiteY22" fmla="*/ 261937 h 351234"/>
                <a:gd name="connsiteX23" fmla="*/ 476250 w 2726531"/>
                <a:gd name="connsiteY23" fmla="*/ 275034 h 351234"/>
                <a:gd name="connsiteX24" fmla="*/ 476250 w 2726531"/>
                <a:gd name="connsiteY24" fmla="*/ 280988 h 351234"/>
                <a:gd name="connsiteX25" fmla="*/ 172640 w 2726531"/>
                <a:gd name="connsiteY25" fmla="*/ 285750 h 351234"/>
                <a:gd name="connsiteX26" fmla="*/ 167878 w 2726531"/>
                <a:gd name="connsiteY26" fmla="*/ 308372 h 351234"/>
                <a:gd name="connsiteX27" fmla="*/ 28575 w 2726531"/>
                <a:gd name="connsiteY27" fmla="*/ 309562 h 351234"/>
                <a:gd name="connsiteX28" fmla="*/ 26193 w 2726531"/>
                <a:gd name="connsiteY28" fmla="*/ 330994 h 351234"/>
                <a:gd name="connsiteX29" fmla="*/ 3572 w 2726531"/>
                <a:gd name="connsiteY29" fmla="*/ 330994 h 351234"/>
                <a:gd name="connsiteX30" fmla="*/ 0 w 2726531"/>
                <a:gd name="connsiteY30" fmla="*/ 351234 h 3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26531" h="351234">
                  <a:moveTo>
                    <a:pt x="2726531" y="0"/>
                  </a:moveTo>
                  <a:lnTo>
                    <a:pt x="2058590" y="0"/>
                  </a:lnTo>
                  <a:cubicBezTo>
                    <a:pt x="2058193" y="9922"/>
                    <a:pt x="2057797" y="19843"/>
                    <a:pt x="2057400" y="29765"/>
                  </a:cubicBezTo>
                  <a:lnTo>
                    <a:pt x="1740693" y="32147"/>
                  </a:lnTo>
                  <a:lnTo>
                    <a:pt x="1734740" y="54769"/>
                  </a:lnTo>
                  <a:lnTo>
                    <a:pt x="1676400" y="60722"/>
                  </a:lnTo>
                  <a:lnTo>
                    <a:pt x="1672828" y="84534"/>
                  </a:lnTo>
                  <a:lnTo>
                    <a:pt x="1482328" y="88106"/>
                  </a:lnTo>
                  <a:cubicBezTo>
                    <a:pt x="1482725" y="94059"/>
                    <a:pt x="1483121" y="100012"/>
                    <a:pt x="1483518" y="105965"/>
                  </a:cubicBezTo>
                  <a:lnTo>
                    <a:pt x="1413271" y="107156"/>
                  </a:lnTo>
                  <a:cubicBezTo>
                    <a:pt x="1412875" y="118269"/>
                    <a:pt x="1412478" y="129381"/>
                    <a:pt x="1412082" y="140494"/>
                  </a:cubicBezTo>
                  <a:lnTo>
                    <a:pt x="1229915" y="138112"/>
                  </a:lnTo>
                  <a:lnTo>
                    <a:pt x="1229915" y="159544"/>
                  </a:lnTo>
                  <a:lnTo>
                    <a:pt x="1102518" y="159544"/>
                  </a:lnTo>
                  <a:lnTo>
                    <a:pt x="1098947" y="185737"/>
                  </a:lnTo>
                  <a:lnTo>
                    <a:pt x="859631" y="185737"/>
                  </a:lnTo>
                  <a:lnTo>
                    <a:pt x="854868" y="209550"/>
                  </a:lnTo>
                  <a:lnTo>
                    <a:pt x="790575" y="209550"/>
                  </a:lnTo>
                  <a:lnTo>
                    <a:pt x="790575" y="235744"/>
                  </a:lnTo>
                  <a:lnTo>
                    <a:pt x="517922" y="236934"/>
                  </a:lnTo>
                  <a:cubicBezTo>
                    <a:pt x="518319" y="242887"/>
                    <a:pt x="518715" y="248841"/>
                    <a:pt x="519112" y="254794"/>
                  </a:cubicBezTo>
                  <a:lnTo>
                    <a:pt x="491728" y="259556"/>
                  </a:lnTo>
                  <a:lnTo>
                    <a:pt x="477440" y="261937"/>
                  </a:lnTo>
                  <a:cubicBezTo>
                    <a:pt x="476162" y="273442"/>
                    <a:pt x="476448" y="271859"/>
                    <a:pt x="476250" y="275034"/>
                  </a:cubicBezTo>
                  <a:cubicBezTo>
                    <a:pt x="476052" y="278209"/>
                    <a:pt x="476250" y="279003"/>
                    <a:pt x="476250" y="280988"/>
                  </a:cubicBezTo>
                  <a:lnTo>
                    <a:pt x="172640" y="285750"/>
                  </a:lnTo>
                  <a:lnTo>
                    <a:pt x="167878" y="308372"/>
                  </a:lnTo>
                  <a:lnTo>
                    <a:pt x="28575" y="309562"/>
                  </a:lnTo>
                  <a:lnTo>
                    <a:pt x="26193" y="330994"/>
                  </a:lnTo>
                  <a:lnTo>
                    <a:pt x="3572" y="330994"/>
                  </a:lnTo>
                  <a:lnTo>
                    <a:pt x="0" y="351234"/>
                  </a:lnTo>
                </a:path>
              </a:pathLst>
            </a:custGeom>
            <a:noFill/>
            <a:ln w="12700" cap="flat" cmpd="sng" algn="ctr">
              <a:solidFill>
                <a:srgbClr val="004B8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" name="Freeform: Shape 69">
              <a:extLst>
                <a:ext uri="{FF2B5EF4-FFF2-40B4-BE49-F238E27FC236}">
                  <a16:creationId xmlns="" xmlns:a16="http://schemas.microsoft.com/office/drawing/2014/main" id="{E2B9E163-EF50-43F1-9E77-966356EBD673}"/>
                </a:ext>
              </a:extLst>
            </p:cNvPr>
            <p:cNvSpPr/>
            <p:nvPr/>
          </p:nvSpPr>
          <p:spPr>
            <a:xfrm>
              <a:off x="2881313" y="4551759"/>
              <a:ext cx="2832496" cy="469107"/>
            </a:xfrm>
            <a:custGeom>
              <a:avLst/>
              <a:gdLst>
                <a:gd name="connsiteX0" fmla="*/ 2832496 w 2832496"/>
                <a:gd name="connsiteY0" fmla="*/ 0 h 469107"/>
                <a:gd name="connsiteX1" fmla="*/ 2520553 w 2832496"/>
                <a:gd name="connsiteY1" fmla="*/ 2382 h 469107"/>
                <a:gd name="connsiteX2" fmla="*/ 2521743 w 2832496"/>
                <a:gd name="connsiteY2" fmla="*/ 23813 h 469107"/>
                <a:gd name="connsiteX3" fmla="*/ 2165746 w 2832496"/>
                <a:gd name="connsiteY3" fmla="*/ 22622 h 469107"/>
                <a:gd name="connsiteX4" fmla="*/ 2168128 w 2832496"/>
                <a:gd name="connsiteY4" fmla="*/ 44054 h 469107"/>
                <a:gd name="connsiteX5" fmla="*/ 1850231 w 2832496"/>
                <a:gd name="connsiteY5" fmla="*/ 39291 h 469107"/>
                <a:gd name="connsiteX6" fmla="*/ 1843087 w 2832496"/>
                <a:gd name="connsiteY6" fmla="*/ 57150 h 469107"/>
                <a:gd name="connsiteX7" fmla="*/ 1794271 w 2832496"/>
                <a:gd name="connsiteY7" fmla="*/ 54769 h 469107"/>
                <a:gd name="connsiteX8" fmla="*/ 1796653 w 2832496"/>
                <a:gd name="connsiteY8" fmla="*/ 65485 h 469107"/>
                <a:gd name="connsiteX9" fmla="*/ 1787128 w 2832496"/>
                <a:gd name="connsiteY9" fmla="*/ 65485 h 469107"/>
                <a:gd name="connsiteX10" fmla="*/ 1787128 w 2832496"/>
                <a:gd name="connsiteY10" fmla="*/ 86916 h 469107"/>
                <a:gd name="connsiteX11" fmla="*/ 1602581 w 2832496"/>
                <a:gd name="connsiteY11" fmla="*/ 84535 h 469107"/>
                <a:gd name="connsiteX12" fmla="*/ 1599009 w 2832496"/>
                <a:gd name="connsiteY12" fmla="*/ 98822 h 469107"/>
                <a:gd name="connsiteX13" fmla="*/ 1531143 w 2832496"/>
                <a:gd name="connsiteY13" fmla="*/ 98822 h 469107"/>
                <a:gd name="connsiteX14" fmla="*/ 1532334 w 2832496"/>
                <a:gd name="connsiteY14" fmla="*/ 113110 h 469107"/>
                <a:gd name="connsiteX15" fmla="*/ 1437084 w 2832496"/>
                <a:gd name="connsiteY15" fmla="*/ 111919 h 469107"/>
                <a:gd name="connsiteX16" fmla="*/ 1435893 w 2832496"/>
                <a:gd name="connsiteY16" fmla="*/ 125016 h 469107"/>
                <a:gd name="connsiteX17" fmla="*/ 1345406 w 2832496"/>
                <a:gd name="connsiteY17" fmla="*/ 127397 h 469107"/>
                <a:gd name="connsiteX18" fmla="*/ 1337071 w 2832496"/>
                <a:gd name="connsiteY18" fmla="*/ 142875 h 469107"/>
                <a:gd name="connsiteX19" fmla="*/ 1210865 w 2832496"/>
                <a:gd name="connsiteY19" fmla="*/ 144066 h 469107"/>
                <a:gd name="connsiteX20" fmla="*/ 1212056 w 2832496"/>
                <a:gd name="connsiteY20" fmla="*/ 151210 h 469107"/>
                <a:gd name="connsiteX21" fmla="*/ 1212056 w 2832496"/>
                <a:gd name="connsiteY21" fmla="*/ 151210 h 469107"/>
                <a:gd name="connsiteX22" fmla="*/ 1209675 w 2832496"/>
                <a:gd name="connsiteY22" fmla="*/ 165497 h 469107"/>
                <a:gd name="connsiteX23" fmla="*/ 1143000 w 2832496"/>
                <a:gd name="connsiteY23" fmla="*/ 170260 h 469107"/>
                <a:gd name="connsiteX24" fmla="*/ 1143000 w 2832496"/>
                <a:gd name="connsiteY24" fmla="*/ 170260 h 469107"/>
                <a:gd name="connsiteX25" fmla="*/ 1123950 w 2832496"/>
                <a:gd name="connsiteY25" fmla="*/ 178594 h 469107"/>
                <a:gd name="connsiteX26" fmla="*/ 1125140 w 2832496"/>
                <a:gd name="connsiteY26" fmla="*/ 194072 h 469107"/>
                <a:gd name="connsiteX27" fmla="*/ 1089421 w 2832496"/>
                <a:gd name="connsiteY27" fmla="*/ 194072 h 469107"/>
                <a:gd name="connsiteX28" fmla="*/ 1085850 w 2832496"/>
                <a:gd name="connsiteY28" fmla="*/ 214313 h 469107"/>
                <a:gd name="connsiteX29" fmla="*/ 971550 w 2832496"/>
                <a:gd name="connsiteY29" fmla="*/ 214313 h 469107"/>
                <a:gd name="connsiteX30" fmla="*/ 973931 w 2832496"/>
                <a:gd name="connsiteY30" fmla="*/ 222647 h 469107"/>
                <a:gd name="connsiteX31" fmla="*/ 913209 w 2832496"/>
                <a:gd name="connsiteY31" fmla="*/ 223838 h 469107"/>
                <a:gd name="connsiteX32" fmla="*/ 913209 w 2832496"/>
                <a:gd name="connsiteY32" fmla="*/ 223838 h 469107"/>
                <a:gd name="connsiteX33" fmla="*/ 901303 w 2832496"/>
                <a:gd name="connsiteY33" fmla="*/ 236935 h 469107"/>
                <a:gd name="connsiteX34" fmla="*/ 906065 w 2832496"/>
                <a:gd name="connsiteY34" fmla="*/ 251222 h 469107"/>
                <a:gd name="connsiteX35" fmla="*/ 638175 w 2832496"/>
                <a:gd name="connsiteY35" fmla="*/ 251222 h 469107"/>
                <a:gd name="connsiteX36" fmla="*/ 638175 w 2832496"/>
                <a:gd name="connsiteY36" fmla="*/ 263129 h 469107"/>
                <a:gd name="connsiteX37" fmla="*/ 620315 w 2832496"/>
                <a:gd name="connsiteY37" fmla="*/ 271463 h 469107"/>
                <a:gd name="connsiteX38" fmla="*/ 619125 w 2832496"/>
                <a:gd name="connsiteY38" fmla="*/ 282179 h 469107"/>
                <a:gd name="connsiteX39" fmla="*/ 609600 w 2832496"/>
                <a:gd name="connsiteY39" fmla="*/ 289322 h 469107"/>
                <a:gd name="connsiteX40" fmla="*/ 596503 w 2832496"/>
                <a:gd name="connsiteY40" fmla="*/ 286941 h 469107"/>
                <a:gd name="connsiteX41" fmla="*/ 588168 w 2832496"/>
                <a:gd name="connsiteY41" fmla="*/ 302419 h 469107"/>
                <a:gd name="connsiteX42" fmla="*/ 588168 w 2832496"/>
                <a:gd name="connsiteY42" fmla="*/ 313135 h 469107"/>
                <a:gd name="connsiteX43" fmla="*/ 565546 w 2832496"/>
                <a:gd name="connsiteY43" fmla="*/ 319088 h 469107"/>
                <a:gd name="connsiteX44" fmla="*/ 567928 w 2832496"/>
                <a:gd name="connsiteY44" fmla="*/ 334566 h 469107"/>
                <a:gd name="connsiteX45" fmla="*/ 567928 w 2832496"/>
                <a:gd name="connsiteY45" fmla="*/ 334566 h 469107"/>
                <a:gd name="connsiteX46" fmla="*/ 521493 w 2832496"/>
                <a:gd name="connsiteY46" fmla="*/ 332185 h 469107"/>
                <a:gd name="connsiteX47" fmla="*/ 520303 w 2832496"/>
                <a:gd name="connsiteY47" fmla="*/ 340519 h 469107"/>
                <a:gd name="connsiteX48" fmla="*/ 509587 w 2832496"/>
                <a:gd name="connsiteY48" fmla="*/ 340519 h 469107"/>
                <a:gd name="connsiteX49" fmla="*/ 423862 w 2832496"/>
                <a:gd name="connsiteY49" fmla="*/ 346472 h 469107"/>
                <a:gd name="connsiteX50" fmla="*/ 410765 w 2832496"/>
                <a:gd name="connsiteY50" fmla="*/ 353616 h 469107"/>
                <a:gd name="connsiteX51" fmla="*/ 411956 w 2832496"/>
                <a:gd name="connsiteY51" fmla="*/ 357188 h 469107"/>
                <a:gd name="connsiteX52" fmla="*/ 409575 w 2832496"/>
                <a:gd name="connsiteY52" fmla="*/ 367904 h 469107"/>
                <a:gd name="connsiteX53" fmla="*/ 408384 w 2832496"/>
                <a:gd name="connsiteY53" fmla="*/ 369094 h 469107"/>
                <a:gd name="connsiteX54" fmla="*/ 397668 w 2832496"/>
                <a:gd name="connsiteY54" fmla="*/ 369094 h 469107"/>
                <a:gd name="connsiteX55" fmla="*/ 323850 w 2832496"/>
                <a:gd name="connsiteY55" fmla="*/ 365522 h 469107"/>
                <a:gd name="connsiteX56" fmla="*/ 321468 w 2832496"/>
                <a:gd name="connsiteY56" fmla="*/ 386954 h 469107"/>
                <a:gd name="connsiteX57" fmla="*/ 308371 w 2832496"/>
                <a:gd name="connsiteY57" fmla="*/ 386954 h 469107"/>
                <a:gd name="connsiteX58" fmla="*/ 275034 w 2832496"/>
                <a:gd name="connsiteY58" fmla="*/ 390525 h 469107"/>
                <a:gd name="connsiteX59" fmla="*/ 275034 w 2832496"/>
                <a:gd name="connsiteY59" fmla="*/ 401241 h 469107"/>
                <a:gd name="connsiteX60" fmla="*/ 242887 w 2832496"/>
                <a:gd name="connsiteY60" fmla="*/ 398860 h 469107"/>
                <a:gd name="connsiteX61" fmla="*/ 241696 w 2832496"/>
                <a:gd name="connsiteY61" fmla="*/ 411957 h 469107"/>
                <a:gd name="connsiteX62" fmla="*/ 214312 w 2832496"/>
                <a:gd name="connsiteY62" fmla="*/ 410766 h 469107"/>
                <a:gd name="connsiteX63" fmla="*/ 136921 w 2832496"/>
                <a:gd name="connsiteY63" fmla="*/ 416719 h 469107"/>
                <a:gd name="connsiteX64" fmla="*/ 121443 w 2832496"/>
                <a:gd name="connsiteY64" fmla="*/ 433388 h 469107"/>
                <a:gd name="connsiteX65" fmla="*/ 95250 w 2832496"/>
                <a:gd name="connsiteY65" fmla="*/ 452438 h 469107"/>
                <a:gd name="connsiteX66" fmla="*/ 51196 w 2832496"/>
                <a:gd name="connsiteY66" fmla="*/ 450057 h 469107"/>
                <a:gd name="connsiteX67" fmla="*/ 34528 w 2832496"/>
                <a:gd name="connsiteY67" fmla="*/ 463154 h 469107"/>
                <a:gd name="connsiteX68" fmla="*/ 0 w 2832496"/>
                <a:gd name="connsiteY68" fmla="*/ 469107 h 46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832496" h="469107">
                  <a:moveTo>
                    <a:pt x="2832496" y="0"/>
                  </a:moveTo>
                  <a:lnTo>
                    <a:pt x="2520553" y="2382"/>
                  </a:lnTo>
                  <a:cubicBezTo>
                    <a:pt x="2520950" y="9526"/>
                    <a:pt x="2521346" y="16669"/>
                    <a:pt x="2521743" y="23813"/>
                  </a:cubicBezTo>
                  <a:lnTo>
                    <a:pt x="2165746" y="22622"/>
                  </a:lnTo>
                  <a:lnTo>
                    <a:pt x="2168128" y="44054"/>
                  </a:lnTo>
                  <a:lnTo>
                    <a:pt x="1850231" y="39291"/>
                  </a:lnTo>
                  <a:lnTo>
                    <a:pt x="1843087" y="57150"/>
                  </a:lnTo>
                  <a:lnTo>
                    <a:pt x="1794271" y="54769"/>
                  </a:lnTo>
                  <a:lnTo>
                    <a:pt x="1796653" y="65485"/>
                  </a:lnTo>
                  <a:lnTo>
                    <a:pt x="1787128" y="65485"/>
                  </a:lnTo>
                  <a:lnTo>
                    <a:pt x="1787128" y="86916"/>
                  </a:lnTo>
                  <a:lnTo>
                    <a:pt x="1602581" y="84535"/>
                  </a:lnTo>
                  <a:lnTo>
                    <a:pt x="1599009" y="98822"/>
                  </a:lnTo>
                  <a:lnTo>
                    <a:pt x="1531143" y="98822"/>
                  </a:lnTo>
                  <a:lnTo>
                    <a:pt x="1532334" y="113110"/>
                  </a:lnTo>
                  <a:lnTo>
                    <a:pt x="1437084" y="111919"/>
                  </a:lnTo>
                  <a:lnTo>
                    <a:pt x="1435893" y="125016"/>
                  </a:lnTo>
                  <a:lnTo>
                    <a:pt x="1345406" y="127397"/>
                  </a:lnTo>
                  <a:lnTo>
                    <a:pt x="1337071" y="142875"/>
                  </a:lnTo>
                  <a:lnTo>
                    <a:pt x="1210865" y="144066"/>
                  </a:lnTo>
                  <a:lnTo>
                    <a:pt x="1212056" y="151210"/>
                  </a:lnTo>
                  <a:lnTo>
                    <a:pt x="1212056" y="151210"/>
                  </a:lnTo>
                  <a:lnTo>
                    <a:pt x="1209675" y="165497"/>
                  </a:lnTo>
                  <a:lnTo>
                    <a:pt x="1143000" y="170260"/>
                  </a:lnTo>
                  <a:lnTo>
                    <a:pt x="1143000" y="170260"/>
                  </a:lnTo>
                  <a:lnTo>
                    <a:pt x="1123950" y="178594"/>
                  </a:lnTo>
                  <a:cubicBezTo>
                    <a:pt x="1124347" y="183753"/>
                    <a:pt x="1124743" y="188913"/>
                    <a:pt x="1125140" y="194072"/>
                  </a:cubicBezTo>
                  <a:lnTo>
                    <a:pt x="1089421" y="194072"/>
                  </a:lnTo>
                  <a:lnTo>
                    <a:pt x="1085850" y="214313"/>
                  </a:lnTo>
                  <a:lnTo>
                    <a:pt x="971550" y="214313"/>
                  </a:lnTo>
                  <a:lnTo>
                    <a:pt x="973931" y="222647"/>
                  </a:lnTo>
                  <a:lnTo>
                    <a:pt x="913209" y="223838"/>
                  </a:lnTo>
                  <a:lnTo>
                    <a:pt x="913209" y="223838"/>
                  </a:lnTo>
                  <a:lnTo>
                    <a:pt x="901303" y="236935"/>
                  </a:lnTo>
                  <a:lnTo>
                    <a:pt x="906065" y="251222"/>
                  </a:lnTo>
                  <a:lnTo>
                    <a:pt x="638175" y="251222"/>
                  </a:lnTo>
                  <a:lnTo>
                    <a:pt x="638175" y="263129"/>
                  </a:lnTo>
                  <a:lnTo>
                    <a:pt x="620315" y="271463"/>
                  </a:lnTo>
                  <a:lnTo>
                    <a:pt x="619125" y="282179"/>
                  </a:lnTo>
                  <a:lnTo>
                    <a:pt x="609600" y="289322"/>
                  </a:lnTo>
                  <a:lnTo>
                    <a:pt x="596503" y="286941"/>
                  </a:lnTo>
                  <a:lnTo>
                    <a:pt x="588168" y="302419"/>
                  </a:lnTo>
                  <a:lnTo>
                    <a:pt x="588168" y="313135"/>
                  </a:lnTo>
                  <a:lnTo>
                    <a:pt x="565546" y="319088"/>
                  </a:lnTo>
                  <a:cubicBezTo>
                    <a:pt x="568272" y="331354"/>
                    <a:pt x="567928" y="326145"/>
                    <a:pt x="567928" y="334566"/>
                  </a:cubicBezTo>
                  <a:lnTo>
                    <a:pt x="567928" y="334566"/>
                  </a:lnTo>
                  <a:lnTo>
                    <a:pt x="521493" y="332185"/>
                  </a:lnTo>
                  <a:lnTo>
                    <a:pt x="520303" y="340519"/>
                  </a:lnTo>
                  <a:lnTo>
                    <a:pt x="509587" y="340519"/>
                  </a:lnTo>
                  <a:lnTo>
                    <a:pt x="423862" y="346472"/>
                  </a:lnTo>
                  <a:lnTo>
                    <a:pt x="410765" y="353616"/>
                  </a:lnTo>
                  <a:lnTo>
                    <a:pt x="411956" y="357188"/>
                  </a:lnTo>
                  <a:lnTo>
                    <a:pt x="409575" y="367904"/>
                  </a:lnTo>
                  <a:lnTo>
                    <a:pt x="408384" y="369094"/>
                  </a:lnTo>
                  <a:lnTo>
                    <a:pt x="397668" y="369094"/>
                  </a:lnTo>
                  <a:lnTo>
                    <a:pt x="323850" y="365522"/>
                  </a:lnTo>
                  <a:lnTo>
                    <a:pt x="321468" y="386954"/>
                  </a:lnTo>
                  <a:lnTo>
                    <a:pt x="308371" y="386954"/>
                  </a:lnTo>
                  <a:lnTo>
                    <a:pt x="275034" y="390525"/>
                  </a:lnTo>
                  <a:lnTo>
                    <a:pt x="275034" y="401241"/>
                  </a:lnTo>
                  <a:lnTo>
                    <a:pt x="242887" y="398860"/>
                  </a:lnTo>
                  <a:lnTo>
                    <a:pt x="241696" y="411957"/>
                  </a:lnTo>
                  <a:cubicBezTo>
                    <a:pt x="224656" y="410252"/>
                    <a:pt x="233778" y="410766"/>
                    <a:pt x="214312" y="410766"/>
                  </a:cubicBezTo>
                  <a:lnTo>
                    <a:pt x="136921" y="416719"/>
                  </a:lnTo>
                  <a:lnTo>
                    <a:pt x="121443" y="433388"/>
                  </a:lnTo>
                  <a:lnTo>
                    <a:pt x="95250" y="452438"/>
                  </a:lnTo>
                  <a:lnTo>
                    <a:pt x="51196" y="450057"/>
                  </a:lnTo>
                  <a:lnTo>
                    <a:pt x="34528" y="463154"/>
                  </a:lnTo>
                  <a:lnTo>
                    <a:pt x="0" y="469107"/>
                  </a:lnTo>
                </a:path>
              </a:pathLst>
            </a:custGeom>
            <a:noFill/>
            <a:ln w="12700" cap="flat" cmpd="sng" algn="ctr">
              <a:solidFill>
                <a:srgbClr val="F8BF3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B4E6512-8572-4C24-80FD-1169430A87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36629" y="3913902"/>
              <a:ext cx="0" cy="111923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BB99377-14BA-40AA-9BDC-E9068DED07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56668" y="3927452"/>
              <a:ext cx="0" cy="111923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5" name="TextBox 92">
              <a:extLst>
                <a:ext uri="{FF2B5EF4-FFF2-40B4-BE49-F238E27FC236}">
                  <a16:creationId xmlns="" xmlns:a16="http://schemas.microsoft.com/office/drawing/2014/main" id="{9B7A6F72-5698-4410-BF72-6098B798E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210" y="4886533"/>
              <a:ext cx="28212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10%</a:t>
              </a:r>
            </a:p>
          </p:txBody>
        </p:sp>
        <p:sp>
          <p:nvSpPr>
            <p:cNvPr id="16" name="TextBox 92">
              <a:extLst>
                <a:ext uri="{FF2B5EF4-FFF2-40B4-BE49-F238E27FC236}">
                  <a16:creationId xmlns="" xmlns:a16="http://schemas.microsoft.com/office/drawing/2014/main" id="{7547E4FF-292E-43AA-9278-2B49B8C97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214" y="4793487"/>
              <a:ext cx="28212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17%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771699" y="3413611"/>
            <a:ext cx="3216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Gambato</a:t>
            </a:r>
            <a:r>
              <a:rPr lang="en-US" sz="1600" dirty="0"/>
              <a:t> M, et al. ILC 2018, #PS-153</a:t>
            </a:r>
          </a:p>
        </p:txBody>
      </p:sp>
      <p:pic>
        <p:nvPicPr>
          <p:cNvPr id="60" name="Picture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90909"/>
            <a:ext cx="15240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39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5126"/>
            <a:ext cx="6381750" cy="132556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o-RO" sz="3200" dirty="0" smtClean="0"/>
              <a:t>Finalul </a:t>
            </a:r>
            <a:r>
              <a:rPr lang="ro-RO" sz="3200" dirty="0"/>
              <a:t>istoriei</a:t>
            </a:r>
            <a:r>
              <a:rPr lang="en-US" sz="3200" dirty="0"/>
              <a:t>?</a:t>
            </a:r>
          </a:p>
        </p:txBody>
      </p:sp>
      <p:pic>
        <p:nvPicPr>
          <p:cNvPr id="4" name="Picture 5" descr="nrdp2017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3" y="1828801"/>
            <a:ext cx="8458198" cy="38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5846767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4924" y="3093789"/>
            <a:ext cx="59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smtClean="0">
                <a:solidFill>
                  <a:prstClr val="white"/>
                </a:solidFill>
              </a:rPr>
              <a:t>2030</a:t>
            </a:r>
            <a:endParaRPr lang="en-US" sz="1200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</a:t>
            </a:r>
            <a:r>
              <a:rPr lang="en-US" dirty="0" err="1" smtClean="0"/>
              <a:t>globale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184 de </a:t>
            </a:r>
            <a:r>
              <a:rPr lang="en-US" dirty="0" err="1" smtClean="0"/>
              <a:t>milioane</a:t>
            </a:r>
            <a:r>
              <a:rPr lang="en-US" dirty="0" smtClean="0"/>
              <a:t> de </a:t>
            </a:r>
            <a:r>
              <a:rPr lang="en-US" dirty="0" err="1" smtClean="0"/>
              <a:t>persoane</a:t>
            </a:r>
            <a:r>
              <a:rPr lang="en-US" dirty="0" smtClean="0"/>
              <a:t> cu </a:t>
            </a:r>
            <a:r>
              <a:rPr lang="ro-RO" dirty="0" smtClean="0"/>
              <a:t>Ac anti </a:t>
            </a:r>
            <a:r>
              <a:rPr lang="en-US" dirty="0" smtClean="0"/>
              <a:t>VHC </a:t>
            </a:r>
            <a:r>
              <a:rPr lang="ro-RO" dirty="0" smtClean="0"/>
              <a:t>prezenţi (</a:t>
            </a:r>
            <a:r>
              <a:rPr lang="en-US" dirty="0" smtClean="0"/>
              <a:t>GBD2010</a:t>
            </a:r>
            <a:r>
              <a:rPr lang="ro-RO" dirty="0" smtClean="0"/>
              <a:t>)</a:t>
            </a:r>
          </a:p>
          <a:p>
            <a:r>
              <a:rPr lang="en-US" dirty="0" err="1" smtClean="0"/>
              <a:t>Seroprevalen</a:t>
            </a:r>
            <a:r>
              <a:rPr lang="ro-RO" dirty="0" smtClean="0"/>
              <a:t>ţa: </a:t>
            </a:r>
            <a:r>
              <a:rPr lang="en-US" dirty="0" smtClean="0"/>
              <a:t>2,8% din </a:t>
            </a:r>
            <a:r>
              <a:rPr lang="en-US" dirty="0" err="1" smtClean="0"/>
              <a:t>populația</a:t>
            </a:r>
            <a:r>
              <a:rPr lang="en-US" dirty="0" smtClean="0"/>
              <a:t> </a:t>
            </a:r>
            <a:r>
              <a:rPr lang="en-US" dirty="0" err="1" smtClean="0"/>
              <a:t>mondială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2005</a:t>
            </a:r>
            <a:endParaRPr lang="ro-RO" dirty="0" smtClean="0"/>
          </a:p>
          <a:p>
            <a:r>
              <a:rPr lang="ro-RO" dirty="0" smtClean="0"/>
              <a:t>60-85% infectaţi (ARN VHC prezent)</a:t>
            </a:r>
          </a:p>
          <a:p>
            <a:r>
              <a:rPr lang="en-US" dirty="0" smtClean="0"/>
              <a:t>~ 2,2 </a:t>
            </a:r>
            <a:r>
              <a:rPr lang="en-US" dirty="0" err="1" smtClean="0"/>
              <a:t>milioane</a:t>
            </a:r>
            <a:r>
              <a:rPr lang="en-US" dirty="0" smtClean="0"/>
              <a:t> de </a:t>
            </a:r>
            <a:r>
              <a:rPr lang="en-US" dirty="0" err="1" smtClean="0"/>
              <a:t>persoane</a:t>
            </a:r>
            <a:r>
              <a:rPr lang="en-US" dirty="0" smtClean="0"/>
              <a:t> </a:t>
            </a:r>
            <a:r>
              <a:rPr lang="en-US" dirty="0" err="1" smtClean="0"/>
              <a:t>infectate</a:t>
            </a:r>
            <a:r>
              <a:rPr lang="en-US" dirty="0" smtClean="0"/>
              <a:t> cu VHC la 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 </a:t>
            </a:r>
            <a:r>
              <a:rPr lang="en-US" dirty="0" err="1" smtClean="0"/>
              <a:t>prezent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închisori</a:t>
            </a:r>
            <a:endParaRPr lang="ro-RO" dirty="0" smtClean="0"/>
          </a:p>
          <a:p>
            <a:r>
              <a:rPr lang="ro-RO" dirty="0" smtClean="0"/>
              <a:t>În Romania</a:t>
            </a:r>
            <a:r>
              <a:rPr lang="en-US" dirty="0" smtClean="0"/>
              <a:t> ~</a:t>
            </a:r>
            <a:r>
              <a:rPr lang="ro-RO" dirty="0" smtClean="0"/>
              <a:t> 600.000 persoane infectate HCV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Prevalen</a:t>
            </a:r>
            <a:r>
              <a:rPr lang="ro-RO" sz="2800" dirty="0" smtClean="0"/>
              <a:t>ţ</a:t>
            </a:r>
            <a:r>
              <a:rPr lang="en-US" sz="2800" dirty="0" smtClean="0"/>
              <a:t>a </a:t>
            </a:r>
            <a:r>
              <a:rPr lang="en-US" sz="2800" dirty="0" err="1" smtClean="0"/>
              <a:t>infec</a:t>
            </a:r>
            <a:r>
              <a:rPr lang="ro-RO" sz="2800" dirty="0" smtClean="0"/>
              <a:t>ţiei VHC</a:t>
            </a:r>
            <a:endParaRPr lang="en-US" sz="2800" dirty="0"/>
          </a:p>
        </p:txBody>
      </p:sp>
      <p:pic>
        <p:nvPicPr>
          <p:cNvPr id="4" name="Picture 4" descr="nrdp20176-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97485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7200" y="6172200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385763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Prevalenţa globală a infecţiei VHC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066800" y="9144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t1.jpg"/>
          <p:cNvPicPr>
            <a:picLocks noChangeAspect="1"/>
          </p:cNvPicPr>
          <p:nvPr/>
        </p:nvPicPr>
        <p:blipFill>
          <a:blip r:embed="rId3" cstate="print"/>
          <a:srcRect l="-3571" t="1574" b="45714"/>
          <a:stretch>
            <a:fillRect/>
          </a:stretch>
        </p:blipFill>
        <p:spPr bwMode="auto">
          <a:xfrm>
            <a:off x="1219200" y="1524000"/>
            <a:ext cx="6761841" cy="535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Evoluţia globală a infecţiei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122 milioane 1990         184 milioane 2005</a:t>
            </a:r>
          </a:p>
          <a:p>
            <a:r>
              <a:rPr lang="ro-RO" dirty="0" smtClean="0"/>
              <a:t>50% din persoanele infectate: </a:t>
            </a:r>
            <a:r>
              <a:rPr lang="en-US" dirty="0" smtClean="0"/>
              <a:t>China, Pakistan, India</a:t>
            </a:r>
            <a:r>
              <a:rPr lang="ro-RO" dirty="0" smtClean="0"/>
              <a:t>, Egipt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Rusia</a:t>
            </a:r>
            <a:endParaRPr lang="ro-RO" dirty="0" smtClean="0"/>
          </a:p>
          <a:p>
            <a:r>
              <a:rPr lang="ro-RO" dirty="0" smtClean="0"/>
              <a:t>Scaderi ale prevalenţei in Africa Subsahariană, Africa de N., Orientul Mijlociu</a:t>
            </a:r>
          </a:p>
          <a:p>
            <a:r>
              <a:rPr lang="ro-RO" dirty="0" smtClean="0"/>
              <a:t>Creşteri ale prevalenţei în </a:t>
            </a:r>
            <a:r>
              <a:rPr lang="en-US" dirty="0" smtClean="0"/>
              <a:t>Asia de 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Europa</a:t>
            </a:r>
            <a:r>
              <a:rPr lang="en-US" dirty="0" smtClean="0"/>
              <a:t> de Vest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Pacificul</a:t>
            </a:r>
            <a:r>
              <a:rPr lang="en-US" dirty="0" smtClean="0"/>
              <a:t> de Vest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114800" y="1828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228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800" dirty="0" smtClean="0">
                <a:latin typeface="Arial" pitchFamily="34" charset="0"/>
                <a:cs typeface="Arial" pitchFamily="34" charset="0"/>
              </a:rPr>
              <a:t>Anul vârfului de incidenţă in diverse ţări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09600" y="1066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f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511761" cy="49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Vârsta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și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distribuția</a:t>
            </a:r>
            <a:r>
              <a:rPr lang="en-US" sz="3600" b="1" dirty="0" smtClean="0"/>
              <a:t> </a:t>
            </a:r>
            <a:r>
              <a:rPr lang="ro-RO" sz="3600" b="1" dirty="0" smtClean="0"/>
              <a:t>pe sexe a</a:t>
            </a:r>
            <a:r>
              <a:rPr lang="en-US" sz="3600" b="1" dirty="0" smtClean="0"/>
              <a:t> </a:t>
            </a:r>
            <a:r>
              <a:rPr lang="ro-RO" sz="3600" b="1" dirty="0" smtClean="0"/>
              <a:t>VHC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o-RO" dirty="0" err="1" smtClean="0"/>
              <a:t>P</a:t>
            </a:r>
            <a:r>
              <a:rPr lang="en-US" dirty="0" err="1" smtClean="0"/>
              <a:t>revalență</a:t>
            </a:r>
            <a:r>
              <a:rPr lang="en-US" dirty="0" smtClean="0"/>
              <a:t> de </a:t>
            </a:r>
            <a:r>
              <a:rPr lang="en-US" dirty="0" err="1" smtClean="0"/>
              <a:t>vârf</a:t>
            </a:r>
            <a:r>
              <a:rPr lang="en-US" dirty="0" smtClean="0"/>
              <a:t> la 55-64 de 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ro-RO" dirty="0" smtClean="0"/>
              <a:t>m</a:t>
            </a:r>
            <a:r>
              <a:rPr lang="en-US" dirty="0" err="1" smtClean="0"/>
              <a:t>ajoritatea</a:t>
            </a:r>
            <a:r>
              <a:rPr lang="en-US" dirty="0" smtClean="0"/>
              <a:t> </a:t>
            </a:r>
            <a:r>
              <a:rPr lang="en-US" dirty="0" err="1" smtClean="0"/>
              <a:t>regiunilor</a:t>
            </a:r>
            <a:r>
              <a:rPr lang="ro-RO" dirty="0" smtClean="0"/>
              <a:t> (model iatrogen)</a:t>
            </a:r>
          </a:p>
          <a:p>
            <a:r>
              <a:rPr lang="en-US" dirty="0" smtClean="0"/>
              <a:t>Africa sub-</a:t>
            </a:r>
            <a:r>
              <a:rPr lang="en-US" dirty="0" err="1" smtClean="0"/>
              <a:t>sahariană</a:t>
            </a:r>
            <a:r>
              <a:rPr lang="en-US" dirty="0" smtClean="0"/>
              <a:t> de vest</a:t>
            </a:r>
            <a:r>
              <a:rPr lang="ro-RO" dirty="0" smtClean="0"/>
              <a:t> un prim vârf </a:t>
            </a:r>
            <a:r>
              <a:rPr lang="en-US" dirty="0" smtClean="0"/>
              <a:t>15-19 </a:t>
            </a:r>
            <a:r>
              <a:rPr lang="en-US" dirty="0" err="1" smtClean="0"/>
              <a:t>ani</a:t>
            </a:r>
            <a:r>
              <a:rPr lang="ro-RO" dirty="0" smtClean="0"/>
              <a:t>, Asia de </a:t>
            </a:r>
            <a:r>
              <a:rPr lang="en-US" dirty="0" smtClean="0"/>
              <a:t>E</a:t>
            </a:r>
            <a:r>
              <a:rPr lang="ro-RO" dirty="0" smtClean="0"/>
              <a:t>st 20-24 ani</a:t>
            </a:r>
          </a:p>
          <a:p>
            <a:r>
              <a:rPr lang="ro-RO" dirty="0" smtClean="0"/>
              <a:t>SUA, Europa de Vest: 2 varfuri de prevalenţă </a:t>
            </a:r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țărilor</a:t>
            </a:r>
            <a:r>
              <a:rPr lang="en-US" dirty="0" smtClean="0"/>
              <a:t> </a:t>
            </a:r>
            <a:r>
              <a:rPr lang="en-US" dirty="0" err="1" smtClean="0"/>
              <a:t>prevalența</a:t>
            </a:r>
            <a:r>
              <a:rPr lang="en-US" dirty="0" smtClean="0"/>
              <a:t> VHC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 la </a:t>
            </a:r>
            <a:r>
              <a:rPr lang="en-US" dirty="0" err="1" smtClean="0"/>
              <a:t>barba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dec</a:t>
            </a:r>
            <a:r>
              <a:rPr lang="ro-RO" dirty="0" smtClean="0"/>
              <a:t>â</a:t>
            </a:r>
            <a:r>
              <a:rPr lang="en-US" dirty="0" smtClean="0"/>
              <a:t>t la </a:t>
            </a:r>
            <a:r>
              <a:rPr lang="en-US" dirty="0" err="1" smtClean="0"/>
              <a:t>femei</a:t>
            </a:r>
            <a:r>
              <a:rPr lang="ro-RO" dirty="0" smtClean="0"/>
              <a:t> (comportamente la risc)</a:t>
            </a:r>
          </a:p>
          <a:p>
            <a:r>
              <a:rPr lang="ro-RO" dirty="0" smtClean="0"/>
              <a:t>Franţa, Germania, Turcia prevalenţă crescută la femei (transmitere predominant nosocomială)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Tendinţa actuală de evoluţie a infecţiei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>
            <a:normAutofit/>
          </a:bodyPr>
          <a:lstStyle/>
          <a:p>
            <a:r>
              <a:rPr lang="ro-RO" sz="2800" dirty="0" smtClean="0"/>
              <a:t>Declin global al incidenţei (excepţie Rusia)</a:t>
            </a:r>
          </a:p>
          <a:p>
            <a:r>
              <a:rPr lang="ro-RO" sz="2800" dirty="0" smtClean="0"/>
              <a:t>Tendinţe de menţinere a incidenţei crescute datorita UDI (70% cazuri noi in SUA), lucrători sexuali, MSM</a:t>
            </a:r>
          </a:p>
          <a:p>
            <a:r>
              <a:rPr lang="ro-RO" sz="2800" dirty="0" smtClean="0"/>
              <a:t>Scăderea evidentă a infecţiei pe cale iatrogenă în ţările cu sistem medical stabil</a:t>
            </a:r>
          </a:p>
          <a:p>
            <a:r>
              <a:rPr lang="ro-RO" sz="2800" dirty="0" smtClean="0"/>
              <a:t>OMS: 2 milioane infecţii</a:t>
            </a:r>
            <a:r>
              <a:rPr lang="en-US" sz="2800" dirty="0" smtClean="0"/>
              <a:t>/an </a:t>
            </a:r>
            <a:r>
              <a:rPr lang="en-US" sz="2800" dirty="0" err="1" smtClean="0"/>
              <a:t>prin</a:t>
            </a:r>
            <a:r>
              <a:rPr lang="en-US" sz="2800" dirty="0" smtClean="0"/>
              <a:t> </a:t>
            </a:r>
            <a:r>
              <a:rPr lang="en-US" sz="2800" dirty="0" err="1" smtClean="0"/>
              <a:t>injec</a:t>
            </a:r>
            <a:r>
              <a:rPr lang="ro-RO" sz="2800" dirty="0" smtClean="0"/>
              <a:t>ţii nesigure</a:t>
            </a:r>
            <a:endParaRPr lang="en-US" sz="2800" dirty="0" smtClean="0"/>
          </a:p>
          <a:p>
            <a:r>
              <a:rPr lang="en-US" sz="2800" dirty="0" err="1" smtClean="0"/>
              <a:t>Infecțiile</a:t>
            </a:r>
            <a:r>
              <a:rPr lang="en-US" sz="2800" dirty="0" smtClean="0"/>
              <a:t> </a:t>
            </a:r>
            <a:r>
              <a:rPr lang="en-US" sz="2800" dirty="0" err="1" smtClean="0"/>
              <a:t>nosocomiale</a:t>
            </a:r>
            <a:r>
              <a:rPr lang="en-US" sz="2800" dirty="0" smtClean="0"/>
              <a:t>: </a:t>
            </a:r>
            <a:r>
              <a:rPr lang="en-US" sz="2800" dirty="0" err="1" smtClean="0"/>
              <a:t>sursă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importantă</a:t>
            </a:r>
            <a:r>
              <a:rPr lang="en-US" sz="2800" dirty="0" smtClean="0"/>
              <a:t> de </a:t>
            </a:r>
            <a:r>
              <a:rPr lang="en-US" sz="2800" dirty="0" err="1" smtClean="0"/>
              <a:t>infecție</a:t>
            </a:r>
            <a:r>
              <a:rPr lang="en-US" sz="2800" dirty="0" smtClean="0"/>
              <a:t>, </a:t>
            </a:r>
            <a:r>
              <a:rPr lang="en-US" sz="2800" dirty="0" err="1" smtClean="0"/>
              <a:t>în</a:t>
            </a:r>
            <a:r>
              <a:rPr lang="en-US" sz="2800" dirty="0" smtClean="0"/>
              <a:t> special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țări</a:t>
            </a:r>
            <a:r>
              <a:rPr lang="en-US" sz="2800" dirty="0" smtClean="0"/>
              <a:t> cu </a:t>
            </a:r>
            <a:r>
              <a:rPr lang="en-US" sz="2800" dirty="0" err="1" smtClean="0"/>
              <a:t>prevalență</a:t>
            </a:r>
            <a:r>
              <a:rPr lang="en-US" sz="2800" dirty="0" smtClean="0"/>
              <a:t> </a:t>
            </a:r>
            <a:r>
              <a:rPr lang="en-US" sz="2800" dirty="0" err="1" smtClean="0"/>
              <a:t>ridicată</a:t>
            </a:r>
            <a:r>
              <a:rPr lang="en-US" sz="2800" dirty="0" smtClean="0"/>
              <a:t> (</a:t>
            </a:r>
            <a:r>
              <a:rPr lang="en-US" sz="2800" dirty="0" err="1" smtClean="0"/>
              <a:t>Egipt</a:t>
            </a:r>
            <a:r>
              <a:rPr lang="en-US" sz="2800" dirty="0" smtClean="0"/>
              <a:t>, Pakistan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Europa</a:t>
            </a:r>
            <a:r>
              <a:rPr lang="en-US" sz="2800" dirty="0" smtClean="0"/>
              <a:t> de </a:t>
            </a:r>
            <a:r>
              <a:rPr lang="en-US" sz="2800" dirty="0" err="1" smtClean="0"/>
              <a:t>Est</a:t>
            </a:r>
            <a:r>
              <a:rPr lang="en-US" sz="2800" dirty="0" smtClean="0"/>
              <a:t>) </a:t>
            </a:r>
            <a:endParaRPr lang="ro-RO" sz="2800" dirty="0" smtClean="0"/>
          </a:p>
          <a:p>
            <a:endParaRPr lang="ro-RO" b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1711</Words>
  <Application>Microsoft Office PowerPoint</Application>
  <PresentationFormat>On-screen Show (4:3)</PresentationFormat>
  <Paragraphs>324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Infecţia cronică cu virusul hepatitic C  aspecte epidemiologice şi clinico-evolutive</vt:lpstr>
      <vt:lpstr>Momente importante în cercetarea și managementul VHC</vt:lpstr>
      <vt:lpstr>Date globale</vt:lpstr>
      <vt:lpstr>Prevalenţa infecţiei VHC</vt:lpstr>
      <vt:lpstr>PowerPoint Presentation</vt:lpstr>
      <vt:lpstr>Evoluţia globală a infecţiei</vt:lpstr>
      <vt:lpstr>PowerPoint Presentation</vt:lpstr>
      <vt:lpstr>Vârsta și distribuția pe sexe a VHC</vt:lpstr>
      <vt:lpstr>Tendinţa actuală de evoluţie a infecţiei</vt:lpstr>
      <vt:lpstr>Prevenirea transmiterii VHC şi screening</vt:lpstr>
      <vt:lpstr>Recomandari pentru screening</vt:lpstr>
      <vt:lpstr>Genotipurile circulante</vt:lpstr>
      <vt:lpstr>PowerPoint Presentation</vt:lpstr>
      <vt:lpstr>Epidemiologia complicaţiilor VHC CHC</vt:lpstr>
      <vt:lpstr>Situaţia în România </vt:lpstr>
      <vt:lpstr>Epidemiologia complicaţiilor VHC fibroza/ciroza hepatică(1)</vt:lpstr>
      <vt:lpstr>Epidemiologia complicaţiilor VHC fibroza/ciroza hepatică(2)</vt:lpstr>
      <vt:lpstr>Epidemiologia complicaţiilor VHC -manifestari extrahepatice-</vt:lpstr>
      <vt:lpstr>Epidemiologia complicaţiilor VHC -manifestari extrahepatice-</vt:lpstr>
      <vt:lpstr>Infecţia VHC în epoca tratamentului  IFN-free</vt:lpstr>
      <vt:lpstr>PowerPoint Presentation</vt:lpstr>
      <vt:lpstr>În prezent toate terapiile AAD sunt eficiente și bine tolerate</vt:lpstr>
      <vt:lpstr>Indicații pentru tratament: cine trebuie tratat?</vt:lpstr>
      <vt:lpstr>Rezultatele tratamentului după SVR indus de AAD: date din grupul RESIST-HCV</vt:lpstr>
      <vt:lpstr>Infecţia VHC în epoca tratamentului  IFN-free</vt:lpstr>
      <vt:lpstr>Infecţia mixtă, suprainfecţia sau reinfecţia</vt:lpstr>
      <vt:lpstr>Incidenţa HCC post-tratament antiviral</vt:lpstr>
      <vt:lpstr>Evoluția HCC la pacienții tratați AAD</vt:lpstr>
      <vt:lpstr>Finalul istoriei?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Infectia cronica cu virusul hepatitic C - aspecte epidemiologice si clinico-evolutive</dc:title>
  <dc:creator>Stefan</dc:creator>
  <cp:lastModifiedBy>B2 Garda</cp:lastModifiedBy>
  <cp:revision>16</cp:revision>
  <dcterms:created xsi:type="dcterms:W3CDTF">2017-03-22T20:18:09Z</dcterms:created>
  <dcterms:modified xsi:type="dcterms:W3CDTF">2018-06-06T03:23:14Z</dcterms:modified>
</cp:coreProperties>
</file>