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73" r:id="rId3"/>
    <p:sldId id="258" r:id="rId4"/>
    <p:sldId id="259" r:id="rId5"/>
    <p:sldId id="271" r:id="rId6"/>
    <p:sldId id="265" r:id="rId7"/>
    <p:sldId id="260" r:id="rId8"/>
    <p:sldId id="261" r:id="rId9"/>
    <p:sldId id="262" r:id="rId10"/>
    <p:sldId id="275" r:id="rId11"/>
    <p:sldId id="263" r:id="rId12"/>
    <p:sldId id="267" r:id="rId13"/>
    <p:sldId id="266" r:id="rId14"/>
    <p:sldId id="268" r:id="rId15"/>
    <p:sldId id="272" r:id="rId16"/>
    <p:sldId id="274" r:id="rId17"/>
    <p:sldId id="276"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1864" autoAdjust="0"/>
  </p:normalViewPr>
  <p:slideViewPr>
    <p:cSldViewPr>
      <p:cViewPr varScale="1">
        <p:scale>
          <a:sx n="88" d="100"/>
          <a:sy n="88" d="100"/>
        </p:scale>
        <p:origin x="-128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904991-AF88-4289-AD99-19BFDCD16D60}" type="datetimeFigureOut">
              <a:rPr lang="en-US" smtClean="0"/>
              <a:pPr/>
              <a:t>6/6/2018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8BC2C1-2210-45CD-9C06-4EF3EFAF3472}" type="slidenum">
              <a:rPr lang="en-US" smtClean="0"/>
              <a:pPr/>
              <a:t>‹#›</a:t>
            </a:fld>
            <a:endParaRPr lang="en-US"/>
          </a:p>
        </p:txBody>
      </p:sp>
    </p:spTree>
    <p:extLst>
      <p:ext uri="{BB962C8B-B14F-4D97-AF65-F5344CB8AC3E}">
        <p14:creationId xmlns:p14="http://schemas.microsoft.com/office/powerpoint/2010/main" val="2021019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dirty="0" smtClean="0"/>
              <a:t>“</a:t>
            </a:r>
            <a:r>
              <a:rPr lang="en-US" dirty="0" err="1" smtClean="0"/>
              <a:t>Factorii</a:t>
            </a:r>
            <a:r>
              <a:rPr lang="en-US" dirty="0" smtClean="0"/>
              <a:t> care </a:t>
            </a:r>
            <a:r>
              <a:rPr lang="ro-RO" dirty="0" smtClean="0"/>
              <a:t>ț</a:t>
            </a:r>
            <a:r>
              <a:rPr lang="en-US" dirty="0" smtClean="0"/>
              <a:t>in de </a:t>
            </a:r>
            <a:r>
              <a:rPr lang="en-US" dirty="0" err="1" smtClean="0"/>
              <a:t>gazd</a:t>
            </a:r>
            <a:r>
              <a:rPr lang="ro-RO" dirty="0" smtClean="0"/>
              <a:t>ă cum sunt înaintarea în vârstă, consumul de alcool (peste 50 g/zi) și sexul masculin prezintă o asociere mai mare cu progresia fibrozei hepatice </a:t>
            </a:r>
            <a:r>
              <a:rPr lang="en-US" dirty="0" err="1" smtClean="0"/>
              <a:t>comparativ</a:t>
            </a:r>
            <a:r>
              <a:rPr lang="en-US" dirty="0" smtClean="0"/>
              <a:t> cu </a:t>
            </a:r>
            <a:r>
              <a:rPr lang="ro-RO" dirty="0" smtClean="0"/>
              <a:t>factorii ce țin de virus în infecția cu VHC</a:t>
            </a:r>
            <a:r>
              <a:rPr lang="en-US" dirty="0" smtClean="0"/>
              <a:t>”</a:t>
            </a:r>
            <a:endParaRPr lang="ro-RO" dirty="0" smtClean="0"/>
          </a:p>
          <a:p>
            <a:pPr algn="just"/>
            <a:r>
              <a:rPr lang="ro-RO" dirty="0" smtClean="0"/>
              <a:t>Deși consumul regulat de alcool în cantități mari este consistent legat de riscul de ciroză,</a:t>
            </a:r>
            <a:r>
              <a:rPr lang="en-US" dirty="0" smtClean="0"/>
              <a:t> de </a:t>
            </a:r>
            <a:r>
              <a:rPr lang="en-US" dirty="0" err="1" smtClean="0"/>
              <a:t>cealat</a:t>
            </a:r>
            <a:r>
              <a:rPr lang="ro-RO" dirty="0" smtClean="0"/>
              <a:t>ă parte nu există însă date suficiente legate de siguranța unui consum ocazional sau moderat la această categorie de pacienți</a:t>
            </a:r>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ro-RO" dirty="0" smtClean="0"/>
              <a:t>Alcoolul și hepatita C reprezintă principalele cauze de ciroză în Europa și statele Unite</a:t>
            </a:r>
          </a:p>
          <a:p>
            <a:pPr algn="just"/>
            <a:r>
              <a:rPr lang="ro-RO" dirty="0" smtClean="0"/>
              <a:t>Prevalența infecției VHC este mai mare la persoanele consumatoare de etanol</a:t>
            </a:r>
          </a:p>
          <a:p>
            <a:pPr algn="just"/>
            <a:r>
              <a:rPr lang="ro-RO" dirty="0" smtClean="0"/>
              <a:t>Consumul de etanol este greu de cuantificat, iar influența sa este diferită de la individ la individ (doar un sfert dintre consumatorii de etanol dezvoltă ciroză)</a:t>
            </a:r>
          </a:p>
          <a:p>
            <a:pPr algn="just"/>
            <a:r>
              <a:rPr lang="ro-RO" dirty="0" smtClean="0"/>
              <a:t>Când injuriile (cea toxică și cea virală) coexistă, boala progresează accelerat, crescând riscul de ciroză și de HCC</a:t>
            </a:r>
            <a:endParaRPr lang="en-US" dirty="0" smtClean="0"/>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dirty="0" smtClean="0"/>
              <a:t>La </a:t>
            </a:r>
            <a:r>
              <a:rPr lang="en-US" dirty="0" err="1" smtClean="0"/>
              <a:t>consumatorii</a:t>
            </a:r>
            <a:r>
              <a:rPr lang="en-US" dirty="0" smtClean="0"/>
              <a:t> de </a:t>
            </a:r>
            <a:r>
              <a:rPr lang="en-US" dirty="0" err="1" smtClean="0"/>
              <a:t>etanol</a:t>
            </a:r>
            <a:r>
              <a:rPr lang="en-US" dirty="0" smtClean="0"/>
              <a:t>, r</a:t>
            </a:r>
            <a:r>
              <a:rPr lang="ro-RO" dirty="0" smtClean="0"/>
              <a:t>ăspunsurile imune sunt alterate (atât cel celular cât și umoral)</a:t>
            </a:r>
          </a:p>
          <a:p>
            <a:pPr algn="just"/>
            <a:r>
              <a:rPr lang="ro-RO" dirty="0" smtClean="0"/>
              <a:t>Poate fi o explicație a clearance-ului natural al VHC mai scăzut la consumatorii de etanol și a prevalenței crescute a infecției cronice VHC la această categorie de pacienți</a:t>
            </a:r>
            <a:endParaRPr lang="en-US" dirty="0" smtClean="0"/>
          </a:p>
          <a:p>
            <a:pPr algn="just"/>
            <a:r>
              <a:rPr lang="en-US" dirty="0" smtClean="0"/>
              <a:t>Exist</a:t>
            </a:r>
            <a:r>
              <a:rPr lang="ro-RO" dirty="0" smtClean="0"/>
              <a:t>ă o corelație înalt semnificativă statistic între consumul de alcool raportat  (weekly self reported alcohol consumption SRAC) și nivelurile serice ale RNA HCV. </a:t>
            </a:r>
            <a:endParaRPr lang="en-US" dirty="0" smtClean="0"/>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ro-RO" dirty="0" smtClean="0"/>
              <a:t>Sunt multifactoriale și presupun o combinație a scăderii clearance-ului imun al virusului, stressului oxidativ, persistenței inflamației, emergenței cvasi-speciilor virale, steatozei hepatice, supraîncărcării cu fier și creșterii ratei apoptozei hepatocitelor. </a:t>
            </a:r>
          </a:p>
          <a:p>
            <a:pPr algn="just"/>
            <a:r>
              <a:rPr lang="ro-RO" dirty="0" smtClean="0"/>
              <a:t>2 studii japoneze (1995, 2000) au demonstrat că nu există efecte sinergice și lipsa efectelor semnificative ale alcoolului asupra afectării hepatice observate în infecția cronică cu VHC</a:t>
            </a:r>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ro-RO" dirty="0" smtClean="0"/>
              <a:t>Un studiu publicat în 1993 în </a:t>
            </a:r>
            <a:r>
              <a:rPr lang="en-US" dirty="0" smtClean="0"/>
              <a:t>“</a:t>
            </a:r>
            <a:r>
              <a:rPr lang="ro-RO" dirty="0" smtClean="0"/>
              <a:t>Hepatology</a:t>
            </a:r>
            <a:r>
              <a:rPr lang="en-US" dirty="0" smtClean="0"/>
              <a:t>”</a:t>
            </a:r>
            <a:r>
              <a:rPr lang="ro-RO" dirty="0" smtClean="0"/>
              <a:t> a arătat că</a:t>
            </a:r>
            <a:r>
              <a:rPr lang="en-US" dirty="0" smtClean="0"/>
              <a:t>:</a:t>
            </a:r>
          </a:p>
          <a:p>
            <a:pPr algn="just"/>
            <a:r>
              <a:rPr lang="en-US" dirty="0" smtClean="0"/>
              <a:t>&gt;</a:t>
            </a:r>
            <a:r>
              <a:rPr lang="ro-RO" dirty="0" smtClean="0"/>
              <a:t> prezența anticorpilor anti membrană hepatică alterată de alcool (alcohol- altered liver membrane antibody-positive) este un factor de progresie a bolii hepatice</a:t>
            </a:r>
            <a:endParaRPr lang="en-US" dirty="0" smtClean="0"/>
          </a:p>
          <a:p>
            <a:pPr algn="just"/>
            <a:r>
              <a:rPr lang="en-US" dirty="0" smtClean="0"/>
              <a:t>&gt; </a:t>
            </a:r>
            <a:r>
              <a:rPr lang="ro-RO" dirty="0" smtClean="0"/>
              <a:t>prezența VHC este un factor determinant al apariției HCC și de prognostic la cei care continuă să consume alcool. </a:t>
            </a:r>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200" dirty="0" smtClean="0"/>
              <a:t>Un </a:t>
            </a:r>
            <a:r>
              <a:rPr lang="en-US" sz="1200" dirty="0" err="1" smtClean="0"/>
              <a:t>studiu</a:t>
            </a:r>
            <a:r>
              <a:rPr lang="en-US" sz="1200" dirty="0" smtClean="0"/>
              <a:t> </a:t>
            </a:r>
            <a:r>
              <a:rPr lang="en-US" sz="1200" dirty="0" err="1" smtClean="0"/>
              <a:t>caz</a:t>
            </a:r>
            <a:r>
              <a:rPr lang="en-US" sz="1200" dirty="0" smtClean="0"/>
              <a:t>-control </a:t>
            </a:r>
            <a:r>
              <a:rPr lang="en-US" sz="1200" dirty="0" err="1" smtClean="0"/>
              <a:t>efectuat</a:t>
            </a:r>
            <a:r>
              <a:rPr lang="en-US" sz="1200" dirty="0" smtClean="0"/>
              <a:t> </a:t>
            </a:r>
            <a:r>
              <a:rPr lang="ro-RO" sz="1200" dirty="0" smtClean="0"/>
              <a:t>în 2002, la pacienți cu infecție cronică VHC a concluzionat că riscul de apariția a HCC este dublu la consumatorii de alcool (</a:t>
            </a:r>
            <a:r>
              <a:rPr lang="en-US" sz="1200" dirty="0" smtClean="0"/>
              <a:t>&gt;</a:t>
            </a:r>
            <a:r>
              <a:rPr lang="ro-RO" sz="1200" dirty="0" smtClean="0"/>
              <a:t> 60 g/zi) față de neconsumatori. </a:t>
            </a:r>
          </a:p>
          <a:p>
            <a:pPr algn="just"/>
            <a:r>
              <a:rPr lang="ro-RO" sz="1200" dirty="0" smtClean="0"/>
              <a:t>Un alt studiu efectuat în Franța a demonstrat însă că alcoolul nu este un factor independent asociat cu HCC, doar ciroza este.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ro-RO" dirty="0" smtClean="0"/>
              <a:t>Într-un studiu efectuat pe biopsiile de HCC s-a evidențiat că tumorile consumatorilor de etanol era mai anaplastice, cu creșterea invaziei capsulare, extracapsulare, portale și a metastazelor intrahepatice. </a:t>
            </a:r>
          </a:p>
          <a:p>
            <a:pPr algn="just"/>
            <a:r>
              <a:rPr lang="ro-RO" dirty="0" smtClean="0"/>
              <a:t>Consumatorii de etanol  cu HCC au prezentat deasemenea o supraviețuire mai mică </a:t>
            </a:r>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Deoarece</a:t>
            </a:r>
            <a:r>
              <a:rPr lang="en-US" dirty="0" smtClean="0"/>
              <a:t> </a:t>
            </a:r>
            <a:r>
              <a:rPr lang="ro-RO" dirty="0" smtClean="0"/>
              <a:t>alcoolul potențează fibrogeneza și oncogeneza induse de virusul hepatitic C, consumatorii de etanol sunt în mod particular vulnerabili la infecția VHC și au cea mai mare nevoie de tratament antiviral. </a:t>
            </a:r>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ro-RO" sz="1200" dirty="0" smtClean="0"/>
              <a:t>Consumul activ de etanol este considerat o contraindicație relativă pentru tratamentul cu IFN. Răspunsul la terapie este mai scăzut la consumatorii de etanol, abstinența crescând ratele de răspuns (de fapt abstinența este un criteriu standard de includere în tratament). </a:t>
            </a:r>
          </a:p>
          <a:p>
            <a:pPr algn="just"/>
            <a:endParaRPr lang="ro-RO" sz="1200" dirty="0" smtClean="0"/>
          </a:p>
          <a:p>
            <a:pPr algn="just"/>
            <a:r>
              <a:rPr lang="ro-RO" sz="1200" dirty="0" smtClean="0"/>
              <a:t>NB! Chiar și la cei sevrați, ratele de răspuns au fost mai mici față de neconsumatori!</a:t>
            </a:r>
          </a:p>
          <a:p>
            <a:pPr algn="just">
              <a:buNone/>
            </a:pPr>
            <a:endParaRPr lang="ro-RO" sz="1200" dirty="0" smtClean="0"/>
          </a:p>
          <a:p>
            <a:pPr algn="just"/>
            <a:r>
              <a:rPr lang="ro-RO" sz="1200" dirty="0" smtClean="0"/>
              <a:t>Nu există studii legate de influența consumului de etanol asupra eficacității terapiei cu antivirale directe. </a:t>
            </a:r>
          </a:p>
          <a:p>
            <a:endParaRPr lang="en-US" dirty="0"/>
          </a:p>
        </p:txBody>
      </p:sp>
      <p:sp>
        <p:nvSpPr>
          <p:cNvPr id="4" name="Slide Number Placeholder 3"/>
          <p:cNvSpPr>
            <a:spLocks noGrp="1"/>
          </p:cNvSpPr>
          <p:nvPr>
            <p:ph type="sldNum" sz="quarter" idx="10"/>
          </p:nvPr>
        </p:nvSpPr>
        <p:spPr/>
        <p:txBody>
          <a:bodyPr/>
          <a:lstStyle/>
          <a:p>
            <a:fld id="{6E8BC2C1-2210-45CD-9C06-4EF3EFAF3472}"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752600"/>
          </a:xfrm>
        </p:spPr>
        <p:txBody>
          <a:bodyPr>
            <a:normAutofit fontScale="90000"/>
          </a:bodyPr>
          <a:lstStyle/>
          <a:p>
            <a:pPr algn="ctr"/>
            <a:r>
              <a:rPr lang="ro-RO" dirty="0" smtClean="0"/>
              <a:t/>
            </a:r>
            <a:br>
              <a:rPr lang="ro-RO" dirty="0" smtClean="0"/>
            </a:br>
            <a:r>
              <a:rPr lang="ro-RO" dirty="0" smtClean="0"/>
              <a:t/>
            </a:r>
            <a:br>
              <a:rPr lang="ro-RO" dirty="0" smtClean="0"/>
            </a:br>
            <a:r>
              <a:rPr lang="ro-RO" dirty="0" smtClean="0"/>
              <a:t/>
            </a:r>
            <a:br>
              <a:rPr lang="ro-RO" dirty="0" smtClean="0"/>
            </a:br>
            <a:r>
              <a:rPr lang="ro-RO" dirty="0" smtClean="0"/>
              <a:t/>
            </a:r>
            <a:br>
              <a:rPr lang="ro-RO" dirty="0" smtClean="0"/>
            </a:br>
            <a:r>
              <a:rPr lang="fr-FR" sz="4000" b="1" dirty="0" err="1">
                <a:solidFill>
                  <a:srgbClr val="00B0F0"/>
                </a:solidFill>
              </a:rPr>
              <a:t>Efectul</a:t>
            </a:r>
            <a:r>
              <a:rPr lang="fr-FR" sz="4000" b="1" dirty="0">
                <a:solidFill>
                  <a:srgbClr val="00B0F0"/>
                </a:solidFill>
              </a:rPr>
              <a:t> </a:t>
            </a:r>
            <a:r>
              <a:rPr lang="fr-FR" sz="4000" b="1" dirty="0" err="1">
                <a:solidFill>
                  <a:srgbClr val="00B0F0"/>
                </a:solidFill>
              </a:rPr>
              <a:t>consumului</a:t>
            </a:r>
            <a:r>
              <a:rPr lang="fr-FR" sz="4000" b="1" dirty="0">
                <a:solidFill>
                  <a:srgbClr val="00B0F0"/>
                </a:solidFill>
              </a:rPr>
              <a:t> de alcool </a:t>
            </a:r>
            <a:r>
              <a:rPr lang="fr-FR" sz="4000" b="1" dirty="0" err="1">
                <a:solidFill>
                  <a:srgbClr val="00B0F0"/>
                </a:solidFill>
              </a:rPr>
              <a:t>asupra</a:t>
            </a:r>
            <a:r>
              <a:rPr lang="fr-FR" sz="4000" b="1" dirty="0">
                <a:solidFill>
                  <a:srgbClr val="00B0F0"/>
                </a:solidFill>
              </a:rPr>
              <a:t> </a:t>
            </a:r>
            <a:r>
              <a:rPr lang="fr-FR" sz="4000" b="1" dirty="0" err="1">
                <a:solidFill>
                  <a:srgbClr val="00B0F0"/>
                </a:solidFill>
              </a:rPr>
              <a:t>evolu</a:t>
            </a:r>
            <a:r>
              <a:rPr lang="ro-RO" sz="4000" b="1" dirty="0">
                <a:solidFill>
                  <a:srgbClr val="00B0F0"/>
                </a:solidFill>
              </a:rPr>
              <a:t>ț</a:t>
            </a:r>
            <a:r>
              <a:rPr lang="fr-FR" sz="4000" b="1" dirty="0" err="1">
                <a:solidFill>
                  <a:srgbClr val="00B0F0"/>
                </a:solidFill>
              </a:rPr>
              <a:t>iei</a:t>
            </a:r>
            <a:r>
              <a:rPr lang="fr-FR" sz="4000" b="1" dirty="0">
                <a:solidFill>
                  <a:srgbClr val="00B0F0"/>
                </a:solidFill>
              </a:rPr>
              <a:t> </a:t>
            </a:r>
            <a:r>
              <a:rPr lang="fr-FR" sz="4000" b="1" dirty="0" err="1">
                <a:solidFill>
                  <a:srgbClr val="00B0F0"/>
                </a:solidFill>
              </a:rPr>
              <a:t>naturale</a:t>
            </a:r>
            <a:r>
              <a:rPr lang="fr-FR" sz="4000" b="1" dirty="0">
                <a:solidFill>
                  <a:srgbClr val="00B0F0"/>
                </a:solidFill>
              </a:rPr>
              <a:t> a </a:t>
            </a:r>
            <a:r>
              <a:rPr lang="fr-FR" sz="4000" b="1" dirty="0" err="1">
                <a:solidFill>
                  <a:srgbClr val="00B0F0"/>
                </a:solidFill>
              </a:rPr>
              <a:t>infec</a:t>
            </a:r>
            <a:r>
              <a:rPr lang="ro-RO" sz="4000" b="1" dirty="0">
                <a:solidFill>
                  <a:srgbClr val="00B0F0"/>
                </a:solidFill>
              </a:rPr>
              <a:t>ț</a:t>
            </a:r>
            <a:r>
              <a:rPr lang="fr-FR" sz="4000" b="1" dirty="0" err="1">
                <a:solidFill>
                  <a:srgbClr val="00B0F0"/>
                </a:solidFill>
              </a:rPr>
              <a:t>iei</a:t>
            </a:r>
            <a:r>
              <a:rPr lang="fr-FR" sz="4000" b="1" dirty="0">
                <a:solidFill>
                  <a:srgbClr val="00B0F0"/>
                </a:solidFill>
              </a:rPr>
              <a:t> </a:t>
            </a:r>
            <a:r>
              <a:rPr lang="fr-FR" sz="4000" b="1" dirty="0" err="1">
                <a:solidFill>
                  <a:srgbClr val="00B0F0"/>
                </a:solidFill>
              </a:rPr>
              <a:t>cronice</a:t>
            </a:r>
            <a:r>
              <a:rPr lang="fr-FR" sz="4000" b="1" dirty="0">
                <a:solidFill>
                  <a:srgbClr val="00B0F0"/>
                </a:solidFill>
              </a:rPr>
              <a:t> </a:t>
            </a:r>
            <a:r>
              <a:rPr lang="fr-FR" sz="4000" b="1" dirty="0" err="1">
                <a:solidFill>
                  <a:srgbClr val="00B0F0"/>
                </a:solidFill>
              </a:rPr>
              <a:t>cu</a:t>
            </a:r>
            <a:r>
              <a:rPr lang="fr-FR" sz="4000" b="1" dirty="0">
                <a:solidFill>
                  <a:srgbClr val="00B0F0"/>
                </a:solidFill>
              </a:rPr>
              <a:t> virus C</a:t>
            </a:r>
            <a:endParaRPr lang="en-US" sz="4000" b="1" dirty="0">
              <a:solidFill>
                <a:srgbClr val="00B0F0"/>
              </a:solidFill>
            </a:endParaRPr>
          </a:p>
        </p:txBody>
      </p:sp>
      <p:sp>
        <p:nvSpPr>
          <p:cNvPr id="3" name="Subtitle 2"/>
          <p:cNvSpPr>
            <a:spLocks noGrp="1"/>
          </p:cNvSpPr>
          <p:nvPr>
            <p:ph type="subTitle" idx="1"/>
          </p:nvPr>
        </p:nvSpPr>
        <p:spPr>
          <a:xfrm>
            <a:off x="533400" y="4495800"/>
            <a:ext cx="7924800" cy="1524000"/>
          </a:xfrm>
        </p:spPr>
        <p:txBody>
          <a:bodyPr>
            <a:normAutofit fontScale="62500" lnSpcReduction="20000"/>
          </a:bodyPr>
          <a:lstStyle/>
          <a:p>
            <a:pPr>
              <a:spcBef>
                <a:spcPts val="1000"/>
              </a:spcBef>
            </a:pPr>
            <a:r>
              <a:rPr lang="ro-RO" dirty="0" smtClean="0"/>
              <a:t>            </a:t>
            </a:r>
            <a:r>
              <a:rPr lang="en-US" sz="3600" b="1" dirty="0" err="1" smtClean="0">
                <a:solidFill>
                  <a:schemeClr val="tx1"/>
                </a:solidFill>
              </a:rPr>
              <a:t>Andreea</a:t>
            </a:r>
            <a:r>
              <a:rPr lang="en-US" sz="3600" b="1" dirty="0" smtClean="0">
                <a:solidFill>
                  <a:schemeClr val="tx1"/>
                </a:solidFill>
              </a:rPr>
              <a:t> </a:t>
            </a:r>
            <a:r>
              <a:rPr lang="en-US" sz="3600" b="1" dirty="0" err="1" smtClean="0">
                <a:solidFill>
                  <a:schemeClr val="tx1"/>
                </a:solidFill>
              </a:rPr>
              <a:t>Cazan</a:t>
            </a:r>
            <a:endParaRPr lang="ro-RO" sz="3600" b="1" dirty="0" smtClean="0">
              <a:solidFill>
                <a:schemeClr val="tx1"/>
              </a:solidFill>
            </a:endParaRPr>
          </a:p>
          <a:p>
            <a:pPr>
              <a:spcBef>
                <a:spcPts val="1000"/>
              </a:spcBef>
            </a:pPr>
            <a:r>
              <a:rPr lang="ro-RO" dirty="0" smtClean="0">
                <a:solidFill>
                  <a:schemeClr val="tx1"/>
                </a:solidFill>
              </a:rPr>
              <a:t>Medic specialist </a:t>
            </a:r>
            <a:r>
              <a:rPr lang="ro-RO" b="1" dirty="0" smtClean="0">
                <a:solidFill>
                  <a:schemeClr val="tx1"/>
                </a:solidFill>
              </a:rPr>
              <a:t>gastroenterologie</a:t>
            </a:r>
            <a:endParaRPr lang="ro-RO" dirty="0" smtClean="0">
              <a:solidFill>
                <a:schemeClr val="tx1"/>
              </a:solidFill>
            </a:endParaRPr>
          </a:p>
          <a:p>
            <a:pPr>
              <a:spcBef>
                <a:spcPts val="1000"/>
              </a:spcBef>
            </a:pPr>
            <a:r>
              <a:rPr lang="ro-RO" dirty="0" smtClean="0">
                <a:solidFill>
                  <a:schemeClr val="tx1"/>
                </a:solidFill>
              </a:rPr>
              <a:t>Spitalul Clinic de Boli Infecțioase și Tropicale Dr. Victor Babeș</a:t>
            </a:r>
          </a:p>
          <a:p>
            <a:pPr>
              <a:spcBef>
                <a:spcPts val="1000"/>
              </a:spcBef>
            </a:pPr>
            <a:r>
              <a:rPr lang="ro-RO" dirty="0" smtClean="0">
                <a:solidFill>
                  <a:schemeClr val="tx1"/>
                </a:solidFill>
              </a:rPr>
              <a:t>Universitatea de Medicină și Farmacie </a:t>
            </a:r>
            <a:r>
              <a:rPr lang="en-US" dirty="0" smtClean="0">
                <a:solidFill>
                  <a:schemeClr val="tx1"/>
                </a:solidFill>
              </a:rPr>
              <a:t>“Carol Davila”, </a:t>
            </a:r>
            <a:r>
              <a:rPr lang="en-US" dirty="0" err="1" smtClean="0">
                <a:solidFill>
                  <a:schemeClr val="tx1"/>
                </a:solidFill>
              </a:rPr>
              <a:t>Bucure</a:t>
            </a:r>
            <a:r>
              <a:rPr lang="ro-RO" dirty="0" smtClean="0">
                <a:solidFill>
                  <a:schemeClr val="tx1"/>
                </a:solidFill>
              </a:rPr>
              <a:t>ști</a:t>
            </a:r>
          </a:p>
          <a:p>
            <a:endParaRPr lang="en-US" dirty="0"/>
          </a:p>
        </p:txBody>
      </p:sp>
      <p:sp>
        <p:nvSpPr>
          <p:cNvPr id="4" name="Rectangle 3"/>
          <p:cNvSpPr/>
          <p:nvPr/>
        </p:nvSpPr>
        <p:spPr>
          <a:xfrm>
            <a:off x="3048000" y="6324600"/>
            <a:ext cx="2895600" cy="369332"/>
          </a:xfrm>
          <a:prstGeom prst="rect">
            <a:avLst/>
          </a:prstGeom>
        </p:spPr>
        <p:txBody>
          <a:bodyPr wrap="square">
            <a:spAutoFit/>
          </a:bodyPr>
          <a:lstStyle/>
          <a:p>
            <a:r>
              <a:rPr lang="ro-RO" dirty="0" smtClean="0"/>
              <a:t>București, 6 iunie</a:t>
            </a:r>
            <a:r>
              <a:rPr lang="en-US" dirty="0" smtClean="0"/>
              <a:t> 2018</a:t>
            </a:r>
            <a:endParaRPr lang="en-US" dirty="0"/>
          </a:p>
        </p:txBody>
      </p:sp>
      <p:pic>
        <p:nvPicPr>
          <p:cNvPr id="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054" y="440143"/>
            <a:ext cx="1353581" cy="1252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4928" t="-1474" r="48532" b="531"/>
          <a:stretch/>
        </p:blipFill>
        <p:spPr>
          <a:xfrm>
            <a:off x="2252864" y="276668"/>
            <a:ext cx="1561171" cy="1579711"/>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457200"/>
            <a:ext cx="1478800" cy="1436626"/>
          </a:xfrm>
          <a:prstGeom prst="rect">
            <a:avLst/>
          </a:prstGeom>
        </p:spPr>
      </p:pic>
      <p:pic>
        <p:nvPicPr>
          <p:cNvPr id="8" name="Picture 7"/>
          <p:cNvPicPr>
            <a:picLocks noChangeAspect="1"/>
          </p:cNvPicPr>
          <p:nvPr/>
        </p:nvPicPr>
        <p:blipFill>
          <a:blip r:embed="rId5" cstate="print"/>
          <a:stretch>
            <a:fillRect/>
          </a:stretch>
        </p:blipFill>
        <p:spPr>
          <a:xfrm>
            <a:off x="6629400" y="457200"/>
            <a:ext cx="1642407" cy="13689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rgbClr val="00B0F0"/>
                </a:solidFill>
              </a:rPr>
              <a:t>Alcoolul</a:t>
            </a:r>
            <a:r>
              <a:rPr lang="en-US" b="1" dirty="0" smtClean="0">
                <a:solidFill>
                  <a:srgbClr val="00B0F0"/>
                </a:solidFill>
              </a:rPr>
              <a:t> </a:t>
            </a:r>
            <a:r>
              <a:rPr lang="ro-RO" b="1" dirty="0" smtClean="0">
                <a:solidFill>
                  <a:srgbClr val="00B0F0"/>
                </a:solidFill>
              </a:rPr>
              <a:t>și progresia fibrozei în infecția cronică HCV</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1700" dirty="0" smtClean="0"/>
              <a:t>Wiley et al., </a:t>
            </a:r>
            <a:r>
              <a:rPr lang="en-US" sz="1700" dirty="0" err="1" smtClean="0"/>
              <a:t>Hepatology</a:t>
            </a:r>
            <a:r>
              <a:rPr lang="en-US" sz="1700" dirty="0" smtClean="0"/>
              <a:t>, 1998 (&gt; 60 g/</a:t>
            </a:r>
            <a:r>
              <a:rPr lang="en-US" sz="1700" dirty="0" err="1" smtClean="0"/>
              <a:t>zi</a:t>
            </a:r>
            <a:r>
              <a:rPr lang="en-US" sz="1700" dirty="0" smtClean="0"/>
              <a:t> la b</a:t>
            </a:r>
            <a:r>
              <a:rPr lang="ro-RO" sz="1700" dirty="0" smtClean="0"/>
              <a:t>ărbați și </a:t>
            </a:r>
            <a:r>
              <a:rPr lang="en-US" sz="1700" dirty="0" smtClean="0"/>
              <a:t>&gt;</a:t>
            </a:r>
            <a:r>
              <a:rPr lang="ro-RO" sz="1700" dirty="0" smtClean="0"/>
              <a:t> 40 g/zi la femei</a:t>
            </a:r>
            <a:r>
              <a:rPr lang="en-US" sz="1700" dirty="0" smtClean="0"/>
              <a:t>)</a:t>
            </a:r>
            <a:endParaRPr lang="en-US" sz="1700" dirty="0"/>
          </a:p>
        </p:txBody>
      </p:sp>
      <p:pic>
        <p:nvPicPr>
          <p:cNvPr id="1027" name="Picture 3" descr="C:\Users\andreea\Desktop\ciroza alcool.png"/>
          <p:cNvPicPr>
            <a:picLocks noChangeAspect="1" noChangeArrowheads="1"/>
          </p:cNvPicPr>
          <p:nvPr/>
        </p:nvPicPr>
        <p:blipFill>
          <a:blip r:embed="rId2" cstate="print"/>
          <a:srcRect/>
          <a:stretch>
            <a:fillRect/>
          </a:stretch>
        </p:blipFill>
        <p:spPr bwMode="auto">
          <a:xfrm>
            <a:off x="838200" y="1981200"/>
            <a:ext cx="7543800" cy="3505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90600"/>
          </a:xfrm>
        </p:spPr>
        <p:txBody>
          <a:bodyPr>
            <a:normAutofit/>
          </a:bodyPr>
          <a:lstStyle/>
          <a:p>
            <a:pPr algn="ctr"/>
            <a:r>
              <a:rPr lang="ro-RO" sz="3600" b="1" dirty="0">
                <a:solidFill>
                  <a:srgbClr val="00B0F0"/>
                </a:solidFill>
              </a:rPr>
              <a:t>Alcoolul și riscul de apariție a </a:t>
            </a:r>
            <a:r>
              <a:rPr lang="ro-RO" sz="3600" b="1" dirty="0" smtClean="0">
                <a:solidFill>
                  <a:srgbClr val="00B0F0"/>
                </a:solidFill>
              </a:rPr>
              <a:t>HCC</a:t>
            </a:r>
            <a:r>
              <a:rPr lang="en-US" sz="3600" b="1" dirty="0" smtClean="0">
                <a:solidFill>
                  <a:srgbClr val="00B0F0"/>
                </a:solidFill>
              </a:rPr>
              <a:t> (1)</a:t>
            </a:r>
            <a:r>
              <a:rPr lang="ro-RO" sz="3600" b="1" dirty="0" smtClean="0">
                <a:solidFill>
                  <a:srgbClr val="00B0F0"/>
                </a:solidFill>
              </a:rPr>
              <a:t> </a:t>
            </a:r>
            <a:endParaRPr lang="en-US" sz="3600" b="1" dirty="0">
              <a:solidFill>
                <a:srgbClr val="00B0F0"/>
              </a:solidFill>
            </a:endParaRPr>
          </a:p>
        </p:txBody>
      </p:sp>
      <p:sp>
        <p:nvSpPr>
          <p:cNvPr id="3" name="Content Placeholder 2"/>
          <p:cNvSpPr>
            <a:spLocks noGrp="1"/>
          </p:cNvSpPr>
          <p:nvPr>
            <p:ph idx="1"/>
          </p:nvPr>
        </p:nvSpPr>
        <p:spPr>
          <a:xfrm>
            <a:off x="457200" y="1935480"/>
            <a:ext cx="8229600" cy="3017520"/>
          </a:xfrm>
        </p:spPr>
        <p:txBody>
          <a:bodyPr>
            <a:normAutofit fontScale="85000" lnSpcReduction="20000"/>
          </a:bodyPr>
          <a:lstStyle/>
          <a:p>
            <a:pPr algn="just">
              <a:buNone/>
            </a:pPr>
            <a:r>
              <a:rPr lang="en-US" dirty="0" smtClean="0"/>
              <a:t> </a:t>
            </a:r>
            <a:endParaRPr lang="ro-RO" dirty="0" smtClean="0"/>
          </a:p>
          <a:p>
            <a:pPr algn="just"/>
            <a:endParaRPr lang="ro-RO" dirty="0" smtClean="0"/>
          </a:p>
          <a:p>
            <a:pPr algn="just"/>
            <a:r>
              <a:rPr lang="en-US" sz="4600" dirty="0" smtClean="0"/>
              <a:t>R</a:t>
            </a:r>
            <a:r>
              <a:rPr lang="ro-RO" sz="4600" dirty="0" smtClean="0"/>
              <a:t>iscul </a:t>
            </a:r>
            <a:r>
              <a:rPr lang="ro-RO" sz="4600" dirty="0"/>
              <a:t>de apariția a HCC este dublu la consumatorii de alcool (</a:t>
            </a:r>
            <a:r>
              <a:rPr lang="en-US" sz="4600" dirty="0"/>
              <a:t>&gt;</a:t>
            </a:r>
            <a:r>
              <a:rPr lang="ro-RO" sz="4600" dirty="0"/>
              <a:t> 60 g/zi</a:t>
            </a:r>
            <a:r>
              <a:rPr lang="ro-RO" sz="4600" dirty="0" smtClean="0"/>
              <a:t>)</a:t>
            </a:r>
            <a:endParaRPr lang="ro-RO" sz="4600" dirty="0"/>
          </a:p>
          <a:p>
            <a:pPr algn="just"/>
            <a:r>
              <a:rPr lang="en-US" sz="4600" dirty="0" smtClean="0"/>
              <a:t>A</a:t>
            </a:r>
            <a:r>
              <a:rPr lang="ro-RO" sz="4600" dirty="0" smtClean="0"/>
              <a:t>lcoolul </a:t>
            </a:r>
            <a:r>
              <a:rPr lang="ro-RO" sz="4600" dirty="0"/>
              <a:t>nu este un factor independent asociat cu </a:t>
            </a:r>
            <a:r>
              <a:rPr lang="ro-RO" sz="4600" dirty="0" smtClean="0"/>
              <a:t>HCC</a:t>
            </a:r>
            <a:endParaRPr lang="en-US" sz="4600" dirty="0"/>
          </a:p>
        </p:txBody>
      </p:sp>
      <p:sp>
        <p:nvSpPr>
          <p:cNvPr id="4" name="Title 1"/>
          <p:cNvSpPr txBox="1">
            <a:spLocks/>
          </p:cNvSpPr>
          <p:nvPr/>
        </p:nvSpPr>
        <p:spPr>
          <a:xfrm>
            <a:off x="457200" y="5181600"/>
            <a:ext cx="8534400" cy="1447800"/>
          </a:xfrm>
          <a:prstGeom prst="rect">
            <a:avLst/>
          </a:prstGeom>
        </p:spPr>
        <p:txBody>
          <a:bodyPr vert="horz" lIns="0" rIns="0" bIns="0" anchor="b">
            <a:normAutofit fontScale="92500" lnSpcReduction="20000"/>
          </a:bodyPr>
          <a:lstStyle/>
          <a:p>
            <a:pPr algn="just"/>
            <a:endParaRPr lang="ro-RO" sz="1600" dirty="0" smtClean="0"/>
          </a:p>
          <a:p>
            <a:pPr algn="just"/>
            <a:endParaRPr lang="ro-RO" sz="1200" dirty="0" smtClean="0"/>
          </a:p>
          <a:p>
            <a:pPr algn="just"/>
            <a:endParaRPr lang="ro-RO" sz="1200" dirty="0" smtClean="0"/>
          </a:p>
          <a:p>
            <a:pPr algn="just"/>
            <a:endParaRPr lang="ro-RO" sz="1200" dirty="0" smtClean="0"/>
          </a:p>
          <a:p>
            <a:pPr algn="just"/>
            <a:endParaRPr lang="ro-RO" sz="1200" dirty="0" smtClean="0"/>
          </a:p>
          <a:p>
            <a:pPr algn="just"/>
            <a:r>
              <a:rPr lang="ro-RO" sz="1200" dirty="0" smtClean="0"/>
              <a:t>1. </a:t>
            </a:r>
            <a:r>
              <a:rPr lang="en-US" sz="1200" dirty="0" smtClean="0"/>
              <a:t>“</a:t>
            </a:r>
            <a:r>
              <a:rPr lang="en-US" sz="1200" b="1" dirty="0" smtClean="0"/>
              <a:t>Alcohol and </a:t>
            </a:r>
            <a:r>
              <a:rPr lang="en-US" sz="1200" b="1" dirty="0" err="1" smtClean="0"/>
              <a:t>hepatocellular</a:t>
            </a:r>
            <a:r>
              <a:rPr lang="en-US" sz="1200" b="1" dirty="0" smtClean="0"/>
              <a:t> carcinoma: the effect of lifetime intake and hepatitis virus infections in men and women</a:t>
            </a:r>
            <a:r>
              <a:rPr lang="en-US" sz="1200" dirty="0" smtClean="0"/>
              <a:t>”, </a:t>
            </a:r>
            <a:r>
              <a:rPr lang="ro-RO" sz="1200" dirty="0" smtClean="0"/>
              <a:t>Donato F., Tagger A., Gelatti U., Parrinello G., Boffetta P., Albertini A., Trevisi P., Ribero ML., Martell C., Porrus S., Nardi G.,  Am. J. Epidemiology, 2005 febr. 15</a:t>
            </a:r>
          </a:p>
          <a:p>
            <a:pPr algn="just"/>
            <a:r>
              <a:rPr lang="ro-RO" sz="1200" b="1" dirty="0" smtClean="0"/>
              <a:t>2. </a:t>
            </a:r>
            <a:r>
              <a:rPr lang="en-US" sz="1200" b="1" dirty="0" smtClean="0"/>
              <a:t>Epidemiological factors affecting the severity of hepatitis C virus-related liver disease: a French survey of 6,664 patients. The Study Group for the Prevalence and the Epidemiology of Hepatitis C Virus</a:t>
            </a:r>
            <a:r>
              <a:rPr lang="ro-RO" sz="1200" b="1" dirty="0" smtClean="0"/>
              <a:t>,  Roudot-Thoraval P., Bastle A. , Pawlotsky JM, Dhumeau D. , Hepatology,  august 1997</a:t>
            </a:r>
            <a:endParaRPr lang="en-US" sz="12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524000"/>
          </a:xfrm>
        </p:spPr>
        <p:txBody>
          <a:bodyPr>
            <a:normAutofit/>
          </a:bodyPr>
          <a:lstStyle/>
          <a:p>
            <a:pPr algn="ctr"/>
            <a:r>
              <a:rPr lang="ro-RO" sz="3600" b="1" dirty="0">
                <a:solidFill>
                  <a:srgbClr val="00B0F0"/>
                </a:solidFill>
              </a:rPr>
              <a:t>Alcoolul și riscul de apariție a </a:t>
            </a:r>
            <a:r>
              <a:rPr lang="ro-RO" sz="3600" b="1" dirty="0" smtClean="0">
                <a:solidFill>
                  <a:srgbClr val="00B0F0"/>
                </a:solidFill>
              </a:rPr>
              <a:t>HCC</a:t>
            </a:r>
            <a:r>
              <a:rPr lang="en-US" sz="3600" b="1" dirty="0" smtClean="0">
                <a:solidFill>
                  <a:srgbClr val="00B0F0"/>
                </a:solidFill>
              </a:rPr>
              <a:t> (2)</a:t>
            </a:r>
            <a:endParaRPr lang="en-US" sz="3600" b="1" dirty="0">
              <a:solidFill>
                <a:srgbClr val="00B0F0"/>
              </a:solidFill>
            </a:endParaRPr>
          </a:p>
        </p:txBody>
      </p:sp>
      <p:sp>
        <p:nvSpPr>
          <p:cNvPr id="3" name="Content Placeholder 2"/>
          <p:cNvSpPr>
            <a:spLocks noGrp="1"/>
          </p:cNvSpPr>
          <p:nvPr>
            <p:ph idx="1"/>
          </p:nvPr>
        </p:nvSpPr>
        <p:spPr>
          <a:xfrm>
            <a:off x="457200" y="1935480"/>
            <a:ext cx="8229600" cy="3017520"/>
          </a:xfrm>
        </p:spPr>
        <p:txBody>
          <a:bodyPr>
            <a:normAutofit fontScale="92500" lnSpcReduction="10000"/>
          </a:bodyPr>
          <a:lstStyle/>
          <a:p>
            <a:pPr algn="just">
              <a:buNone/>
            </a:pPr>
            <a:r>
              <a:rPr lang="en-US" dirty="0" smtClean="0"/>
              <a:t> </a:t>
            </a:r>
            <a:endParaRPr lang="ro-RO" dirty="0" smtClean="0"/>
          </a:p>
          <a:p>
            <a:pPr algn="just"/>
            <a:endParaRPr lang="ro-RO" dirty="0" smtClean="0"/>
          </a:p>
          <a:p>
            <a:pPr algn="just"/>
            <a:r>
              <a:rPr lang="en-US" dirty="0" smtClean="0"/>
              <a:t>T</a:t>
            </a:r>
            <a:r>
              <a:rPr lang="ro-RO" dirty="0" smtClean="0"/>
              <a:t>umori mai anaplastice, cu creșterea invaziei capsulare, extracapsulare, portale și a metastazelor intrahepatice. </a:t>
            </a:r>
          </a:p>
          <a:p>
            <a:pPr algn="just"/>
            <a:r>
              <a:rPr lang="en-US" dirty="0" smtClean="0"/>
              <a:t>S</a:t>
            </a:r>
            <a:r>
              <a:rPr lang="ro-RO" dirty="0" smtClean="0"/>
              <a:t>upraviețuire mai mică </a:t>
            </a:r>
          </a:p>
        </p:txBody>
      </p:sp>
      <p:sp>
        <p:nvSpPr>
          <p:cNvPr id="4" name="Title 1"/>
          <p:cNvSpPr txBox="1">
            <a:spLocks/>
          </p:cNvSpPr>
          <p:nvPr/>
        </p:nvSpPr>
        <p:spPr>
          <a:xfrm>
            <a:off x="457200" y="5486400"/>
            <a:ext cx="8534400" cy="914400"/>
          </a:xfrm>
          <a:prstGeom prst="rect">
            <a:avLst/>
          </a:prstGeom>
        </p:spPr>
        <p:txBody>
          <a:bodyPr vert="horz" lIns="0" rIns="0" bIns="0" anchor="b">
            <a:normAutofit/>
          </a:bodyPr>
          <a:lstStyle/>
          <a:p>
            <a:pPr algn="just"/>
            <a:r>
              <a:rPr lang="ro-RO" sz="1200" b="1" dirty="0" smtClean="0"/>
              <a:t>1. </a:t>
            </a:r>
            <a:r>
              <a:rPr lang="en-US" sz="1200" b="1" dirty="0" smtClean="0"/>
              <a:t>“</a:t>
            </a:r>
            <a:r>
              <a:rPr lang="en-US" sz="1100" b="1" dirty="0" smtClean="0"/>
              <a:t>High malignancy of </a:t>
            </a:r>
            <a:r>
              <a:rPr lang="en-US" sz="1100" b="1" dirty="0" err="1" smtClean="0"/>
              <a:t>hepatocellular</a:t>
            </a:r>
            <a:r>
              <a:rPr lang="en-US" sz="1100" b="1" dirty="0" smtClean="0"/>
              <a:t> carcinoma in alcoholic patients with hepatitis C virus</a:t>
            </a:r>
            <a:r>
              <a:rPr lang="en-US" sz="1200" b="1" dirty="0" smtClean="0"/>
              <a:t>”, </a:t>
            </a:r>
            <a:r>
              <a:rPr lang="en-US" sz="1100" dirty="0" smtClean="0"/>
              <a:t>Kubo S, Kinoshita H, </a:t>
            </a:r>
            <a:r>
              <a:rPr lang="en-US" sz="1100" dirty="0" err="1" smtClean="0"/>
              <a:t>Hirohashi</a:t>
            </a:r>
            <a:r>
              <a:rPr lang="en-US" sz="1100" dirty="0" smtClean="0"/>
              <a:t> K, Tanaka H, Tsukamoto T, </a:t>
            </a:r>
            <a:r>
              <a:rPr lang="en-US" sz="1100" dirty="0" err="1" smtClean="0"/>
              <a:t>Shuto</a:t>
            </a:r>
            <a:r>
              <a:rPr lang="en-US" sz="1100" dirty="0" smtClean="0"/>
              <a:t> T, Kuroki T</a:t>
            </a:r>
            <a:r>
              <a:rPr lang="ro-RO" sz="1100" dirty="0" smtClean="0"/>
              <a:t>, </a:t>
            </a:r>
            <a:r>
              <a:rPr lang="en-US" sz="1200" dirty="0" smtClean="0"/>
              <a:t>Surgery. 1997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pPr algn="ctr"/>
            <a:r>
              <a:rPr lang="ro-RO" sz="3600" b="1" dirty="0">
                <a:solidFill>
                  <a:srgbClr val="00B0F0"/>
                </a:solidFill>
              </a:rPr>
              <a:t>Alcoolul și tratamentele antivirale</a:t>
            </a:r>
            <a:endParaRPr lang="en-US" sz="3600" b="1" dirty="0">
              <a:solidFill>
                <a:srgbClr val="00B0F0"/>
              </a:solidFill>
            </a:endParaRPr>
          </a:p>
        </p:txBody>
      </p:sp>
      <p:sp>
        <p:nvSpPr>
          <p:cNvPr id="3" name="Content Placeholder 2"/>
          <p:cNvSpPr>
            <a:spLocks noGrp="1"/>
          </p:cNvSpPr>
          <p:nvPr>
            <p:ph idx="1"/>
          </p:nvPr>
        </p:nvSpPr>
        <p:spPr>
          <a:xfrm>
            <a:off x="457200" y="1935480"/>
            <a:ext cx="8229600" cy="3550920"/>
          </a:xfrm>
        </p:spPr>
        <p:txBody>
          <a:bodyPr>
            <a:normAutofit/>
          </a:bodyPr>
          <a:lstStyle/>
          <a:p>
            <a:pPr algn="just"/>
            <a:endParaRPr lang="ro-RO" dirty="0" smtClean="0"/>
          </a:p>
          <a:p>
            <a:pPr algn="just"/>
            <a:r>
              <a:rPr lang="en-US" dirty="0" err="1" smtClean="0"/>
              <a:t>Deoarece</a:t>
            </a:r>
            <a:r>
              <a:rPr lang="en-US" dirty="0" smtClean="0"/>
              <a:t> </a:t>
            </a:r>
            <a:r>
              <a:rPr lang="ro-RO" dirty="0" smtClean="0"/>
              <a:t>alcoolul potențează fibrogeneza și oncogeneza induse de virusul hepatitic C, consumatorii de etanol sunt în mod particular vulnerabili la infecția VHC și au cea mai mare nevoie de tratament antiviral. </a:t>
            </a:r>
          </a:p>
          <a:p>
            <a:pPr algn="just"/>
            <a:endParaRPr lang="en-US" dirty="0" smtClean="0"/>
          </a:p>
          <a:p>
            <a:pPr algn="just">
              <a:buNone/>
            </a:pPr>
            <a:endParaRPr lang="ro-RO" dirty="0" smtClean="0"/>
          </a:p>
          <a:p>
            <a:pPr algn="just"/>
            <a:endParaRPr lang="ro-RO" dirty="0" smtClean="0"/>
          </a:p>
          <a:p>
            <a:pPr algn="just"/>
            <a:endParaRPr lang="ro-RO"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19200"/>
          </a:xfrm>
        </p:spPr>
        <p:txBody>
          <a:bodyPr>
            <a:normAutofit/>
          </a:bodyPr>
          <a:lstStyle/>
          <a:p>
            <a:pPr algn="ctr"/>
            <a:r>
              <a:rPr lang="ro-RO" sz="3600" b="1" dirty="0">
                <a:solidFill>
                  <a:srgbClr val="00B0F0"/>
                </a:solidFill>
              </a:rPr>
              <a:t>Alcoolul și tratamentele antivirale</a:t>
            </a:r>
            <a:endParaRPr lang="en-US" sz="3600" b="1" dirty="0">
              <a:solidFill>
                <a:srgbClr val="00B0F0"/>
              </a:solidFill>
            </a:endParaRPr>
          </a:p>
        </p:txBody>
      </p:sp>
      <p:sp>
        <p:nvSpPr>
          <p:cNvPr id="3" name="Content Placeholder 2"/>
          <p:cNvSpPr>
            <a:spLocks noGrp="1"/>
          </p:cNvSpPr>
          <p:nvPr>
            <p:ph idx="1"/>
          </p:nvPr>
        </p:nvSpPr>
        <p:spPr>
          <a:xfrm>
            <a:off x="457200" y="1935480"/>
            <a:ext cx="8229600" cy="4236720"/>
          </a:xfrm>
        </p:spPr>
        <p:txBody>
          <a:bodyPr>
            <a:normAutofit fontScale="40000" lnSpcReduction="20000"/>
          </a:bodyPr>
          <a:lstStyle/>
          <a:p>
            <a:pPr algn="just"/>
            <a:endParaRPr lang="ro-RO" dirty="0" smtClean="0"/>
          </a:p>
          <a:p>
            <a:pPr algn="just"/>
            <a:endParaRPr lang="ro-RO" dirty="0" smtClean="0"/>
          </a:p>
          <a:p>
            <a:pPr algn="just"/>
            <a:r>
              <a:rPr lang="ro-RO" sz="5100" dirty="0"/>
              <a:t>Consumul activ de etanol </a:t>
            </a:r>
            <a:r>
              <a:rPr lang="en-US" sz="5100" dirty="0" smtClean="0"/>
              <a:t>-&gt; </a:t>
            </a:r>
            <a:r>
              <a:rPr lang="ro-RO" sz="5100" dirty="0" smtClean="0"/>
              <a:t>o </a:t>
            </a:r>
            <a:r>
              <a:rPr lang="ro-RO" sz="5100" dirty="0"/>
              <a:t>contraindicație relativă pentru tratamentul cu IFN. </a:t>
            </a:r>
            <a:endParaRPr lang="en-US" sz="5100" dirty="0" smtClean="0"/>
          </a:p>
          <a:p>
            <a:pPr algn="just"/>
            <a:endParaRPr lang="en-US" sz="5100" dirty="0" smtClean="0"/>
          </a:p>
          <a:p>
            <a:pPr algn="just"/>
            <a:r>
              <a:rPr lang="ro-RO" sz="5100" dirty="0" smtClean="0"/>
              <a:t>Răspunsul </a:t>
            </a:r>
            <a:r>
              <a:rPr lang="ro-RO" sz="5100" dirty="0"/>
              <a:t>la terapie este mai scăzut la consumatorii de </a:t>
            </a:r>
            <a:r>
              <a:rPr lang="ro-RO" sz="5100" dirty="0" smtClean="0"/>
              <a:t>etanol</a:t>
            </a:r>
            <a:endParaRPr lang="en-US" sz="5100" dirty="0" smtClean="0"/>
          </a:p>
          <a:p>
            <a:pPr algn="just"/>
            <a:endParaRPr lang="en-US" sz="5100" dirty="0" smtClean="0"/>
          </a:p>
          <a:p>
            <a:pPr algn="just"/>
            <a:r>
              <a:rPr lang="en-US" sz="5100" dirty="0" smtClean="0"/>
              <a:t>A</a:t>
            </a:r>
            <a:r>
              <a:rPr lang="ro-RO" sz="5100" dirty="0" smtClean="0"/>
              <a:t>bstinența crește </a:t>
            </a:r>
            <a:r>
              <a:rPr lang="ro-RO" sz="5100" dirty="0"/>
              <a:t>ratele de răspuns </a:t>
            </a:r>
          </a:p>
          <a:p>
            <a:pPr algn="just"/>
            <a:endParaRPr lang="ro-RO" sz="5100" dirty="0"/>
          </a:p>
          <a:p>
            <a:pPr algn="just"/>
            <a:r>
              <a:rPr lang="ro-RO" sz="5100" dirty="0" smtClean="0"/>
              <a:t>Chiar </a:t>
            </a:r>
            <a:r>
              <a:rPr lang="ro-RO" sz="5100" dirty="0"/>
              <a:t>și la cei sevrați, ratele de răspuns au fost mai mici față de neconsumatori!</a:t>
            </a:r>
          </a:p>
          <a:p>
            <a:pPr algn="just">
              <a:buNone/>
            </a:pPr>
            <a:endParaRPr lang="ro-RO" sz="5100" dirty="0"/>
          </a:p>
          <a:p>
            <a:pPr algn="just"/>
            <a:r>
              <a:rPr lang="ro-RO" sz="5100" dirty="0"/>
              <a:t>Nu există studii legate de influența consumului de etanol asupra eficacității terapiei cu antivirale </a:t>
            </a:r>
            <a:r>
              <a:rPr lang="ro-RO" sz="5100" dirty="0" smtClean="0"/>
              <a:t>directe</a:t>
            </a:r>
            <a:endParaRPr lang="ro-RO" sz="5100" dirty="0"/>
          </a:p>
          <a:p>
            <a:pPr algn="just">
              <a:buNone/>
            </a:pPr>
            <a:endParaRPr lang="ro-RO" dirty="0" smtClean="0"/>
          </a:p>
          <a:p>
            <a:pPr algn="just"/>
            <a:endParaRPr lang="ro-RO" dirty="0" smtClean="0"/>
          </a:p>
          <a:p>
            <a:pPr algn="just"/>
            <a:endParaRPr lang="ro-RO"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fontScale="90000"/>
          </a:bodyPr>
          <a:lstStyle/>
          <a:p>
            <a:r>
              <a:rPr lang="en-US" b="1" dirty="0" err="1" smtClean="0">
                <a:solidFill>
                  <a:srgbClr val="00B0F0"/>
                </a:solidFill>
              </a:rPr>
              <a:t>Infec</a:t>
            </a:r>
            <a:r>
              <a:rPr lang="ro-RO" b="1" dirty="0" smtClean="0">
                <a:solidFill>
                  <a:srgbClr val="00B0F0"/>
                </a:solidFill>
              </a:rPr>
              <a:t>ția cronică VHC la persoanele aflate în detenție</a:t>
            </a:r>
            <a:endParaRPr lang="en-US" dirty="0"/>
          </a:p>
        </p:txBody>
      </p:sp>
      <p:sp>
        <p:nvSpPr>
          <p:cNvPr id="3" name="Content Placeholder 2"/>
          <p:cNvSpPr>
            <a:spLocks noGrp="1"/>
          </p:cNvSpPr>
          <p:nvPr>
            <p:ph idx="1"/>
          </p:nvPr>
        </p:nvSpPr>
        <p:spPr/>
        <p:txBody>
          <a:bodyPr/>
          <a:lstStyle/>
          <a:p>
            <a:endParaRPr lang="ro-RO" dirty="0" smtClean="0"/>
          </a:p>
          <a:p>
            <a:endParaRPr lang="en-US" dirty="0" smtClean="0"/>
          </a:p>
          <a:p>
            <a:r>
              <a:rPr lang="ro-RO" dirty="0" smtClean="0"/>
              <a:t>Prevalență de 30%, 80% la cei consum</a:t>
            </a:r>
            <a:r>
              <a:rPr lang="en-US" dirty="0" smtClean="0"/>
              <a:t>a</a:t>
            </a:r>
            <a:r>
              <a:rPr lang="ro-RO" dirty="0" smtClean="0"/>
              <a:t>tori de droguri IV</a:t>
            </a:r>
          </a:p>
          <a:p>
            <a:r>
              <a:rPr lang="ro-RO" dirty="0" smtClean="0"/>
              <a:t>Detenția - </a:t>
            </a:r>
            <a:r>
              <a:rPr lang="en-US" dirty="0" smtClean="0"/>
              <a:t>&gt; </a:t>
            </a:r>
            <a:r>
              <a:rPr lang="ro-RO" dirty="0" smtClean="0"/>
              <a:t>factor independent pentru transmiterea HCV</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solidFill>
                  <a:srgbClr val="00B0F0"/>
                </a:solidFill>
              </a:rPr>
              <a:t>Tratamentul</a:t>
            </a:r>
            <a:r>
              <a:rPr lang="en-US" sz="4000" b="1" dirty="0" smtClean="0">
                <a:solidFill>
                  <a:srgbClr val="00B0F0"/>
                </a:solidFill>
              </a:rPr>
              <a:t> antiviral - </a:t>
            </a:r>
            <a:r>
              <a:rPr lang="en-US" sz="4000" b="1" dirty="0" err="1" smtClean="0">
                <a:solidFill>
                  <a:srgbClr val="00B0F0"/>
                </a:solidFill>
              </a:rPr>
              <a:t>bariere</a:t>
            </a:r>
            <a:endParaRPr lang="en-US" sz="4000" b="1" dirty="0" smtClean="0">
              <a:solidFill>
                <a:srgbClr val="00B0F0"/>
              </a:solidFill>
            </a:endParaRPr>
          </a:p>
        </p:txBody>
      </p:sp>
      <p:sp>
        <p:nvSpPr>
          <p:cNvPr id="3" name="Content Placeholder 2"/>
          <p:cNvSpPr>
            <a:spLocks noGrp="1"/>
          </p:cNvSpPr>
          <p:nvPr>
            <p:ph idx="1"/>
          </p:nvPr>
        </p:nvSpPr>
        <p:spPr/>
        <p:txBody>
          <a:bodyPr/>
          <a:lstStyle/>
          <a:p>
            <a:endParaRPr lang="ro-RO" dirty="0" smtClean="0"/>
          </a:p>
          <a:p>
            <a:r>
              <a:rPr lang="ro-RO" dirty="0" smtClean="0"/>
              <a:t>Lipsa screeningului </a:t>
            </a:r>
          </a:p>
          <a:p>
            <a:r>
              <a:rPr lang="ro-RO" dirty="0" smtClean="0"/>
              <a:t>Lipsa informării asupra infecției VHC și repercusiunilor acesteia</a:t>
            </a:r>
            <a:endParaRPr lang="en-US" dirty="0" smtClean="0"/>
          </a:p>
          <a:p>
            <a:r>
              <a:rPr lang="en-US" dirty="0" err="1" smtClean="0"/>
              <a:t>Birocra</a:t>
            </a:r>
            <a:r>
              <a:rPr lang="ro-RO" dirty="0" smtClean="0"/>
              <a:t>ția penitenciarelor</a:t>
            </a:r>
          </a:p>
          <a:p>
            <a:r>
              <a:rPr lang="ro-RO" dirty="0" smtClean="0"/>
              <a:t>Obligativitatea calității de asigurat</a:t>
            </a:r>
          </a:p>
          <a:p>
            <a:r>
              <a:rPr lang="ro-RO" dirty="0" smtClean="0"/>
              <a:t>Refuzul de a fi evaluat și tratat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normAutofit/>
          </a:bodyPr>
          <a:lstStyle/>
          <a:p>
            <a:r>
              <a:rPr lang="en-US" sz="3600" b="1" dirty="0" smtClean="0">
                <a:solidFill>
                  <a:srgbClr val="00B0F0"/>
                </a:solidFill>
              </a:rPr>
              <a:t>Take home messages</a:t>
            </a:r>
            <a:endParaRPr lang="en-US" sz="3600" b="1" dirty="0">
              <a:solidFill>
                <a:srgbClr val="00B0F0"/>
              </a:solidFill>
            </a:endParaRPr>
          </a:p>
        </p:txBody>
      </p:sp>
      <p:sp>
        <p:nvSpPr>
          <p:cNvPr id="3" name="Content Placeholder 2"/>
          <p:cNvSpPr>
            <a:spLocks noGrp="1"/>
          </p:cNvSpPr>
          <p:nvPr>
            <p:ph idx="1"/>
          </p:nvPr>
        </p:nvSpPr>
        <p:spPr>
          <a:xfrm>
            <a:off x="457200" y="1524000"/>
            <a:ext cx="8229600" cy="4953000"/>
          </a:xfrm>
        </p:spPr>
        <p:txBody>
          <a:bodyPr>
            <a:normAutofit/>
          </a:bodyPr>
          <a:lstStyle/>
          <a:p>
            <a:pPr algn="just"/>
            <a:r>
              <a:rPr lang="ro-RO" dirty="0" smtClean="0"/>
              <a:t>Deși studiile efectuate până în prezent au avut rezultate contradictorii, fibroza hepatică este accelerată la consumatori</a:t>
            </a:r>
            <a:r>
              <a:rPr lang="en-US" dirty="0" err="1" smtClean="0"/>
              <a:t>i</a:t>
            </a:r>
            <a:r>
              <a:rPr lang="ro-RO" dirty="0" smtClean="0"/>
              <a:t> de etanol, iar aceștia sunt mai predispuși la a dezvolta ciroză hepatică și carcinom hepatocelular. </a:t>
            </a:r>
          </a:p>
          <a:p>
            <a:pPr algn="just"/>
            <a:r>
              <a:rPr lang="ro-RO" dirty="0" smtClean="0"/>
              <a:t>Alături de eradicarea virusului C, cea de-a doua țintă este cea a sevrajului complet de etanol!</a:t>
            </a:r>
            <a:endParaRPr lang="en-US" dirty="0" smtClean="0"/>
          </a:p>
          <a:p>
            <a:pPr algn="just"/>
            <a:r>
              <a:rPr lang="en-US" dirty="0" err="1" smtClean="0"/>
              <a:t>Prizonierii</a:t>
            </a:r>
            <a:r>
              <a:rPr lang="en-US" dirty="0" smtClean="0"/>
              <a:t> </a:t>
            </a:r>
            <a:r>
              <a:rPr lang="en-US" dirty="0" err="1" smtClean="0"/>
              <a:t>ar</a:t>
            </a:r>
            <a:r>
              <a:rPr lang="en-US" dirty="0" smtClean="0"/>
              <a:t> </a:t>
            </a:r>
            <a:r>
              <a:rPr lang="en-US" dirty="0" err="1" smtClean="0"/>
              <a:t>trebui</a:t>
            </a:r>
            <a:r>
              <a:rPr lang="en-US" dirty="0" smtClean="0"/>
              <a:t> </a:t>
            </a:r>
            <a:r>
              <a:rPr lang="en-US" dirty="0" err="1" smtClean="0"/>
              <a:t>priva</a:t>
            </a:r>
            <a:r>
              <a:rPr lang="ro-RO" dirty="0" smtClean="0"/>
              <a:t>ți doar de libertate!</a:t>
            </a:r>
            <a:endParaRPr lang="en-US" dirty="0" smtClean="0"/>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ro-RO" sz="6000" b="1" dirty="0" smtClean="0">
              <a:solidFill>
                <a:srgbClr val="00B0F0"/>
              </a:solidFill>
              <a:latin typeface="+mj-lt"/>
              <a:ea typeface="+mj-ea"/>
              <a:cs typeface="+mj-cs"/>
            </a:endParaRPr>
          </a:p>
          <a:p>
            <a:pPr algn="ctr">
              <a:buNone/>
            </a:pPr>
            <a:r>
              <a:rPr lang="ro-RO" sz="6000" b="1" dirty="0" smtClean="0">
                <a:solidFill>
                  <a:srgbClr val="00B0F0"/>
                </a:solidFill>
                <a:latin typeface="+mj-lt"/>
                <a:ea typeface="+mj-ea"/>
                <a:cs typeface="+mj-cs"/>
              </a:rPr>
              <a:t>Vă mulțumesc!</a:t>
            </a:r>
            <a:endParaRPr lang="en-US" sz="6000" b="1" dirty="0" smtClean="0">
              <a:solidFill>
                <a:srgbClr val="00B0F0"/>
              </a:solidFill>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600" b="1" dirty="0" smtClean="0">
                <a:solidFill>
                  <a:srgbClr val="00B0F0"/>
                </a:solidFill>
              </a:rPr>
              <a:t>Sumar</a:t>
            </a:r>
            <a:endParaRPr lang="en-US" sz="3600" b="1" dirty="0">
              <a:solidFill>
                <a:srgbClr val="00B0F0"/>
              </a:solidFill>
            </a:endParaRPr>
          </a:p>
        </p:txBody>
      </p:sp>
      <p:sp>
        <p:nvSpPr>
          <p:cNvPr id="3" name="Content Placeholder 2"/>
          <p:cNvSpPr>
            <a:spLocks noGrp="1"/>
          </p:cNvSpPr>
          <p:nvPr>
            <p:ph idx="1"/>
          </p:nvPr>
        </p:nvSpPr>
        <p:spPr/>
        <p:txBody>
          <a:bodyPr/>
          <a:lstStyle/>
          <a:p>
            <a:endParaRPr lang="ro-RO" dirty="0" smtClean="0"/>
          </a:p>
          <a:p>
            <a:endParaRPr lang="ro-RO" dirty="0" smtClean="0"/>
          </a:p>
          <a:p>
            <a:r>
              <a:rPr lang="ro-RO" sz="3600" b="1" dirty="0" smtClean="0">
                <a:solidFill>
                  <a:srgbClr val="00B0F0"/>
                </a:solidFill>
                <a:latin typeface="+mj-lt"/>
                <a:ea typeface="+mj-ea"/>
                <a:cs typeface="+mj-cs"/>
              </a:rPr>
              <a:t>Alcoolul și hepatita cronică C</a:t>
            </a:r>
          </a:p>
          <a:p>
            <a:r>
              <a:rPr lang="ro-RO" sz="3600" b="1" dirty="0" smtClean="0">
                <a:solidFill>
                  <a:srgbClr val="00B0F0"/>
                </a:solidFill>
                <a:latin typeface="+mj-lt"/>
                <a:ea typeface="+mj-ea"/>
                <a:cs typeface="+mj-cs"/>
              </a:rPr>
              <a:t>Infecția cronică VHC la persoanele aflate în detenție</a:t>
            </a:r>
            <a:endParaRPr lang="en-US" sz="3600" b="1" dirty="0" smtClean="0">
              <a:solidFill>
                <a:srgbClr val="00B0F0"/>
              </a:solidFill>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ro-RO" sz="3600" b="1" dirty="0">
                <a:solidFill>
                  <a:srgbClr val="00B0F0"/>
                </a:solidFill>
              </a:rPr>
              <a:t>Istoria naturală a infecției cu VHC</a:t>
            </a:r>
            <a:endParaRPr lang="en-US" sz="3600" b="1" dirty="0">
              <a:solidFill>
                <a:srgbClr val="00B0F0"/>
              </a:solidFill>
            </a:endParaRPr>
          </a:p>
        </p:txBody>
      </p:sp>
      <p:sp>
        <p:nvSpPr>
          <p:cNvPr id="3" name="Content Placeholder 2"/>
          <p:cNvSpPr>
            <a:spLocks noGrp="1"/>
          </p:cNvSpPr>
          <p:nvPr>
            <p:ph idx="1"/>
          </p:nvPr>
        </p:nvSpPr>
        <p:spPr>
          <a:xfrm>
            <a:off x="457200" y="2362200"/>
            <a:ext cx="8229600" cy="3124200"/>
          </a:xfrm>
        </p:spPr>
        <p:txBody>
          <a:bodyPr>
            <a:normAutofit/>
          </a:bodyPr>
          <a:lstStyle/>
          <a:p>
            <a:pPr algn="just"/>
            <a:r>
              <a:rPr lang="en-US" dirty="0" smtClean="0"/>
              <a:t>“</a:t>
            </a:r>
            <a:r>
              <a:rPr lang="en-US" dirty="0" err="1" smtClean="0"/>
              <a:t>Factorii</a:t>
            </a:r>
            <a:r>
              <a:rPr lang="en-US" dirty="0" smtClean="0"/>
              <a:t> care </a:t>
            </a:r>
            <a:r>
              <a:rPr lang="ro-RO" dirty="0" smtClean="0"/>
              <a:t>ț</a:t>
            </a:r>
            <a:r>
              <a:rPr lang="en-US" dirty="0" smtClean="0"/>
              <a:t>in de </a:t>
            </a:r>
            <a:r>
              <a:rPr lang="en-US" dirty="0" err="1" smtClean="0"/>
              <a:t>gazd</a:t>
            </a:r>
            <a:r>
              <a:rPr lang="ro-RO" dirty="0" smtClean="0"/>
              <a:t>ă (înaintarea în vârstă, consumul de alcool </a:t>
            </a:r>
            <a:r>
              <a:rPr lang="en-US" dirty="0" smtClean="0"/>
              <a:t>&gt; </a:t>
            </a:r>
            <a:r>
              <a:rPr lang="ro-RO" dirty="0" smtClean="0"/>
              <a:t>50 g/zi</a:t>
            </a:r>
            <a:r>
              <a:rPr lang="en-US" dirty="0" smtClean="0"/>
              <a:t> </a:t>
            </a:r>
            <a:r>
              <a:rPr lang="ro-RO" dirty="0" smtClean="0"/>
              <a:t>și sexul masculin</a:t>
            </a:r>
            <a:r>
              <a:rPr lang="en-US" dirty="0" smtClean="0"/>
              <a:t>)</a:t>
            </a:r>
            <a:r>
              <a:rPr lang="ro-RO" dirty="0" smtClean="0"/>
              <a:t> prezintă o asociere mai mare cu progresia fibrozei hepatice </a:t>
            </a:r>
            <a:r>
              <a:rPr lang="en-US" dirty="0" err="1" smtClean="0"/>
              <a:t>comparativ</a:t>
            </a:r>
            <a:r>
              <a:rPr lang="en-US" dirty="0" smtClean="0"/>
              <a:t> cu </a:t>
            </a:r>
            <a:r>
              <a:rPr lang="ro-RO" dirty="0" smtClean="0"/>
              <a:t>factorii ce țin de virus în infecția cu VHC</a:t>
            </a:r>
            <a:r>
              <a:rPr lang="en-US" dirty="0" smtClean="0"/>
              <a:t>”</a:t>
            </a:r>
            <a:endParaRPr lang="ro-RO" dirty="0" smtClean="0"/>
          </a:p>
          <a:p>
            <a:pPr algn="just"/>
            <a:endParaRPr lang="ro-RO" dirty="0" smtClean="0"/>
          </a:p>
          <a:p>
            <a:pPr algn="just"/>
            <a:endParaRPr lang="ro-RO" dirty="0" smtClean="0"/>
          </a:p>
          <a:p>
            <a:pPr algn="just"/>
            <a:endParaRPr lang="en-US" dirty="0"/>
          </a:p>
        </p:txBody>
      </p:sp>
      <p:sp>
        <p:nvSpPr>
          <p:cNvPr id="6" name="Title 1"/>
          <p:cNvSpPr txBox="1">
            <a:spLocks/>
          </p:cNvSpPr>
          <p:nvPr/>
        </p:nvSpPr>
        <p:spPr>
          <a:xfrm>
            <a:off x="457200" y="5867400"/>
            <a:ext cx="8229600" cy="838200"/>
          </a:xfrm>
          <a:prstGeom prst="rect">
            <a:avLst/>
          </a:prstGeom>
        </p:spPr>
        <p:txBody>
          <a:bodyPr vert="horz" lIns="0" rIns="0" bIns="0" anchor="b">
            <a:normAutofit fontScale="67500" lnSpcReduction="20000"/>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smtClean="0">
                <a:ln>
                  <a:noFill/>
                </a:ln>
                <a:effectLst/>
                <a:uLnTx/>
                <a:uFillTx/>
                <a:latin typeface="+mj-lt"/>
                <a:ea typeface="+mj-ea"/>
                <a:cs typeface="+mj-cs"/>
              </a:rPr>
              <a:t>“Natural history of liver fibrosis progression in patients with chronic hepatitis C”</a:t>
            </a:r>
            <a:r>
              <a:rPr kumimoji="0" lang="ro-RO" sz="2200" b="1" i="0" u="none" strike="noStrike" kern="1200" cap="none" spc="0" normalizeH="0" baseline="0" noProof="0" dirty="0" smtClean="0">
                <a:ln>
                  <a:noFill/>
                </a:ln>
                <a:effectLst/>
                <a:uLnTx/>
                <a:uFillTx/>
                <a:latin typeface="+mj-lt"/>
                <a:ea typeface="+mj-ea"/>
                <a:cs typeface="+mj-cs"/>
              </a:rPr>
              <a:t>, </a:t>
            </a:r>
            <a:r>
              <a:rPr kumimoji="0" lang="en-US" b="0" i="0" u="none" strike="noStrike" kern="1200" cap="none" spc="0" normalizeH="0" baseline="0" noProof="0" dirty="0" smtClean="0">
                <a:ln>
                  <a:noFill/>
                </a:ln>
                <a:effectLst/>
                <a:uLnTx/>
                <a:uFillTx/>
                <a:latin typeface="+mj-lt"/>
                <a:ea typeface="+mj-ea"/>
                <a:cs typeface="+mj-cs"/>
              </a:rPr>
              <a:t>Prof Thierry </a:t>
            </a:r>
            <a:r>
              <a:rPr kumimoji="0" lang="en-US" b="0" i="0" u="none" strike="noStrike" kern="1200" cap="none" spc="0" normalizeH="0" baseline="0" noProof="0" dirty="0" err="1" smtClean="0">
                <a:ln>
                  <a:noFill/>
                </a:ln>
                <a:effectLst/>
                <a:uLnTx/>
                <a:uFillTx/>
                <a:latin typeface="+mj-lt"/>
                <a:ea typeface="+mj-ea"/>
                <a:cs typeface="+mj-cs"/>
              </a:rPr>
              <a:t>Poynard</a:t>
            </a:r>
            <a:r>
              <a:rPr kumimoji="0" lang="en-US" b="0" i="0" u="none" strike="noStrike" kern="1200" cap="none" spc="0" normalizeH="0" baseline="0" noProof="0" dirty="0" smtClean="0">
                <a:ln>
                  <a:noFill/>
                </a:ln>
                <a:effectLst/>
                <a:uLnTx/>
                <a:uFillTx/>
                <a:latin typeface="+mj-lt"/>
                <a:ea typeface="+mj-ea"/>
                <a:cs typeface="+mj-cs"/>
              </a:rPr>
              <a:t>, Prof Pierre </a:t>
            </a:r>
            <a:r>
              <a:rPr kumimoji="0" lang="en-US" b="0" i="0" u="none" strike="noStrike" kern="1200" cap="none" spc="0" normalizeH="0" baseline="0" noProof="0" dirty="0" err="1" smtClean="0">
                <a:ln>
                  <a:noFill/>
                </a:ln>
                <a:effectLst/>
                <a:uLnTx/>
                <a:uFillTx/>
                <a:latin typeface="+mj-lt"/>
                <a:ea typeface="+mj-ea"/>
                <a:cs typeface="+mj-cs"/>
              </a:rPr>
              <a:t>Bedossa</a:t>
            </a:r>
            <a:r>
              <a:rPr kumimoji="0" lang="en-US" b="0" i="0" u="none" strike="noStrike" kern="1200" cap="none" spc="0" normalizeH="0" baseline="0" noProof="0" dirty="0" smtClean="0">
                <a:ln>
                  <a:noFill/>
                </a:ln>
                <a:effectLst/>
                <a:uLnTx/>
                <a:uFillTx/>
                <a:latin typeface="+mj-lt"/>
                <a:ea typeface="+mj-ea"/>
                <a:cs typeface="+mj-cs"/>
              </a:rPr>
              <a:t>, MD</a:t>
            </a:r>
            <a:r>
              <a:rPr kumimoji="0" lang="ro-RO" b="0" i="0" u="none" strike="noStrike" kern="1200" cap="none" spc="0" normalizeH="0" baseline="0" noProof="0" dirty="0" smtClean="0">
                <a:ln>
                  <a:noFill/>
                </a:ln>
                <a:effectLst/>
                <a:uLnTx/>
                <a:uFillTx/>
                <a:latin typeface="+mj-lt"/>
                <a:ea typeface="+mj-ea"/>
                <a:cs typeface="+mj-cs"/>
              </a:rPr>
              <a:t>, P</a:t>
            </a:r>
            <a:r>
              <a:rPr kumimoji="0" lang="en-US" b="0" i="0" u="none" strike="noStrike" kern="1200" cap="none" spc="0" normalizeH="0" baseline="0" noProof="0" dirty="0" err="1" smtClean="0">
                <a:ln>
                  <a:noFill/>
                </a:ln>
                <a:effectLst/>
                <a:uLnTx/>
                <a:uFillTx/>
                <a:latin typeface="+mj-lt"/>
                <a:ea typeface="+mj-ea"/>
                <a:cs typeface="+mj-cs"/>
              </a:rPr>
              <a:t>rof</a:t>
            </a:r>
            <a:r>
              <a:rPr kumimoji="0" lang="en-US" b="0" i="0" u="none" strike="noStrike" kern="1200" cap="none" spc="0" normalizeH="0" baseline="0" noProof="0" dirty="0" smtClean="0">
                <a:ln>
                  <a:noFill/>
                </a:ln>
                <a:effectLst/>
                <a:uLnTx/>
                <a:uFillTx/>
                <a:latin typeface="+mj-lt"/>
                <a:ea typeface="+mj-ea"/>
                <a:cs typeface="+mj-cs"/>
              </a:rPr>
              <a:t> Pierre </a:t>
            </a:r>
            <a:r>
              <a:rPr kumimoji="0" lang="en-US" b="0" i="0" u="none" strike="noStrike" kern="1200" cap="none" spc="0" normalizeH="0" baseline="0" noProof="0" dirty="0" err="1" smtClean="0">
                <a:ln>
                  <a:noFill/>
                </a:ln>
                <a:effectLst/>
                <a:uLnTx/>
                <a:uFillTx/>
                <a:latin typeface="+mj-lt"/>
                <a:ea typeface="+mj-ea"/>
                <a:cs typeface="+mj-cs"/>
              </a:rPr>
              <a:t>Opolon</a:t>
            </a:r>
            <a:r>
              <a:rPr kumimoji="0" lang="en-US" b="0" i="0" u="none" strike="noStrike" kern="1200" cap="none" spc="0" normalizeH="0" baseline="0" noProof="0" dirty="0" smtClean="0">
                <a:ln>
                  <a:noFill/>
                </a:ln>
                <a:effectLst/>
                <a:uLnTx/>
                <a:uFillTx/>
                <a:latin typeface="+mj-lt"/>
                <a:ea typeface="+mj-ea"/>
                <a:cs typeface="+mj-cs"/>
              </a:rPr>
              <a:t>, MD</a:t>
            </a:r>
            <a:r>
              <a:rPr kumimoji="0" lang="ro-RO" b="0" i="0" u="none" strike="noStrike" kern="1200" cap="none" spc="0" normalizeH="0" baseline="0" noProof="0" dirty="0" smtClean="0">
                <a:ln>
                  <a:noFill/>
                </a:ln>
                <a:effectLst/>
                <a:uLnTx/>
                <a:uFillTx/>
                <a:latin typeface="+mj-lt"/>
                <a:ea typeface="+mj-ea"/>
                <a:cs typeface="+mj-cs"/>
              </a:rPr>
              <a:t>, </a:t>
            </a:r>
            <a:r>
              <a:rPr kumimoji="0" lang="en-US" b="0" i="0" u="none" strike="noStrike" kern="1200" cap="none" spc="0" normalizeH="0" baseline="0" noProof="0" dirty="0" smtClean="0">
                <a:ln>
                  <a:noFill/>
                </a:ln>
                <a:effectLst/>
                <a:uLnTx/>
                <a:uFillTx/>
                <a:latin typeface="+mj-lt"/>
                <a:ea typeface="+mj-ea"/>
                <a:cs typeface="+mj-cs"/>
              </a:rPr>
              <a:t> for the OBSVIRC, METAVIR, CLINIVIR and DOSVIRC groups </a:t>
            </a:r>
            <a:r>
              <a:rPr kumimoji="0" lang="ro-RO" b="0" i="0" u="none" strike="noStrike" kern="1200" cap="none" spc="0" normalizeH="0" baseline="0" noProof="0" dirty="0" smtClean="0">
                <a:ln>
                  <a:noFill/>
                </a:ln>
                <a:effectLst/>
                <a:uLnTx/>
                <a:uFillTx/>
                <a:latin typeface="+mj-lt"/>
                <a:ea typeface="+mj-ea"/>
                <a:cs typeface="+mj-cs"/>
              </a:rPr>
              <a:t>, </a:t>
            </a:r>
            <a:r>
              <a:rPr kumimoji="0" lang="en-US" b="0" i="0" u="none" strike="noStrike" kern="1200" cap="none" spc="0" normalizeH="0" baseline="0" noProof="0" dirty="0" smtClean="0">
                <a:ln>
                  <a:noFill/>
                </a:ln>
                <a:effectLst/>
                <a:uLnTx/>
                <a:uFillTx/>
                <a:latin typeface="+mj-lt"/>
                <a:ea typeface="+mj-ea"/>
                <a:cs typeface="+mj-cs"/>
              </a:rPr>
              <a:t>22 March 1997 </a:t>
            </a:r>
            <a:r>
              <a:rPr kumimoji="0" lang="en-US" sz="5000" b="1" i="0" u="none" strike="noStrike" kern="1200" cap="none" spc="0" normalizeH="0" baseline="0" noProof="0" dirty="0" smtClean="0">
                <a:ln>
                  <a:noFill/>
                </a:ln>
                <a:effectLst/>
                <a:uLnTx/>
                <a:uFillTx/>
                <a:latin typeface="+mj-lt"/>
                <a:ea typeface="+mj-ea"/>
                <a:cs typeface="+mj-cs"/>
              </a:rPr>
              <a:t/>
            </a:r>
            <a:br>
              <a:rPr kumimoji="0" lang="en-US" sz="5000" b="1" i="0" u="none" strike="noStrike" kern="1200" cap="none" spc="0" normalizeH="0" baseline="0" noProof="0" dirty="0" smtClean="0">
                <a:ln>
                  <a:noFill/>
                </a:ln>
                <a:effectLst/>
                <a:uLnTx/>
                <a:uFillTx/>
                <a:latin typeface="+mj-lt"/>
                <a:ea typeface="+mj-ea"/>
                <a:cs typeface="+mj-cs"/>
              </a:rPr>
            </a:br>
            <a:endParaRPr kumimoji="0" lang="en-US" sz="5000" b="0" i="0" u="none" strike="noStrike" kern="1200" cap="none" spc="0" normalizeH="0" baseline="0" noProof="0" dirty="0">
              <a:ln>
                <a:noFill/>
              </a:ln>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600" b="1" dirty="0">
                <a:solidFill>
                  <a:srgbClr val="00B0F0"/>
                </a:solidFill>
              </a:rPr>
              <a:t>HCV și consumul de alcool</a:t>
            </a:r>
            <a:r>
              <a:rPr lang="en-US" sz="3600" b="1" dirty="0">
                <a:solidFill>
                  <a:srgbClr val="00B0F0"/>
                </a:solidFill>
              </a:rPr>
              <a:t> (1)</a:t>
            </a:r>
            <a:r>
              <a:rPr lang="ro-RO" sz="3600" b="1" dirty="0">
                <a:solidFill>
                  <a:srgbClr val="00B0F0"/>
                </a:solidFill>
              </a:rPr>
              <a:t> </a:t>
            </a:r>
            <a:endParaRPr lang="en-US" sz="3600" b="1" dirty="0">
              <a:solidFill>
                <a:srgbClr val="00B0F0"/>
              </a:solidFill>
            </a:endParaRPr>
          </a:p>
        </p:txBody>
      </p:sp>
      <p:sp>
        <p:nvSpPr>
          <p:cNvPr id="3" name="Content Placeholder 2"/>
          <p:cNvSpPr>
            <a:spLocks noGrp="1"/>
          </p:cNvSpPr>
          <p:nvPr>
            <p:ph idx="1"/>
          </p:nvPr>
        </p:nvSpPr>
        <p:spPr/>
        <p:txBody>
          <a:bodyPr>
            <a:normAutofit/>
          </a:bodyPr>
          <a:lstStyle/>
          <a:p>
            <a:endParaRPr lang="ro-RO" dirty="0" smtClean="0"/>
          </a:p>
          <a:p>
            <a:pPr algn="just"/>
            <a:r>
              <a:rPr lang="en-US" dirty="0" smtClean="0"/>
              <a:t>P</a:t>
            </a:r>
            <a:r>
              <a:rPr lang="ro-RO" dirty="0" smtClean="0"/>
              <a:t>rincipalele cauze de ciroză </a:t>
            </a:r>
            <a:r>
              <a:rPr lang="en-US" dirty="0" smtClean="0"/>
              <a:t>(</a:t>
            </a:r>
            <a:r>
              <a:rPr lang="ro-RO" dirty="0" smtClean="0"/>
              <a:t>Europa și statele Unite</a:t>
            </a:r>
            <a:r>
              <a:rPr lang="en-US" dirty="0" smtClean="0"/>
              <a:t>)</a:t>
            </a:r>
            <a:endParaRPr lang="ro-RO" dirty="0" smtClean="0"/>
          </a:p>
          <a:p>
            <a:pPr algn="just"/>
            <a:r>
              <a:rPr lang="ro-RO" dirty="0" smtClean="0"/>
              <a:t>Prevalența infecției VHC</a:t>
            </a:r>
            <a:r>
              <a:rPr lang="en-US" dirty="0" smtClean="0"/>
              <a:t> &gt; </a:t>
            </a:r>
            <a:r>
              <a:rPr lang="ro-RO" dirty="0" smtClean="0"/>
              <a:t>la persoanele consumatoare de etanol</a:t>
            </a:r>
          </a:p>
          <a:p>
            <a:pPr algn="just"/>
            <a:r>
              <a:rPr lang="ro-RO" dirty="0" smtClean="0"/>
              <a:t>Consumul de etanol</a:t>
            </a:r>
            <a:r>
              <a:rPr lang="en-US" dirty="0" smtClean="0"/>
              <a:t> -&gt;</a:t>
            </a:r>
            <a:r>
              <a:rPr lang="ro-RO" dirty="0" smtClean="0"/>
              <a:t> greu de cuantificat</a:t>
            </a:r>
          </a:p>
          <a:p>
            <a:pPr algn="just"/>
            <a:r>
              <a:rPr lang="ro-RO" dirty="0" smtClean="0"/>
              <a:t>Când injuriile coexistă</a:t>
            </a:r>
            <a:r>
              <a:rPr lang="en-US" dirty="0" smtClean="0"/>
              <a:t> -&gt;</a:t>
            </a:r>
            <a:r>
              <a:rPr lang="ro-RO" dirty="0" smtClean="0"/>
              <a:t> </a:t>
            </a:r>
            <a:r>
              <a:rPr lang="en-US" dirty="0" err="1" smtClean="0"/>
              <a:t>progresie</a:t>
            </a:r>
            <a:r>
              <a:rPr lang="en-US" dirty="0" smtClean="0"/>
              <a:t> </a:t>
            </a:r>
            <a:r>
              <a:rPr lang="en-US" dirty="0" err="1" smtClean="0"/>
              <a:t>accelerat</a:t>
            </a:r>
            <a:r>
              <a:rPr lang="ro-RO" dirty="0" smtClean="0"/>
              <a:t>ă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solidFill>
                  <a:srgbClr val="00B0F0"/>
                </a:solidFill>
              </a:rPr>
              <a:t>HCV și consumul de alcool</a:t>
            </a:r>
            <a:r>
              <a:rPr lang="en-US" b="1" dirty="0" smtClean="0">
                <a:solidFill>
                  <a:srgbClr val="00B0F0"/>
                </a:solidFill>
              </a:rPr>
              <a:t> (2)</a:t>
            </a:r>
            <a:r>
              <a:rPr lang="ro-RO" b="1" dirty="0" smtClean="0">
                <a:solidFill>
                  <a:srgbClr val="00B0F0"/>
                </a:solidFill>
              </a:rPr>
              <a:t> </a:t>
            </a:r>
            <a:endParaRPr lang="en-US" dirty="0"/>
          </a:p>
        </p:txBody>
      </p:sp>
      <p:pic>
        <p:nvPicPr>
          <p:cNvPr id="5" name="Content Placeholder 4" descr="poza alcool.png"/>
          <p:cNvPicPr>
            <a:picLocks noGrp="1" noChangeAspect="1"/>
          </p:cNvPicPr>
          <p:nvPr>
            <p:ph idx="1"/>
          </p:nvPr>
        </p:nvPicPr>
        <p:blipFill>
          <a:blip r:embed="rId2" cstate="print"/>
          <a:stretch>
            <a:fillRect/>
          </a:stretch>
        </p:blipFill>
        <p:spPr>
          <a:xfrm>
            <a:off x="457200" y="1668621"/>
            <a:ext cx="8229600" cy="438912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600" b="1" dirty="0">
                <a:solidFill>
                  <a:srgbClr val="00B0F0"/>
                </a:solidFill>
              </a:rPr>
              <a:t>HCV și consumul de alcool</a:t>
            </a:r>
            <a:r>
              <a:rPr lang="en-US" sz="3600" b="1" dirty="0">
                <a:solidFill>
                  <a:srgbClr val="00B0F0"/>
                </a:solidFill>
              </a:rPr>
              <a:t> </a:t>
            </a:r>
            <a:r>
              <a:rPr lang="en-US" sz="3600" b="1" dirty="0" smtClean="0">
                <a:solidFill>
                  <a:srgbClr val="00B0F0"/>
                </a:solidFill>
              </a:rPr>
              <a:t>(3)</a:t>
            </a:r>
            <a:r>
              <a:rPr lang="ro-RO" sz="3600" b="1" dirty="0" smtClean="0">
                <a:solidFill>
                  <a:srgbClr val="00B0F0"/>
                </a:solidFill>
              </a:rPr>
              <a:t> </a:t>
            </a:r>
            <a:endParaRPr lang="en-US" sz="3600" b="1" dirty="0">
              <a:solidFill>
                <a:srgbClr val="00B0F0"/>
              </a:solidFill>
            </a:endParaRPr>
          </a:p>
        </p:txBody>
      </p:sp>
      <p:sp>
        <p:nvSpPr>
          <p:cNvPr id="3" name="Content Placeholder 2"/>
          <p:cNvSpPr>
            <a:spLocks noGrp="1"/>
          </p:cNvSpPr>
          <p:nvPr>
            <p:ph idx="1"/>
          </p:nvPr>
        </p:nvSpPr>
        <p:spPr>
          <a:xfrm>
            <a:off x="457200" y="1676400"/>
            <a:ext cx="8229600" cy="3886200"/>
          </a:xfrm>
        </p:spPr>
        <p:txBody>
          <a:bodyPr>
            <a:normAutofit/>
          </a:bodyPr>
          <a:lstStyle/>
          <a:p>
            <a:endParaRPr lang="ro-RO" dirty="0" smtClean="0"/>
          </a:p>
          <a:p>
            <a:pPr algn="just"/>
            <a:r>
              <a:rPr lang="en-US" dirty="0" smtClean="0"/>
              <a:t>R</a:t>
            </a:r>
            <a:r>
              <a:rPr lang="ro-RO" dirty="0" smtClean="0"/>
              <a:t>ăspunsurile imune sunt alterate</a:t>
            </a:r>
          </a:p>
          <a:p>
            <a:pPr algn="just"/>
            <a:r>
              <a:rPr lang="en-US" dirty="0" smtClean="0"/>
              <a:t>C</a:t>
            </a:r>
            <a:r>
              <a:rPr lang="ro-RO" dirty="0" smtClean="0"/>
              <a:t>learance natural al VHC mai scăzut</a:t>
            </a:r>
            <a:r>
              <a:rPr lang="en-US" dirty="0" smtClean="0"/>
              <a:t>, </a:t>
            </a:r>
            <a:r>
              <a:rPr lang="ro-RO" dirty="0" smtClean="0"/>
              <a:t>prevalență crescută a infecției cronice VHC</a:t>
            </a:r>
            <a:endParaRPr lang="en-US" dirty="0" smtClean="0"/>
          </a:p>
          <a:p>
            <a:pPr algn="just"/>
            <a:r>
              <a:rPr lang="en-US" dirty="0" smtClean="0"/>
              <a:t>C</a:t>
            </a:r>
            <a:r>
              <a:rPr lang="ro-RO" dirty="0" smtClean="0"/>
              <a:t>orelație înalt semnificativă statistic între consumul de alcool raportat și RNA HCV. </a:t>
            </a:r>
            <a:endParaRPr lang="en-US" dirty="0" smtClean="0"/>
          </a:p>
          <a:p>
            <a:pPr algn="just"/>
            <a:endParaRPr lang="en-US" dirty="0" smtClean="0"/>
          </a:p>
        </p:txBody>
      </p:sp>
      <p:sp>
        <p:nvSpPr>
          <p:cNvPr id="4" name="Title 1"/>
          <p:cNvSpPr txBox="1">
            <a:spLocks/>
          </p:cNvSpPr>
          <p:nvPr/>
        </p:nvSpPr>
        <p:spPr>
          <a:xfrm>
            <a:off x="381000" y="5486400"/>
            <a:ext cx="8534400" cy="1143000"/>
          </a:xfrm>
          <a:prstGeom prst="rect">
            <a:avLst/>
          </a:prstGeom>
        </p:spPr>
        <p:txBody>
          <a:bodyPr vert="horz" lIns="0" rIns="0" bIns="0" anchor="b">
            <a:normAutofit/>
          </a:bodyPr>
          <a:lstStyle/>
          <a:p>
            <a:pPr algn="just"/>
            <a:r>
              <a:rPr lang="en-US" sz="1200" dirty="0" smtClean="0"/>
              <a:t>1</a:t>
            </a:r>
            <a:r>
              <a:rPr lang="ro-RO" sz="1200" dirty="0" smtClean="0"/>
              <a:t>. </a:t>
            </a:r>
            <a:r>
              <a:rPr lang="en-US" sz="1200" dirty="0" smtClean="0"/>
              <a:t>“</a:t>
            </a:r>
            <a:r>
              <a:rPr lang="en-US" sz="1200" b="1" dirty="0" smtClean="0"/>
              <a:t>Hepatitis C virus and alcohol</a:t>
            </a:r>
            <a:r>
              <a:rPr lang="en-US" sz="1200" dirty="0" smtClean="0"/>
              <a:t>”, </a:t>
            </a:r>
            <a:r>
              <a:rPr lang="ro-RO" sz="1200" dirty="0" smtClean="0"/>
              <a:t> Siu L., Foont J.,  Wands JR, Semin Liver Dis., May , 2009</a:t>
            </a:r>
          </a:p>
          <a:p>
            <a:pPr algn="just"/>
            <a:r>
              <a:rPr lang="ro-RO" sz="1200" dirty="0" smtClean="0"/>
              <a:t>2. </a:t>
            </a:r>
            <a:r>
              <a:rPr lang="en-US" sz="1200" dirty="0" smtClean="0"/>
              <a:t>“</a:t>
            </a:r>
            <a:r>
              <a:rPr lang="en-US" sz="1200" b="1" dirty="0" smtClean="0"/>
              <a:t>Effect of alcohol consumption on serum hepatitis C virus RNA and histological lesions in chronic hepatitis C</a:t>
            </a:r>
            <a:r>
              <a:rPr lang="en-US" sz="1200" dirty="0" smtClean="0"/>
              <a:t>”</a:t>
            </a:r>
            <a:r>
              <a:rPr lang="ro-RO" sz="1200" dirty="0" smtClean="0"/>
              <a:t>, Pessione F., Degos F., Marcellin P., Duchatelle V., Niapoum C., Martinot-Peignoux M., Valla D., Erlinger S., Rueff B.,  Hepatology, jun 1998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a:bodyPr>
          <a:lstStyle/>
          <a:p>
            <a:r>
              <a:rPr lang="ro-RO" sz="3600" b="1" dirty="0">
                <a:solidFill>
                  <a:srgbClr val="00B0F0"/>
                </a:solidFill>
              </a:rPr>
              <a:t>Modificările histopatologice (1)</a:t>
            </a:r>
            <a:endParaRPr lang="en-US" sz="3600" b="1" dirty="0">
              <a:solidFill>
                <a:srgbClr val="00B0F0"/>
              </a:solidFill>
            </a:endParaRPr>
          </a:p>
        </p:txBody>
      </p:sp>
      <p:sp>
        <p:nvSpPr>
          <p:cNvPr id="3" name="Content Placeholder 2"/>
          <p:cNvSpPr>
            <a:spLocks noGrp="1"/>
          </p:cNvSpPr>
          <p:nvPr>
            <p:ph idx="1"/>
          </p:nvPr>
        </p:nvSpPr>
        <p:spPr>
          <a:xfrm>
            <a:off x="457200" y="1600200"/>
            <a:ext cx="8229600" cy="4724400"/>
          </a:xfrm>
        </p:spPr>
        <p:txBody>
          <a:bodyPr>
            <a:normAutofit lnSpcReduction="10000"/>
          </a:bodyPr>
          <a:lstStyle/>
          <a:p>
            <a:endParaRPr lang="ro-RO" dirty="0" smtClean="0"/>
          </a:p>
          <a:p>
            <a:pPr algn="just"/>
            <a:r>
              <a:rPr lang="en-US" dirty="0" smtClean="0"/>
              <a:t>M</a:t>
            </a:r>
            <a:r>
              <a:rPr lang="ro-RO" dirty="0" smtClean="0"/>
              <a:t>ultifactoriale </a:t>
            </a:r>
            <a:r>
              <a:rPr lang="en-US" dirty="0" smtClean="0"/>
              <a:t>(</a:t>
            </a:r>
            <a:r>
              <a:rPr lang="ro-RO" dirty="0" smtClean="0"/>
              <a:t>scăder</a:t>
            </a:r>
            <a:r>
              <a:rPr lang="en-US" dirty="0" smtClean="0"/>
              <a:t>ea</a:t>
            </a:r>
            <a:r>
              <a:rPr lang="ro-RO" dirty="0" smtClean="0"/>
              <a:t> clearance-ului imun al virusului, stress-ul oxidativ, persistenț</a:t>
            </a:r>
            <a:r>
              <a:rPr lang="en-US" dirty="0" smtClean="0"/>
              <a:t>a</a:t>
            </a:r>
            <a:r>
              <a:rPr lang="ro-RO" dirty="0" smtClean="0"/>
              <a:t> inflamației, emergenț</a:t>
            </a:r>
            <a:r>
              <a:rPr lang="en-US" dirty="0" smtClean="0"/>
              <a:t>a</a:t>
            </a:r>
            <a:r>
              <a:rPr lang="ro-RO" dirty="0" smtClean="0"/>
              <a:t> cvasi-speciilor virale, steatoz</a:t>
            </a:r>
            <a:r>
              <a:rPr lang="en-US" dirty="0" smtClean="0"/>
              <a:t>a</a:t>
            </a:r>
            <a:r>
              <a:rPr lang="ro-RO" dirty="0" smtClean="0"/>
              <a:t> hepatică, supraîncărc</a:t>
            </a:r>
            <a:r>
              <a:rPr lang="en-US" dirty="0" smtClean="0"/>
              <a:t>area</a:t>
            </a:r>
            <a:r>
              <a:rPr lang="ro-RO" dirty="0" smtClean="0"/>
              <a:t> cu fier și apoptoza hepatocitelor</a:t>
            </a:r>
            <a:r>
              <a:rPr lang="en-US" dirty="0" smtClean="0"/>
              <a:t>)</a:t>
            </a:r>
            <a:endParaRPr lang="ro-RO" dirty="0" smtClean="0"/>
          </a:p>
          <a:p>
            <a:pPr algn="just"/>
            <a:endParaRPr lang="ro-RO" dirty="0" smtClean="0"/>
          </a:p>
          <a:p>
            <a:pPr algn="just"/>
            <a:r>
              <a:rPr lang="ro-RO" dirty="0" smtClean="0"/>
              <a:t>2 studii japoneze (1995, 2000)</a:t>
            </a:r>
            <a:r>
              <a:rPr lang="en-US" dirty="0" smtClean="0"/>
              <a:t>:</a:t>
            </a:r>
            <a:r>
              <a:rPr lang="ro-RO" dirty="0" smtClean="0"/>
              <a:t> </a:t>
            </a:r>
            <a:r>
              <a:rPr lang="en-US" dirty="0" smtClean="0"/>
              <a:t>nu exist</a:t>
            </a:r>
            <a:r>
              <a:rPr lang="ro-RO" dirty="0" smtClean="0"/>
              <a:t>ă</a:t>
            </a:r>
            <a:r>
              <a:rPr lang="en-US" dirty="0" smtClean="0"/>
              <a:t> </a:t>
            </a:r>
            <a:r>
              <a:rPr lang="ro-RO" dirty="0" smtClean="0"/>
              <a:t>efecte sinergice</a:t>
            </a:r>
          </a:p>
          <a:p>
            <a:pPr algn="just"/>
            <a:endParaRPr lang="ro-RO" dirty="0" smtClean="0"/>
          </a:p>
          <a:p>
            <a:pPr algn="just"/>
            <a:endParaRPr lang="ro-RO" dirty="0" smtClean="0"/>
          </a:p>
          <a:p>
            <a:pPr algn="just"/>
            <a:endParaRPr lang="ro-RO" dirty="0" smtClean="0"/>
          </a:p>
          <a:p>
            <a:pPr algn="just"/>
            <a:endParaRPr lang="ro-RO"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pPr algn="ctr"/>
            <a:r>
              <a:rPr lang="ro-RO" sz="3600" b="1" dirty="0">
                <a:solidFill>
                  <a:srgbClr val="00B0F0"/>
                </a:solidFill>
              </a:rPr>
              <a:t>Modificările histopatologice (2)</a:t>
            </a:r>
            <a:endParaRPr lang="en-US" sz="3600" b="1" dirty="0">
              <a:solidFill>
                <a:srgbClr val="00B0F0"/>
              </a:solidFill>
            </a:endParaRPr>
          </a:p>
        </p:txBody>
      </p:sp>
      <p:sp>
        <p:nvSpPr>
          <p:cNvPr id="3" name="Content Placeholder 2"/>
          <p:cNvSpPr>
            <a:spLocks noGrp="1"/>
          </p:cNvSpPr>
          <p:nvPr>
            <p:ph idx="1"/>
          </p:nvPr>
        </p:nvSpPr>
        <p:spPr>
          <a:xfrm>
            <a:off x="457200" y="1935480"/>
            <a:ext cx="8229600" cy="3093720"/>
          </a:xfrm>
        </p:spPr>
        <p:txBody>
          <a:bodyPr>
            <a:normAutofit fontScale="85000" lnSpcReduction="10000"/>
          </a:bodyPr>
          <a:lstStyle/>
          <a:p>
            <a:endParaRPr lang="ro-RO" dirty="0" smtClean="0"/>
          </a:p>
          <a:p>
            <a:pPr algn="just"/>
            <a:endParaRPr lang="en-US" dirty="0" smtClean="0"/>
          </a:p>
          <a:p>
            <a:pPr algn="just"/>
            <a:r>
              <a:rPr lang="en-US" dirty="0" smtClean="0"/>
              <a:t>S</a:t>
            </a:r>
            <a:r>
              <a:rPr lang="ro-RO" dirty="0" smtClean="0"/>
              <a:t>tudiu publicat în 1993 în </a:t>
            </a:r>
            <a:r>
              <a:rPr lang="en-US" dirty="0" smtClean="0"/>
              <a:t>“</a:t>
            </a:r>
            <a:r>
              <a:rPr lang="ro-RO" dirty="0" smtClean="0"/>
              <a:t>Hepatology</a:t>
            </a:r>
            <a:r>
              <a:rPr lang="en-US" dirty="0" smtClean="0"/>
              <a:t>”</a:t>
            </a:r>
            <a:r>
              <a:rPr lang="ro-RO" dirty="0" smtClean="0"/>
              <a:t> </a:t>
            </a:r>
            <a:r>
              <a:rPr lang="en-US" dirty="0" smtClean="0"/>
              <a:t>:</a:t>
            </a:r>
          </a:p>
          <a:p>
            <a:pPr algn="just"/>
            <a:r>
              <a:rPr lang="en-US" dirty="0" smtClean="0"/>
              <a:t>&gt;</a:t>
            </a:r>
            <a:r>
              <a:rPr lang="ro-RO" dirty="0" smtClean="0"/>
              <a:t> alcohol- altered liver membrane antibody-positive</a:t>
            </a:r>
            <a:r>
              <a:rPr lang="en-US" dirty="0" smtClean="0"/>
              <a:t> -&gt;</a:t>
            </a:r>
            <a:r>
              <a:rPr lang="ro-RO" dirty="0" smtClean="0"/>
              <a:t> factor de progresie a bolii hepatice</a:t>
            </a:r>
            <a:endParaRPr lang="en-US" dirty="0" smtClean="0"/>
          </a:p>
          <a:p>
            <a:pPr algn="just"/>
            <a:r>
              <a:rPr lang="en-US" dirty="0" smtClean="0"/>
              <a:t>&gt; </a:t>
            </a:r>
            <a:r>
              <a:rPr lang="ro-RO" dirty="0" smtClean="0"/>
              <a:t>VHC este un factor determinant al apariției HCC și de prognostic la cei care continuă să consume alcool. </a:t>
            </a:r>
          </a:p>
          <a:p>
            <a:pPr algn="just"/>
            <a:endParaRPr lang="ro-RO" dirty="0" smtClean="0"/>
          </a:p>
          <a:p>
            <a:pPr algn="just"/>
            <a:endParaRPr lang="ro-RO" dirty="0" smtClean="0"/>
          </a:p>
          <a:p>
            <a:pPr algn="just"/>
            <a:endParaRPr lang="ro-RO" dirty="0" smtClean="0"/>
          </a:p>
        </p:txBody>
      </p:sp>
      <p:sp>
        <p:nvSpPr>
          <p:cNvPr id="4" name="Title 1"/>
          <p:cNvSpPr txBox="1">
            <a:spLocks/>
          </p:cNvSpPr>
          <p:nvPr/>
        </p:nvSpPr>
        <p:spPr>
          <a:xfrm>
            <a:off x="304800" y="5486400"/>
            <a:ext cx="8458200" cy="1143000"/>
          </a:xfrm>
          <a:prstGeom prst="rect">
            <a:avLst/>
          </a:prstGeom>
        </p:spPr>
        <p:txBody>
          <a:bodyPr vert="horz" lIns="0" rIns="0" bIns="0" anchor="b">
            <a:normAutofit/>
          </a:bodyPr>
          <a:lstStyle/>
          <a:p>
            <a:pPr algn="just"/>
            <a:endParaRPr lang="ro-RO" sz="1600" dirty="0" smtClean="0"/>
          </a:p>
          <a:p>
            <a:pPr algn="just"/>
            <a:r>
              <a:rPr lang="en-US" sz="1200" b="1" dirty="0" smtClean="0"/>
              <a:t>“The Alcohol‐altered Liver Membrane Antibody and Hepatitis C Virus Infection in the Progression of Alcoholic Liver Disease”, </a:t>
            </a:r>
            <a:r>
              <a:rPr lang="en-US" sz="1200" dirty="0" err="1" smtClean="0"/>
              <a:t>Takase</a:t>
            </a:r>
            <a:r>
              <a:rPr lang="en-US" sz="1200" dirty="0" smtClean="0"/>
              <a:t> S, </a:t>
            </a:r>
            <a:r>
              <a:rPr lang="en-US" sz="1200" dirty="0" err="1" smtClean="0"/>
              <a:t>Tsutsumi</a:t>
            </a:r>
            <a:r>
              <a:rPr lang="en-US" sz="1200" dirty="0" smtClean="0"/>
              <a:t> M, Kawahara H, Takada N, Takada A, </a:t>
            </a:r>
            <a:r>
              <a:rPr lang="en-US" sz="1200" dirty="0" err="1" smtClean="0"/>
              <a:t>Hepatology</a:t>
            </a:r>
            <a:r>
              <a:rPr lang="en-US" sz="1200" dirty="0" smtClean="0"/>
              <a:t>, </a:t>
            </a:r>
            <a:r>
              <a:rPr lang="en-US" sz="1200" dirty="0" err="1" smtClean="0"/>
              <a:t>jan</a:t>
            </a:r>
            <a:r>
              <a:rPr lang="en-US" sz="1200" dirty="0" smtClean="0"/>
              <a:t> 1993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95400"/>
          </a:xfrm>
        </p:spPr>
        <p:txBody>
          <a:bodyPr>
            <a:noAutofit/>
          </a:bodyPr>
          <a:lstStyle/>
          <a:p>
            <a:pPr algn="ctr"/>
            <a:r>
              <a:rPr lang="en-US" sz="3600" b="1" dirty="0" err="1">
                <a:solidFill>
                  <a:srgbClr val="00B0F0"/>
                </a:solidFill>
              </a:rPr>
              <a:t>Alcoolul</a:t>
            </a:r>
            <a:r>
              <a:rPr lang="en-US" sz="3600" b="1" dirty="0">
                <a:solidFill>
                  <a:srgbClr val="00B0F0"/>
                </a:solidFill>
              </a:rPr>
              <a:t> </a:t>
            </a:r>
            <a:r>
              <a:rPr lang="ro-RO" sz="3600" b="1" dirty="0">
                <a:solidFill>
                  <a:srgbClr val="00B0F0"/>
                </a:solidFill>
              </a:rPr>
              <a:t>și progresia fibrozei în infecția cronică HCV</a:t>
            </a:r>
            <a:endParaRPr lang="en-US" sz="3600" b="1" dirty="0">
              <a:solidFill>
                <a:srgbClr val="00B0F0"/>
              </a:solidFill>
            </a:endParaRPr>
          </a:p>
        </p:txBody>
      </p:sp>
      <p:sp>
        <p:nvSpPr>
          <p:cNvPr id="3" name="Content Placeholder 2"/>
          <p:cNvSpPr>
            <a:spLocks noGrp="1"/>
          </p:cNvSpPr>
          <p:nvPr>
            <p:ph idx="1"/>
          </p:nvPr>
        </p:nvSpPr>
        <p:spPr/>
        <p:txBody>
          <a:bodyPr>
            <a:normAutofit/>
          </a:bodyPr>
          <a:lstStyle/>
          <a:p>
            <a:endParaRPr lang="ro-RO" dirty="0" smtClean="0"/>
          </a:p>
          <a:p>
            <a:endParaRPr lang="ro-RO" dirty="0" smtClean="0"/>
          </a:p>
          <a:p>
            <a:pPr algn="just"/>
            <a:r>
              <a:rPr lang="ro-RO" dirty="0" smtClean="0"/>
              <a:t>Consumul în cantități mari agravează evoluția și prognosticul pacienților cu infecție cronică VHC, sugerând o relație doză-efect. </a:t>
            </a:r>
          </a:p>
          <a:p>
            <a:pPr algn="just"/>
            <a:r>
              <a:rPr lang="ro-RO" dirty="0" smtClean="0"/>
              <a:t>Consumul de alcool în cantități mici și agravarea fibrozei hepatice nu s-au</a:t>
            </a:r>
            <a:r>
              <a:rPr lang="en-US" dirty="0" smtClean="0"/>
              <a:t> </a:t>
            </a:r>
            <a:r>
              <a:rPr lang="ro-RO" dirty="0" smtClean="0"/>
              <a:t>corelat statistic </a:t>
            </a:r>
          </a:p>
          <a:p>
            <a:endParaRPr lang="ro-RO" dirty="0" smtClean="0"/>
          </a:p>
          <a:p>
            <a:endParaRPr lang="ro-RO"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1695</TotalTime>
  <Words>1401</Words>
  <Application>Microsoft Office PowerPoint</Application>
  <PresentationFormat>On-screen Show (4:3)</PresentationFormat>
  <Paragraphs>148</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Efectul consumului de alcool asupra evoluției naturale a infecției cronice cu virus C</vt:lpstr>
      <vt:lpstr>Sumar</vt:lpstr>
      <vt:lpstr>Istoria naturală a infecției cu VHC</vt:lpstr>
      <vt:lpstr>HCV și consumul de alcool (1) </vt:lpstr>
      <vt:lpstr>HCV și consumul de alcool (2) </vt:lpstr>
      <vt:lpstr>HCV și consumul de alcool (3) </vt:lpstr>
      <vt:lpstr>Modificările histopatologice (1)</vt:lpstr>
      <vt:lpstr>Modificările histopatologice (2)</vt:lpstr>
      <vt:lpstr>Alcoolul și progresia fibrozei în infecția cronică HCV</vt:lpstr>
      <vt:lpstr>Alcoolul și progresia fibrozei în infecția cronică HCV</vt:lpstr>
      <vt:lpstr>Alcoolul și riscul de apariție a HCC (1) </vt:lpstr>
      <vt:lpstr>Alcoolul și riscul de apariție a HCC (2)</vt:lpstr>
      <vt:lpstr>Alcoolul și tratamentele antivirale</vt:lpstr>
      <vt:lpstr>Alcoolul și tratamentele antivirale</vt:lpstr>
      <vt:lpstr>Infecția cronică VHC la persoanele aflate în detenție</vt:lpstr>
      <vt:lpstr>Tratamentul antiviral - bariere</vt:lpstr>
      <vt:lpstr>Take home messages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Efectul consumului de alcool asupra evoluției naturale a infecției cronice cu virus C</dc:title>
  <dc:creator>andreea</dc:creator>
  <cp:lastModifiedBy>Windows User</cp:lastModifiedBy>
  <cp:revision>34</cp:revision>
  <dcterms:created xsi:type="dcterms:W3CDTF">2006-08-16T00:00:00Z</dcterms:created>
  <dcterms:modified xsi:type="dcterms:W3CDTF">2018-06-06T05:50:48Z</dcterms:modified>
</cp:coreProperties>
</file>