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26" r:id="rId2"/>
    <p:sldId id="326" r:id="rId3"/>
    <p:sldId id="588" r:id="rId4"/>
    <p:sldId id="589" r:id="rId5"/>
    <p:sldId id="590" r:id="rId6"/>
    <p:sldId id="570" r:id="rId7"/>
    <p:sldId id="612" r:id="rId8"/>
    <p:sldId id="591" r:id="rId9"/>
    <p:sldId id="571" r:id="rId10"/>
    <p:sldId id="419" r:id="rId11"/>
    <p:sldId id="421" r:id="rId12"/>
    <p:sldId id="422" r:id="rId13"/>
    <p:sldId id="403" r:id="rId14"/>
    <p:sldId id="404" r:id="rId15"/>
    <p:sldId id="572" r:id="rId16"/>
    <p:sldId id="595" r:id="rId17"/>
    <p:sldId id="593" r:id="rId18"/>
    <p:sldId id="609" r:id="rId19"/>
    <p:sldId id="582" r:id="rId20"/>
    <p:sldId id="602" r:id="rId21"/>
    <p:sldId id="598" r:id="rId22"/>
    <p:sldId id="599" r:id="rId23"/>
    <p:sldId id="600" r:id="rId24"/>
    <p:sldId id="601" r:id="rId25"/>
    <p:sldId id="603" r:id="rId26"/>
    <p:sldId id="606" r:id="rId27"/>
    <p:sldId id="611" r:id="rId28"/>
    <p:sldId id="604" r:id="rId29"/>
    <p:sldId id="605" r:id="rId30"/>
    <p:sldId id="594" r:id="rId31"/>
    <p:sldId id="607" r:id="rId32"/>
    <p:sldId id="596" r:id="rId33"/>
    <p:sldId id="597" r:id="rId34"/>
    <p:sldId id="608" r:id="rId3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2604"/>
    <a:srgbClr val="00B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9" autoAdjust="0"/>
    <p:restoredTop sz="89262" autoAdjust="0"/>
  </p:normalViewPr>
  <p:slideViewPr>
    <p:cSldViewPr>
      <p:cViewPr varScale="1">
        <p:scale>
          <a:sx n="78" d="100"/>
          <a:sy n="78" d="100"/>
        </p:scale>
        <p:origin x="-142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62FE2-9113-4466-B075-C851AC988BF9}" type="datetimeFigureOut">
              <a:rPr lang="da-DK" smtClean="0"/>
              <a:t>06-06-2018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B2E2B-839C-40C8-A0DA-A20AF9A251F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221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2E2B-839C-40C8-A0DA-A20AF9A251F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1589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2E2B-839C-40C8-A0DA-A20AF9A251F1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8415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20FC51-E1F9-4844-A75E-D9E78C32176F}" type="slidenum">
              <a:rPr lang="en-US" altLang="en-US" smtClean="0">
                <a:latin typeface="Calibri" panose="020F0502020204030204" pitchFamily="34" charset="0"/>
              </a:rPr>
              <a:pPr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3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20FC51-E1F9-4844-A75E-D9E78C32176F}" type="slidenum">
              <a:rPr lang="en-US" altLang="en-US" smtClean="0">
                <a:latin typeface="Calibri" panose="020F0502020204030204" pitchFamily="34" charset="0"/>
              </a:rPr>
              <a:pPr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37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2E2B-839C-40C8-A0DA-A20AF9A251F1}" type="slidenum">
              <a:rPr lang="da-DK" smtClean="0"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136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2E2B-839C-40C8-A0DA-A20AF9A251F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672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B0F0"/>
                </a:solidFill>
              </a:rPr>
              <a:t>Liver diseases represent a major cause of morbidity and mortality among persons living with HIV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 million people infected with HCV, with prevalence among PLWHIV of 53.3% and in those with tuberculosis of 46.7% in Ukraine </a:t>
            </a:r>
            <a:r>
              <a:rPr lang="en-US" sz="1200" dirty="0" err="1"/>
              <a:t>Radchuck</a:t>
            </a:r>
            <a:r>
              <a:rPr lang="en-US" sz="1200" dirty="0"/>
              <a:t> OM, Cent </a:t>
            </a:r>
            <a:r>
              <a:rPr lang="en-US" sz="1200" dirty="0" err="1"/>
              <a:t>Eur</a:t>
            </a:r>
            <a:r>
              <a:rPr lang="en-US" sz="1200" dirty="0"/>
              <a:t> J Public Health 2014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2E2B-839C-40C8-A0DA-A20AF9A251F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507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2E2B-839C-40C8-A0DA-A20AF9A251F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041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hepatitis C treatment for people who inject drugs in low and middle income settings: Evidence from 5 countries in Eastern Europe and Asia 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Luhmann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 et al. / International Journal of Drug Policy 2015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systematic review of the literature was conducted for each country on the prevalence of HCV and of HCV–HIV co-infection among the general population and among PWID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HCV antibody prevalence 5% in Georgia in the general population and 92% in Georgia among PWID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percentage of HIV/ HCV coinfection among PWID, highest prevalence rate in Russia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HCV prevalence among PWID was found to be 18 to 63 fold higher than in the general population. Data from our systematic review showed a high percentage of HCV/HIV co-infection among PWID (defined as being concurrently infected by both), with the highest prevalence rates in Russia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PWID were carrying a very high relative burden of the epidemic, notably 25.6%, 21.5% and 40.4% of the total HCV infections in Georgia, Ukraine and Russia respectively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Treatment access for PWIDs was estimated between 20% -30% of the overall number of treated adults in Georgia, and between 10% and 20% in Ukraine and less than 5% in Russia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2E2B-839C-40C8-A0DA-A20AF9A251F1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663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2E2B-839C-40C8-A0DA-A20AF9A251F1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0021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2E2B-839C-40C8-A0DA-A20AF9A251F1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481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commonly reimbursed</a:t>
            </a:r>
            <a:r>
              <a:rPr lang="en-US" baseline="0" dirty="0" smtClean="0"/>
              <a:t> therapy was </a:t>
            </a:r>
            <a:r>
              <a:rPr lang="en-US" baseline="0" dirty="0" err="1" smtClean="0"/>
              <a:t>ombitasvir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paritaprevir</a:t>
            </a:r>
            <a:r>
              <a:rPr lang="en-US" baseline="0" dirty="0" smtClean="0"/>
              <a:t>/ritonavir and </a:t>
            </a:r>
            <a:r>
              <a:rPr lang="en-US" baseline="0" dirty="0" err="1" smtClean="0"/>
              <a:t>dasabuvir</a:t>
            </a:r>
            <a:r>
              <a:rPr lang="en-US" baseline="0" dirty="0" smtClean="0"/>
              <a:t> (94% reimbursement)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2E2B-839C-40C8-A0DA-A20AF9A251F1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616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Malta required a F4 fibrosis stage, 5 countries ( 14%) required F3 </a:t>
            </a:r>
            <a:r>
              <a:rPr lang="en-US" baseline="0" smtClean="0"/>
              <a:t> Romania,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2E2B-839C-40C8-A0DA-A20AF9A251F1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561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AD36-C6E5-4337-9A44-1896F840CC44}" type="datetimeFigureOut">
              <a:rPr lang="da-DK" smtClean="0"/>
              <a:t>06-06-2018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42C6-79A7-4985-8892-56E8A345FB7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991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AD36-C6E5-4337-9A44-1896F840CC44}" type="datetimeFigureOut">
              <a:rPr lang="da-DK" smtClean="0"/>
              <a:t>06-06-2018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42C6-79A7-4985-8892-56E8A345FB7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954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AD36-C6E5-4337-9A44-1896F840CC44}" type="datetimeFigureOut">
              <a:rPr lang="da-DK" smtClean="0"/>
              <a:t>06-06-2018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42C6-79A7-4985-8892-56E8A345FB7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527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AD36-C6E5-4337-9A44-1896F840CC44}" type="datetimeFigureOut">
              <a:rPr lang="da-DK" smtClean="0"/>
              <a:t>06-06-2018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42C6-79A7-4985-8892-56E8A345FB7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495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AD36-C6E5-4337-9A44-1896F840CC44}" type="datetimeFigureOut">
              <a:rPr lang="da-DK" smtClean="0"/>
              <a:t>06-06-2018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42C6-79A7-4985-8892-56E8A345FB7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110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AD36-C6E5-4337-9A44-1896F840CC44}" type="datetimeFigureOut">
              <a:rPr lang="da-DK" smtClean="0"/>
              <a:t>06-06-2018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42C6-79A7-4985-8892-56E8A345FB7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817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AD36-C6E5-4337-9A44-1896F840CC44}" type="datetimeFigureOut">
              <a:rPr lang="da-DK" smtClean="0"/>
              <a:t>06-06-2018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42C6-79A7-4985-8892-56E8A345FB7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787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AD36-C6E5-4337-9A44-1896F840CC44}" type="datetimeFigureOut">
              <a:rPr lang="da-DK" smtClean="0"/>
              <a:t>06-06-2018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42C6-79A7-4985-8892-56E8A345FB7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88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AD36-C6E5-4337-9A44-1896F840CC44}" type="datetimeFigureOut">
              <a:rPr lang="da-DK" smtClean="0"/>
              <a:t>06-06-2018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42C6-79A7-4985-8892-56E8A345FB7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352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AD36-C6E5-4337-9A44-1896F840CC44}" type="datetimeFigureOut">
              <a:rPr lang="da-DK" smtClean="0"/>
              <a:t>06-06-2018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42C6-79A7-4985-8892-56E8A345FB7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AD36-C6E5-4337-9A44-1896F840CC44}" type="datetimeFigureOut">
              <a:rPr lang="da-DK" smtClean="0"/>
              <a:t>06-06-2018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42C6-79A7-4985-8892-56E8A345FB7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987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AD36-C6E5-4337-9A44-1896F840CC44}" type="datetimeFigureOut">
              <a:rPr lang="da-DK" smtClean="0"/>
              <a:t>06-06-2018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642C6-79A7-4985-8892-56E8A345FB7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326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61115"/>
            <a:ext cx="7760692" cy="1263950"/>
          </a:xfrm>
        </p:spPr>
        <p:txBody>
          <a:bodyPr>
            <a:noAutofit/>
          </a:bodyPr>
          <a:lstStyle/>
          <a:p>
            <a:r>
              <a:rPr lang="fr-FR" sz="2800" b="1" dirty="0" err="1">
                <a:solidFill>
                  <a:srgbClr val="00B0F0"/>
                </a:solidFill>
              </a:rPr>
              <a:t>Bariere</a:t>
            </a:r>
            <a:r>
              <a:rPr lang="fr-FR" sz="2800" b="1" dirty="0">
                <a:solidFill>
                  <a:srgbClr val="00B0F0"/>
                </a:solidFill>
              </a:rPr>
              <a:t> in </a:t>
            </a:r>
            <a:r>
              <a:rPr lang="fr-FR" sz="2800" b="1" dirty="0" err="1">
                <a:solidFill>
                  <a:srgbClr val="00B0F0"/>
                </a:solidFill>
              </a:rPr>
              <a:t>tratamentul</a:t>
            </a:r>
            <a:r>
              <a:rPr lang="fr-FR" sz="2800" b="1" dirty="0">
                <a:solidFill>
                  <a:srgbClr val="00B0F0"/>
                </a:solidFill>
              </a:rPr>
              <a:t> </a:t>
            </a:r>
            <a:r>
              <a:rPr lang="fr-FR" sz="2800" b="1" dirty="0" err="1">
                <a:solidFill>
                  <a:srgbClr val="00B0F0"/>
                </a:solidFill>
              </a:rPr>
              <a:t>hepatitei</a:t>
            </a:r>
            <a:r>
              <a:rPr lang="fr-FR" sz="2800" b="1" dirty="0">
                <a:solidFill>
                  <a:srgbClr val="00B0F0"/>
                </a:solidFill>
              </a:rPr>
              <a:t> </a:t>
            </a:r>
            <a:r>
              <a:rPr lang="fr-FR" sz="2800" b="1" dirty="0" err="1">
                <a:solidFill>
                  <a:srgbClr val="00B0F0"/>
                </a:solidFill>
              </a:rPr>
              <a:t>cronice</a:t>
            </a:r>
            <a:r>
              <a:rPr lang="fr-FR" sz="2800" b="1" dirty="0">
                <a:solidFill>
                  <a:srgbClr val="00B0F0"/>
                </a:solidFill>
              </a:rPr>
              <a:t> </a:t>
            </a:r>
            <a:r>
              <a:rPr lang="fr-FR" sz="2800" b="1" dirty="0" err="1">
                <a:solidFill>
                  <a:srgbClr val="00B0F0"/>
                </a:solidFill>
              </a:rPr>
              <a:t>cu</a:t>
            </a:r>
            <a:r>
              <a:rPr lang="fr-FR" sz="2800" b="1" dirty="0">
                <a:solidFill>
                  <a:srgbClr val="00B0F0"/>
                </a:solidFill>
              </a:rPr>
              <a:t> virus </a:t>
            </a:r>
            <a:r>
              <a:rPr lang="fr-FR" sz="2800" b="1" dirty="0" err="1">
                <a:solidFill>
                  <a:srgbClr val="00B0F0"/>
                </a:solidFill>
              </a:rPr>
              <a:t>hepatitic</a:t>
            </a:r>
            <a:r>
              <a:rPr lang="fr-FR" sz="2800" b="1" dirty="0">
                <a:solidFill>
                  <a:srgbClr val="00B0F0"/>
                </a:solidFill>
              </a:rPr>
              <a:t> C in Romania si in </a:t>
            </a:r>
            <a:r>
              <a:rPr lang="fr-FR" sz="2800" b="1" dirty="0" err="1">
                <a:solidFill>
                  <a:srgbClr val="00B0F0"/>
                </a:solidFill>
              </a:rPr>
              <a:t>tarile</a:t>
            </a:r>
            <a:r>
              <a:rPr lang="fr-FR" sz="2800" b="1" dirty="0">
                <a:solidFill>
                  <a:srgbClr val="00B0F0"/>
                </a:solidFill>
              </a:rPr>
              <a:t> </a:t>
            </a:r>
            <a:r>
              <a:rPr lang="fr-FR" sz="2800" b="1" dirty="0" err="1">
                <a:solidFill>
                  <a:srgbClr val="00B0F0"/>
                </a:solidFill>
              </a:rPr>
              <a:t>Europei</a:t>
            </a:r>
            <a:r>
              <a:rPr lang="fr-FR" sz="2800" b="1" dirty="0">
                <a:solidFill>
                  <a:srgbClr val="00B0F0"/>
                </a:solidFill>
              </a:rPr>
              <a:t> Centrale si de Est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971" y="4536645"/>
            <a:ext cx="6858000" cy="150232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Conf. Dr. Cristiana </a:t>
            </a:r>
            <a:r>
              <a:rPr lang="en-US" sz="2400" b="1" dirty="0" err="1" smtClean="0"/>
              <a:t>Oprea</a:t>
            </a:r>
            <a:endParaRPr lang="en-US" sz="2400" b="1" dirty="0" smtClean="0"/>
          </a:p>
          <a:p>
            <a:r>
              <a:rPr lang="en-US" sz="2400" dirty="0" err="1"/>
              <a:t>Universitatea</a:t>
            </a:r>
            <a:r>
              <a:rPr lang="en-US" sz="2400" dirty="0"/>
              <a:t> de </a:t>
            </a:r>
            <a:r>
              <a:rPr lang="en-US" sz="2400" dirty="0" err="1"/>
              <a:t>Medicina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Farmacie</a:t>
            </a:r>
            <a:r>
              <a:rPr lang="en-US" sz="2400" dirty="0"/>
              <a:t> “Carol Davila” </a:t>
            </a:r>
          </a:p>
          <a:p>
            <a:r>
              <a:rPr lang="en-US" sz="2400" dirty="0" err="1"/>
              <a:t>Spitalul</a:t>
            </a:r>
            <a:r>
              <a:rPr lang="en-US" sz="2400" dirty="0"/>
              <a:t> Clinic de </a:t>
            </a:r>
            <a:r>
              <a:rPr lang="en-US" sz="2400" dirty="0" err="1"/>
              <a:t>Boli</a:t>
            </a:r>
            <a:r>
              <a:rPr lang="en-US" sz="2400" dirty="0"/>
              <a:t> </a:t>
            </a:r>
            <a:r>
              <a:rPr lang="en-US" sz="2400" dirty="0" err="1"/>
              <a:t>Infectioase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Tropicale</a:t>
            </a:r>
            <a:r>
              <a:rPr lang="en-US" sz="2400" dirty="0"/>
              <a:t> “ Victor Babes” </a:t>
            </a:r>
            <a:r>
              <a:rPr lang="en-US" sz="2400" dirty="0" err="1"/>
              <a:t>Bucuresti</a:t>
            </a:r>
            <a:endParaRPr lang="en-US" sz="2400" dirty="0"/>
          </a:p>
          <a:p>
            <a:r>
              <a:rPr lang="en-US" sz="2400" dirty="0"/>
              <a:t>HEPCARE EUROPE 6 </a:t>
            </a:r>
            <a:r>
              <a:rPr lang="en-US" sz="2400" dirty="0" err="1"/>
              <a:t>iunie</a:t>
            </a:r>
            <a:r>
              <a:rPr lang="en-US" sz="2400" dirty="0"/>
              <a:t>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47" y="1172065"/>
            <a:ext cx="1109100" cy="1077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069" y="1252845"/>
            <a:ext cx="1231805" cy="1026688"/>
          </a:xfrm>
          <a:prstGeom prst="rect">
            <a:avLst/>
          </a:prstGeom>
        </p:spPr>
      </p:pic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1" y="1187358"/>
            <a:ext cx="1015186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t="-1474" r="48532" b="531"/>
          <a:stretch/>
        </p:blipFill>
        <p:spPr>
          <a:xfrm>
            <a:off x="1689649" y="1064752"/>
            <a:ext cx="1170878" cy="118478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5704" y="950751"/>
            <a:ext cx="2424071" cy="163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Date </a:t>
            </a:r>
            <a:r>
              <a:rPr lang="en-US" sz="3200" b="1" dirty="0" err="1" smtClean="0">
                <a:solidFill>
                  <a:srgbClr val="00B0F0"/>
                </a:solidFill>
              </a:rPr>
              <a:t>epidemiologice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si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estimari</a:t>
            </a:r>
            <a:r>
              <a:rPr lang="en-US" sz="3200" b="1" dirty="0" smtClean="0">
                <a:solidFill>
                  <a:srgbClr val="00B0F0"/>
                </a:solidFill>
              </a:rPr>
              <a:t> ale </a:t>
            </a:r>
            <a:r>
              <a:rPr lang="en-US" sz="3200" b="1" dirty="0" err="1" smtClean="0">
                <a:solidFill>
                  <a:srgbClr val="00B0F0"/>
                </a:solidFill>
              </a:rPr>
              <a:t>prevalentei</a:t>
            </a:r>
            <a:r>
              <a:rPr lang="en-US" sz="3200" b="1" dirty="0" smtClean="0">
                <a:solidFill>
                  <a:srgbClr val="00B0F0"/>
                </a:solidFill>
              </a:rPr>
              <a:t> VHC in </a:t>
            </a:r>
            <a:r>
              <a:rPr lang="en-US" sz="3200" b="1" dirty="0" err="1" smtClean="0">
                <a:solidFill>
                  <a:srgbClr val="00B0F0"/>
                </a:solidFill>
              </a:rPr>
              <a:t>tarile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Europei</a:t>
            </a:r>
            <a:r>
              <a:rPr lang="en-US" sz="3200" b="1" dirty="0" smtClean="0">
                <a:solidFill>
                  <a:srgbClr val="00B0F0"/>
                </a:solidFill>
              </a:rPr>
              <a:t> de Est</a:t>
            </a:r>
            <a:br>
              <a:rPr lang="en-US" sz="3200" b="1" dirty="0" smtClean="0">
                <a:solidFill>
                  <a:srgbClr val="00B0F0"/>
                </a:solidFill>
              </a:rPr>
            </a:br>
            <a:r>
              <a:rPr lang="en-US" sz="3200" b="1" dirty="0" smtClean="0">
                <a:solidFill>
                  <a:srgbClr val="00B0F0"/>
                </a:solidFill>
              </a:rPr>
              <a:t>review - 2014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900496"/>
              </p:ext>
            </p:extLst>
          </p:nvPr>
        </p:nvGraphicFramePr>
        <p:xfrm>
          <a:off x="323528" y="1726381"/>
          <a:ext cx="8363271" cy="332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718159"/>
                <a:gridCol w="1683084"/>
                <a:gridCol w="1609908"/>
                <a:gridCol w="1839952"/>
              </a:tblGrid>
              <a:tr h="8750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Prevalenta</a:t>
                      </a:r>
                      <a:r>
                        <a:rPr lang="en-US" dirty="0" smtClean="0"/>
                        <a:t> VHC in </a:t>
                      </a:r>
                      <a:r>
                        <a:rPr lang="en-US" dirty="0" err="1" smtClean="0"/>
                        <a:t>populatia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generala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IDUs</a:t>
                      </a:r>
                    </a:p>
                    <a:p>
                      <a:pPr algn="ctr"/>
                      <a:r>
                        <a:rPr lang="en-US" dirty="0" err="1" smtClean="0"/>
                        <a:t>Prevalenta</a:t>
                      </a:r>
                      <a:r>
                        <a:rPr lang="en-US" baseline="0" dirty="0" smtClean="0"/>
                        <a:t> Ac anti VHC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Prevalenta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co-</a:t>
                      </a:r>
                      <a:r>
                        <a:rPr lang="en-US" dirty="0" err="1" smtClean="0"/>
                        <a:t>infectiei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HIV/VHC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Numarul</a:t>
                      </a:r>
                      <a:r>
                        <a:rPr lang="en-US" baseline="0" dirty="0" smtClean="0"/>
                        <a:t> de</a:t>
                      </a:r>
                      <a:r>
                        <a:rPr lang="en-US" dirty="0" smtClean="0"/>
                        <a:t> IDUs cu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co-</a:t>
                      </a:r>
                      <a:r>
                        <a:rPr lang="en-US" dirty="0" err="1" smtClean="0"/>
                        <a:t>infectie</a:t>
                      </a:r>
                      <a:r>
                        <a:rPr lang="en-US" baseline="0" dirty="0" smtClean="0"/>
                        <a:t> HIV/VHC</a:t>
                      </a:r>
                      <a:endParaRPr lang="en-US" dirty="0"/>
                    </a:p>
                  </a:txBody>
                  <a:tcPr/>
                </a:tc>
              </a:tr>
              <a:tr h="6029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Georgia </a:t>
                      </a:r>
                      <a:r>
                        <a:rPr lang="en-US" sz="2000" baseline="30000" dirty="0" smtClean="0"/>
                        <a:t>[1]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92%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r>
                        <a:rPr lang="en-US" sz="2000" baseline="0" dirty="0" smtClean="0"/>
                        <a:t> 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&lt;561</a:t>
                      </a:r>
                      <a:endParaRPr lang="en-US" sz="2000" dirty="0"/>
                    </a:p>
                  </a:txBody>
                  <a:tcPr/>
                </a:tc>
              </a:tr>
              <a:tr h="60294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Ucraina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baseline="30000" dirty="0" smtClean="0"/>
                        <a:t>[1]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73%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40,232</a:t>
                      </a:r>
                      <a:endParaRPr lang="en-US" sz="2000" dirty="0"/>
                    </a:p>
                  </a:txBody>
                  <a:tcPr/>
                </a:tc>
              </a:tr>
              <a:tr h="60294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Rusia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baseline="30000" dirty="0" smtClean="0"/>
                        <a:t>[1]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71%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27.9%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650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070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29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Romania*</a:t>
                      </a:r>
                      <a:r>
                        <a:rPr lang="en-US" sz="2000" baseline="30000" dirty="0" smtClean="0"/>
                        <a:t>[2,3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3.23%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91 %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~ 15%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1376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07968" y="5794735"/>
            <a:ext cx="4436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Luhmann</a:t>
            </a:r>
            <a:r>
              <a:rPr lang="en-US" sz="1200" dirty="0" smtClean="0"/>
              <a:t> N, Intern Journal od Drug Policy, 2015</a:t>
            </a:r>
          </a:p>
          <a:p>
            <a:r>
              <a:rPr lang="en-US" sz="1200" dirty="0" smtClean="0"/>
              <a:t>Gheorghe </a:t>
            </a:r>
            <a:r>
              <a:rPr lang="en-US" sz="1200" dirty="0"/>
              <a:t>L et al </a:t>
            </a:r>
            <a:r>
              <a:rPr lang="en-US" sz="1200" dirty="0" err="1"/>
              <a:t>Eur</a:t>
            </a:r>
            <a:r>
              <a:rPr lang="en-US" sz="1200" dirty="0"/>
              <a:t> J </a:t>
            </a:r>
            <a:r>
              <a:rPr lang="en-US" sz="1200" dirty="0" err="1"/>
              <a:t>Gastroenterol</a:t>
            </a:r>
            <a:r>
              <a:rPr lang="en-US" sz="1200" dirty="0"/>
              <a:t> </a:t>
            </a:r>
            <a:r>
              <a:rPr lang="en-US" sz="1200" dirty="0" err="1"/>
              <a:t>Hepatol</a:t>
            </a:r>
            <a:r>
              <a:rPr lang="en-US" sz="1200" dirty="0"/>
              <a:t> </a:t>
            </a:r>
            <a:r>
              <a:rPr lang="en-US" sz="1200" dirty="0" smtClean="0"/>
              <a:t>2013</a:t>
            </a:r>
          </a:p>
          <a:p>
            <a:r>
              <a:rPr lang="en-US" sz="1200" dirty="0" smtClean="0"/>
              <a:t>Compartment </a:t>
            </a:r>
            <a:r>
              <a:rPr lang="en-US" sz="1200" dirty="0"/>
              <a:t>for Monitoring and Evaluation of HIV/AIDS </a:t>
            </a:r>
            <a:r>
              <a:rPr lang="en-US" sz="1200" dirty="0" smtClean="0"/>
              <a:t> Infection </a:t>
            </a:r>
            <a:r>
              <a:rPr lang="en-US" sz="1200" dirty="0"/>
              <a:t>in </a:t>
            </a:r>
            <a:r>
              <a:rPr lang="en-US" sz="1200" dirty="0" smtClean="0"/>
              <a:t>Romania </a:t>
            </a:r>
            <a:r>
              <a:rPr lang="en-US" sz="1200" dirty="0" err="1" smtClean="0"/>
              <a:t>Matei</a:t>
            </a:r>
            <a:r>
              <a:rPr lang="en-US" sz="1200" dirty="0" smtClean="0"/>
              <a:t> Bals National Institute </a:t>
            </a:r>
          </a:p>
          <a:p>
            <a:r>
              <a:rPr lang="en-US" sz="1200" dirty="0" smtClean="0"/>
              <a:t>Walsh </a:t>
            </a:r>
            <a:r>
              <a:rPr lang="en-US" sz="1200" dirty="0"/>
              <a:t>N, Current Opinion in HIV and AIDS </a:t>
            </a:r>
            <a:r>
              <a:rPr lang="en-US" sz="1200" dirty="0" smtClean="0"/>
              <a:t>2012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225623"/>
            <a:ext cx="439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err="1" smtClean="0"/>
              <a:t>Inaintea</a:t>
            </a:r>
            <a:r>
              <a:rPr lang="en-US" sz="1600" dirty="0" smtClean="0"/>
              <a:t> de </a:t>
            </a:r>
            <a:r>
              <a:rPr lang="en-US" sz="1600" dirty="0" err="1" smtClean="0"/>
              <a:t>debutul</a:t>
            </a:r>
            <a:r>
              <a:rPr lang="en-US" sz="1600" dirty="0" smtClean="0"/>
              <a:t> </a:t>
            </a:r>
            <a:r>
              <a:rPr lang="en-US" sz="1600" dirty="0" err="1" smtClean="0"/>
              <a:t>epidemiei</a:t>
            </a:r>
            <a:r>
              <a:rPr lang="en-US" sz="1600" dirty="0" smtClean="0"/>
              <a:t> </a:t>
            </a:r>
            <a:r>
              <a:rPr lang="en-US" sz="1600" dirty="0"/>
              <a:t> </a:t>
            </a:r>
            <a:r>
              <a:rPr lang="en-US" sz="1600" dirty="0" smtClean="0"/>
              <a:t>VHC din 2009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580112" y="3861048"/>
            <a:ext cx="108012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159726"/>
            <a:ext cx="84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1" y="5159726"/>
            <a:ext cx="896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Prevalenta</a:t>
            </a:r>
            <a:r>
              <a:rPr lang="en-US" dirty="0" smtClean="0"/>
              <a:t> </a:t>
            </a:r>
            <a:r>
              <a:rPr lang="en-US" dirty="0" err="1" smtClean="0"/>
              <a:t>coinfectiei</a:t>
            </a:r>
            <a:r>
              <a:rPr lang="en-US" dirty="0" smtClean="0"/>
              <a:t> HIV/VHC </a:t>
            </a:r>
            <a:r>
              <a:rPr lang="en-US" dirty="0"/>
              <a:t>- </a:t>
            </a:r>
            <a:r>
              <a:rPr lang="en-US" b="1" dirty="0">
                <a:solidFill>
                  <a:srgbClr val="FF0000"/>
                </a:solidFill>
              </a:rPr>
              <a:t>10%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populatia</a:t>
            </a:r>
            <a:r>
              <a:rPr lang="en-US" dirty="0" smtClean="0"/>
              <a:t> </a:t>
            </a:r>
            <a:r>
              <a:rPr lang="en-US" dirty="0" err="1" smtClean="0"/>
              <a:t>generala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FF0000"/>
                </a:solidFill>
              </a:rPr>
              <a:t>50 </a:t>
            </a:r>
            <a:r>
              <a:rPr lang="en-US" b="1" dirty="0" err="1" smtClean="0">
                <a:solidFill>
                  <a:srgbClr val="FF0000"/>
                </a:solidFill>
              </a:rPr>
              <a:t>pana</a:t>
            </a:r>
            <a:r>
              <a:rPr lang="en-US" b="1" dirty="0" smtClean="0">
                <a:solidFill>
                  <a:srgbClr val="FF0000"/>
                </a:solidFill>
              </a:rPr>
              <a:t> la </a:t>
            </a:r>
            <a:r>
              <a:rPr lang="en-US" b="1" dirty="0" err="1" smtClean="0">
                <a:solidFill>
                  <a:srgbClr val="FF0000"/>
                </a:solidFill>
              </a:rPr>
              <a:t>peste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90 % </a:t>
            </a:r>
            <a:r>
              <a:rPr lang="en-US" dirty="0" smtClean="0"/>
              <a:t>la </a:t>
            </a:r>
            <a:r>
              <a:rPr lang="en-US" dirty="0"/>
              <a:t>IDUs.</a:t>
            </a:r>
          </a:p>
        </p:txBody>
      </p:sp>
    </p:spTree>
    <p:extLst>
      <p:ext uri="{BB962C8B-B14F-4D97-AF65-F5344CB8AC3E}">
        <p14:creationId xmlns:p14="http://schemas.microsoft.com/office/powerpoint/2010/main" val="21313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1" y="66502"/>
            <a:ext cx="9144000" cy="770210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Prevalenta</a:t>
            </a:r>
            <a:r>
              <a:rPr lang="en-US" sz="3200" b="1" dirty="0" smtClean="0">
                <a:solidFill>
                  <a:srgbClr val="00B0F0"/>
                </a:solidFill>
              </a:rPr>
              <a:t> VHC in </a:t>
            </a:r>
            <a:r>
              <a:rPr lang="en-US" sz="3200" b="1" dirty="0" err="1" smtClean="0">
                <a:solidFill>
                  <a:srgbClr val="00B0F0"/>
                </a:solidFill>
              </a:rPr>
              <a:t>diferite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tari</a:t>
            </a:r>
            <a:r>
              <a:rPr lang="en-US" sz="3200" b="1" dirty="0" smtClean="0">
                <a:solidFill>
                  <a:srgbClr val="00B0F0"/>
                </a:solidFill>
              </a:rPr>
              <a:t> ale </a:t>
            </a:r>
            <a:r>
              <a:rPr lang="en-US" sz="3200" b="1" dirty="0" err="1" smtClean="0">
                <a:solidFill>
                  <a:srgbClr val="00B0F0"/>
                </a:solidFill>
              </a:rPr>
              <a:t>Europei</a:t>
            </a:r>
            <a:r>
              <a:rPr lang="en-US" sz="3200" b="1" dirty="0" smtClean="0">
                <a:solidFill>
                  <a:srgbClr val="00B0F0"/>
                </a:solidFill>
              </a:rPr>
              <a:t> - date </a:t>
            </a:r>
            <a:r>
              <a:rPr lang="en-US" sz="3200" b="1" dirty="0" err="1" smtClean="0">
                <a:solidFill>
                  <a:srgbClr val="00B0F0"/>
                </a:solidFill>
              </a:rPr>
              <a:t>actualizate</a:t>
            </a:r>
            <a:r>
              <a:rPr lang="en-US" sz="3200" b="1" dirty="0" smtClean="0">
                <a:solidFill>
                  <a:srgbClr val="00B0F0"/>
                </a:solidFill>
              </a:rPr>
              <a:t> in 2016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46575"/>
              </p:ext>
            </p:extLst>
          </p:nvPr>
        </p:nvGraphicFramePr>
        <p:xfrm>
          <a:off x="1193691" y="908720"/>
          <a:ext cx="6840760" cy="554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171"/>
                <a:gridCol w="2016130"/>
                <a:gridCol w="1728192"/>
                <a:gridCol w="1806267"/>
              </a:tblGrid>
              <a:tr h="6994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HCV prevalence in the  general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HCV antibody</a:t>
                      </a:r>
                      <a:r>
                        <a:rPr lang="en-US" baseline="0" dirty="0" smtClean="0"/>
                        <a:t> prevalence</a:t>
                      </a:r>
                    </a:p>
                    <a:p>
                      <a:pPr algn="ctr"/>
                      <a:r>
                        <a:rPr lang="en-US" baseline="0" dirty="0" smtClean="0"/>
                        <a:t>in IDUs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HCV</a:t>
                      </a:r>
                      <a:r>
                        <a:rPr lang="en-US" baseline="0" dirty="0" smtClean="0"/>
                        <a:t> prevalence in PLHIV</a:t>
                      </a:r>
                      <a:endParaRPr lang="en-US" dirty="0"/>
                    </a:p>
                  </a:txBody>
                  <a:tcPr/>
                </a:tc>
              </a:tr>
              <a:tr h="602941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Armenia 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r>
                        <a:rPr lang="en-US" sz="2000" baseline="0" dirty="0" smtClean="0"/>
                        <a:t>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52.1%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17.9%</a:t>
                      </a:r>
                      <a:endParaRPr lang="en-US" sz="2000" dirty="0"/>
                    </a:p>
                  </a:txBody>
                  <a:tcPr/>
                </a:tc>
              </a:tr>
              <a:tr h="602941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Azerbaijan 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3.2%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62.8%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5.9%</a:t>
                      </a:r>
                      <a:endParaRPr lang="en-US" sz="2000" dirty="0"/>
                    </a:p>
                  </a:txBody>
                  <a:tcPr/>
                </a:tc>
              </a:tr>
              <a:tr h="602941">
                <a:tc>
                  <a:txBody>
                    <a:bodyPr/>
                    <a:lstStyle/>
                    <a:p>
                      <a:pPr algn="l"/>
                      <a:r>
                        <a:rPr lang="en-US" b="1" baseline="0" dirty="0" smtClean="0"/>
                        <a:t>Belarus</a:t>
                      </a:r>
                      <a:endParaRPr lang="en-US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2-3</a:t>
                      </a:r>
                      <a:r>
                        <a:rPr lang="en-US" sz="2000" baseline="0" dirty="0" smtClean="0"/>
                        <a:t> 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70 - 95%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602941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Georgia 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57 -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74%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4.8%</a:t>
                      </a:r>
                      <a:endParaRPr lang="en-US" sz="2000" dirty="0"/>
                    </a:p>
                  </a:txBody>
                  <a:tcPr/>
                </a:tc>
              </a:tr>
              <a:tr h="602941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Moldova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1.7 - 4%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35 - 65%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4.6</a:t>
                      </a:r>
                      <a:r>
                        <a:rPr lang="en-US" sz="2000" baseline="0" dirty="0" smtClean="0"/>
                        <a:t>%</a:t>
                      </a:r>
                      <a:endParaRPr lang="en-US" sz="2000" dirty="0"/>
                    </a:p>
                  </a:txBody>
                  <a:tcPr/>
                </a:tc>
              </a:tr>
              <a:tr h="602941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Russia 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69%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27%</a:t>
                      </a:r>
                      <a:endParaRPr lang="en-US" sz="2000" dirty="0"/>
                    </a:p>
                  </a:txBody>
                  <a:tcPr/>
                </a:tc>
              </a:tr>
              <a:tr h="60294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Ukraine 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55%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12.1%</a:t>
                      </a:r>
                      <a:endParaRPr lang="en-US" sz="2000" dirty="0"/>
                    </a:p>
                  </a:txBody>
                  <a:tcPr/>
                </a:tc>
              </a:tr>
              <a:tr h="407159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Tajikistan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22.7 - 49.3%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25.6</a:t>
                      </a:r>
                      <a:r>
                        <a:rPr lang="en-US" sz="2000" baseline="0" dirty="0" smtClean="0"/>
                        <a:t>% in IDUs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14073" y="6522874"/>
            <a:ext cx="4206400" cy="314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Maistat</a:t>
            </a:r>
            <a:r>
              <a:rPr lang="en-US" sz="1400" dirty="0" smtClean="0"/>
              <a:t> et al. Hepatology, Medicine and Policy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57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</a:rPr>
              <a:t>Disponibilitatea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agentilor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antivirali</a:t>
            </a:r>
            <a:r>
              <a:rPr lang="en-US" sz="3600" b="1" dirty="0" smtClean="0">
                <a:solidFill>
                  <a:srgbClr val="00B0F0"/>
                </a:solidFill>
              </a:rPr>
              <a:t> cu </a:t>
            </a:r>
            <a:r>
              <a:rPr lang="en-US" sz="3600" b="1" dirty="0" err="1" smtClean="0">
                <a:solidFill>
                  <a:srgbClr val="00B0F0"/>
                </a:solidFill>
              </a:rPr>
              <a:t>actiune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directa</a:t>
            </a:r>
            <a:r>
              <a:rPr lang="en-US" sz="3600" b="1" dirty="0" smtClean="0">
                <a:solidFill>
                  <a:srgbClr val="00B0F0"/>
                </a:solidFill>
              </a:rPr>
              <a:t> (DAA) in </a:t>
            </a:r>
            <a:r>
              <a:rPr lang="en-US" sz="3600" b="1" dirty="0" err="1" smtClean="0">
                <a:solidFill>
                  <a:srgbClr val="00B0F0"/>
                </a:solidFill>
              </a:rPr>
              <a:t>tarile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Europei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centrale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si</a:t>
            </a:r>
            <a:r>
              <a:rPr lang="en-US" sz="3600" b="1" dirty="0" smtClean="0">
                <a:solidFill>
                  <a:srgbClr val="00B0F0"/>
                </a:solidFill>
              </a:rPr>
              <a:t> de Est survey - September 2016</a:t>
            </a:r>
            <a:endParaRPr lang="en-US" sz="3600" b="1" dirty="0">
              <a:solidFill>
                <a:srgbClr val="00B0F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018652"/>
              </p:ext>
            </p:extLst>
          </p:nvPr>
        </p:nvGraphicFramePr>
        <p:xfrm>
          <a:off x="683569" y="1772816"/>
          <a:ext cx="7992887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/>
                <a:gridCol w="830394"/>
                <a:gridCol w="1089141"/>
                <a:gridCol w="1290836"/>
                <a:gridCol w="966093"/>
                <a:gridCol w="1440160"/>
                <a:gridCol w="936104"/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SOF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SOF generic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SOF/</a:t>
                      </a:r>
                      <a:r>
                        <a:rPr lang="en-US" sz="2200" baseline="0" dirty="0" smtClean="0"/>
                        <a:t>LED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DCV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PRO</a:t>
                      </a:r>
                      <a:r>
                        <a:rPr lang="en-US" sz="2200" baseline="0" dirty="0" smtClean="0"/>
                        <a:t> + DSV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SMV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Armenia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Azerbaijan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Belarus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Georgia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Moldova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Rusia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Ucraina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Tajikistan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DA</a:t>
                      </a:r>
                      <a:endParaRPr lang="en-US" sz="2200" dirty="0"/>
                    </a:p>
                  </a:txBody>
                  <a:tcPr>
                    <a:solidFill>
                      <a:srgbClr val="00B6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solidFill>
                      <a:srgbClr val="FE2604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76056" y="6525344"/>
            <a:ext cx="406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Maistat</a:t>
            </a:r>
            <a:r>
              <a:rPr lang="en-US" sz="1400" dirty="0"/>
              <a:t> et al. Hepatology, Medicine and Policy 2017</a:t>
            </a:r>
          </a:p>
        </p:txBody>
      </p:sp>
    </p:spTree>
    <p:extLst>
      <p:ext uri="{BB962C8B-B14F-4D97-AF65-F5344CB8AC3E}">
        <p14:creationId xmlns:p14="http://schemas.microsoft.com/office/powerpoint/2010/main" val="14610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0728"/>
            <a:ext cx="7488832" cy="5877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663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Optiuni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reduse</a:t>
            </a:r>
            <a:r>
              <a:rPr lang="en-US" sz="3200" b="1" dirty="0" smtClean="0">
                <a:solidFill>
                  <a:srgbClr val="00B0F0"/>
                </a:solidFill>
              </a:rPr>
              <a:t> de DAA </a:t>
            </a:r>
            <a:r>
              <a:rPr lang="en-US" sz="3200" b="1" dirty="0" err="1" smtClean="0">
                <a:solidFill>
                  <a:srgbClr val="00B0F0"/>
                </a:solidFill>
              </a:rPr>
              <a:t>rambursate</a:t>
            </a:r>
            <a:r>
              <a:rPr lang="en-US" sz="3200" b="1" dirty="0" smtClean="0">
                <a:solidFill>
                  <a:srgbClr val="00B0F0"/>
                </a:solidFill>
              </a:rPr>
              <a:t> in </a:t>
            </a:r>
            <a:r>
              <a:rPr lang="en-US" sz="3200" b="1" dirty="0" err="1" smtClean="0">
                <a:solidFill>
                  <a:srgbClr val="00B0F0"/>
                </a:solidFill>
              </a:rPr>
              <a:t>anumite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tari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Europene</a:t>
            </a:r>
            <a:r>
              <a:rPr lang="en-US" sz="3200" b="1" dirty="0" smtClean="0">
                <a:solidFill>
                  <a:srgbClr val="00B0F0"/>
                </a:solidFill>
              </a:rPr>
              <a:t> (2017)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733778" y="5157192"/>
            <a:ext cx="55324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05786" y="2852936"/>
            <a:ext cx="55324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05786" y="4394113"/>
            <a:ext cx="55324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52214" y="6597352"/>
            <a:ext cx="4066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Marshall AD, Lancet </a:t>
            </a:r>
            <a:r>
              <a:rPr lang="en-US" sz="1400" dirty="0" err="1" smtClean="0"/>
              <a:t>Gastroenterol</a:t>
            </a:r>
            <a:r>
              <a:rPr lang="en-US" sz="1400" dirty="0" smtClean="0"/>
              <a:t> </a:t>
            </a:r>
            <a:r>
              <a:rPr lang="en-US" sz="1400" dirty="0" err="1" smtClean="0"/>
              <a:t>Hepatol</a:t>
            </a:r>
            <a:r>
              <a:rPr lang="en-US" sz="1400" dirty="0" smtClean="0"/>
              <a:t>, 2018 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4788024" y="1398557"/>
            <a:ext cx="792088" cy="72008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761"/>
            <a:ext cx="8229600" cy="683959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Gradul</a:t>
            </a:r>
            <a:r>
              <a:rPr lang="en-US" sz="3200" b="1" dirty="0" smtClean="0">
                <a:solidFill>
                  <a:srgbClr val="00B0F0"/>
                </a:solidFill>
              </a:rPr>
              <a:t> minim de </a:t>
            </a:r>
            <a:r>
              <a:rPr lang="en-US" sz="3200" b="1" dirty="0" err="1" smtClean="0">
                <a:solidFill>
                  <a:srgbClr val="00B0F0"/>
                </a:solidFill>
              </a:rPr>
              <a:t>fibroza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necesar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pentru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rambursarea</a:t>
            </a:r>
            <a:r>
              <a:rPr lang="en-US" sz="3200" b="1" dirty="0" smtClean="0">
                <a:solidFill>
                  <a:srgbClr val="00B0F0"/>
                </a:solidFill>
              </a:rPr>
              <a:t> DAA </a:t>
            </a:r>
            <a:r>
              <a:rPr lang="en-US" sz="3200" b="1" dirty="0" err="1" smtClean="0">
                <a:solidFill>
                  <a:srgbClr val="00B0F0"/>
                </a:solidFill>
              </a:rPr>
              <a:t>pentru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pacientii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naïvi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6485821"/>
            <a:ext cx="4788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       Marshall </a:t>
            </a:r>
            <a:r>
              <a:rPr lang="en-US" sz="1400" dirty="0"/>
              <a:t>AD, Lancet </a:t>
            </a:r>
            <a:r>
              <a:rPr lang="en-US" sz="1400" dirty="0" err="1" smtClean="0"/>
              <a:t>Gastroenterol</a:t>
            </a:r>
            <a:r>
              <a:rPr lang="en-US" sz="1400" dirty="0" smtClean="0"/>
              <a:t> </a:t>
            </a:r>
            <a:r>
              <a:rPr lang="en-US" sz="1400" dirty="0" err="1"/>
              <a:t>Hepatol</a:t>
            </a:r>
            <a:r>
              <a:rPr lang="en-US" sz="1400" dirty="0"/>
              <a:t>, 2018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24744"/>
            <a:ext cx="7632848" cy="536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20879" cy="85725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Restricţii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de </a:t>
            </a:r>
            <a:r>
              <a:rPr lang="en-US" sz="3200" b="1" dirty="0" err="1">
                <a:solidFill>
                  <a:srgbClr val="00B0F0"/>
                </a:solidFill>
              </a:rPr>
              <a:t>rambursare</a:t>
            </a:r>
            <a:r>
              <a:rPr lang="en-US" sz="3200" b="1" dirty="0">
                <a:solidFill>
                  <a:srgbClr val="00B0F0"/>
                </a:solidFill>
              </a:rPr>
              <a:t> a </a:t>
            </a:r>
            <a:r>
              <a:rPr lang="en-US" sz="3200" b="1" dirty="0" err="1">
                <a:solidFill>
                  <a:srgbClr val="00B0F0"/>
                </a:solidFill>
              </a:rPr>
              <a:t>tratamentului</a:t>
            </a:r>
            <a:r>
              <a:rPr lang="en-US" sz="3200" b="1" dirty="0">
                <a:solidFill>
                  <a:srgbClr val="00B0F0"/>
                </a:solidFill>
              </a:rPr>
              <a:t> DAA la </a:t>
            </a:r>
            <a:r>
              <a:rPr lang="en-US" sz="3200" b="1" dirty="0" err="1">
                <a:solidFill>
                  <a:srgbClr val="00B0F0"/>
                </a:solidFill>
              </a:rPr>
              <a:t>pacienţii</a:t>
            </a:r>
            <a:r>
              <a:rPr lang="en-US" sz="3200" b="1" dirty="0">
                <a:solidFill>
                  <a:srgbClr val="00B0F0"/>
                </a:solidFill>
              </a:rPr>
              <a:t> cu VHC din Europa sunt:</a:t>
            </a:r>
            <a:r>
              <a:rPr lang="en-US" sz="3200" dirty="0">
                <a:solidFill>
                  <a:srgbClr val="00B0F0"/>
                </a:solidFill>
              </a:rPr>
              <a:t/>
            </a:r>
            <a:br>
              <a:rPr lang="en-US" sz="3200" dirty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11541" cy="471514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/>
              <a:t>Restricţii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funcţie</a:t>
            </a:r>
            <a:r>
              <a:rPr lang="en-US" sz="2400" dirty="0"/>
              <a:t> de </a:t>
            </a:r>
            <a:r>
              <a:rPr lang="en-US" sz="2400" dirty="0" err="1"/>
              <a:t>stadiul</a:t>
            </a:r>
            <a:r>
              <a:rPr lang="en-US" sz="2400" dirty="0"/>
              <a:t> </a:t>
            </a:r>
            <a:r>
              <a:rPr lang="en-US" sz="2400" dirty="0" err="1" smtClean="0"/>
              <a:t>bolii</a:t>
            </a:r>
            <a:r>
              <a:rPr lang="en-US" sz="2400" dirty="0" smtClean="0"/>
              <a:t> </a:t>
            </a:r>
            <a:r>
              <a:rPr lang="en-US" sz="2400" dirty="0" err="1" smtClean="0"/>
              <a:t>hepatice</a:t>
            </a:r>
            <a:r>
              <a:rPr lang="en-US" sz="2400" dirty="0" smtClean="0"/>
              <a:t> (</a:t>
            </a:r>
            <a:r>
              <a:rPr lang="en-US" sz="2400" dirty="0" err="1" smtClean="0"/>
              <a:t>tratamentul</a:t>
            </a:r>
            <a:r>
              <a:rPr lang="en-US" sz="2400" dirty="0" smtClean="0"/>
              <a:t> </a:t>
            </a:r>
            <a:r>
              <a:rPr lang="en-US" sz="2400" dirty="0"/>
              <a:t>DAA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România</a:t>
            </a:r>
            <a:r>
              <a:rPr lang="en-US" sz="2400" dirty="0"/>
              <a:t> </a:t>
            </a:r>
            <a:r>
              <a:rPr lang="en-US" sz="2400" dirty="0" smtClean="0"/>
              <a:t>a </a:t>
            </a:r>
            <a:r>
              <a:rPr lang="en-US" sz="2400" dirty="0" err="1" smtClean="0"/>
              <a:t>fost</a:t>
            </a:r>
            <a:r>
              <a:rPr lang="en-US" sz="2400" dirty="0" smtClean="0"/>
              <a:t> </a:t>
            </a:r>
            <a:r>
              <a:rPr lang="en-US" sz="2400" dirty="0" err="1"/>
              <a:t>disponibil</a:t>
            </a:r>
            <a:r>
              <a:rPr lang="en-US" sz="2400" dirty="0"/>
              <a:t> </a:t>
            </a:r>
            <a:r>
              <a:rPr lang="en-US" sz="2400" dirty="0" err="1" smtClean="0"/>
              <a:t>doar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pacienţii</a:t>
            </a:r>
            <a:r>
              <a:rPr lang="en-US" sz="2400" dirty="0" smtClean="0"/>
              <a:t> </a:t>
            </a:r>
            <a:r>
              <a:rPr lang="en-US" sz="2400" dirty="0"/>
              <a:t>cu </a:t>
            </a:r>
            <a:r>
              <a:rPr lang="en-US" sz="2400" dirty="0" err="1"/>
              <a:t>fibroză</a:t>
            </a:r>
            <a:r>
              <a:rPr lang="en-US" sz="2400" dirty="0"/>
              <a:t> </a:t>
            </a:r>
            <a:r>
              <a:rPr lang="en-US" sz="2400" dirty="0" err="1"/>
              <a:t>avansată</a:t>
            </a:r>
            <a:r>
              <a:rPr lang="en-US" sz="2400" dirty="0"/>
              <a:t> ≥ F3 METAVIR)</a:t>
            </a:r>
          </a:p>
          <a:p>
            <a:r>
              <a:rPr lang="en-US" sz="2400" dirty="0" err="1"/>
              <a:t>Restricţii</a:t>
            </a:r>
            <a:r>
              <a:rPr lang="en-US" sz="2400" dirty="0"/>
              <a:t> de </a:t>
            </a:r>
            <a:r>
              <a:rPr lang="en-US" sz="2400" dirty="0" err="1" smtClean="0"/>
              <a:t>laborator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scoruri</a:t>
            </a:r>
            <a:r>
              <a:rPr lang="en-US" sz="2400" dirty="0"/>
              <a:t> </a:t>
            </a:r>
            <a:r>
              <a:rPr lang="en-US" sz="2400" dirty="0" err="1"/>
              <a:t>bazate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 smtClean="0"/>
              <a:t>Fibroscan</a:t>
            </a:r>
            <a:r>
              <a:rPr lang="en-US" sz="2400" dirty="0" smtClean="0"/>
              <a:t> </a:t>
            </a:r>
            <a:r>
              <a:rPr lang="en-US" sz="2400" dirty="0" err="1"/>
              <a:t>şi</a:t>
            </a:r>
            <a:r>
              <a:rPr lang="en-US" sz="2400" dirty="0"/>
              <a:t>  </a:t>
            </a:r>
            <a:r>
              <a:rPr lang="en-US" sz="2400" dirty="0" err="1"/>
              <a:t>biomarkeri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stabili</a:t>
            </a:r>
            <a:r>
              <a:rPr lang="en-US" sz="2400" dirty="0"/>
              <a:t> </a:t>
            </a:r>
            <a:r>
              <a:rPr lang="en-US" sz="2400" dirty="0" err="1"/>
              <a:t>gradul</a:t>
            </a:r>
            <a:r>
              <a:rPr lang="en-US" sz="2400" dirty="0"/>
              <a:t> de </a:t>
            </a:r>
            <a:r>
              <a:rPr lang="en-US" sz="2400" dirty="0" err="1"/>
              <a:t>fibroză</a:t>
            </a:r>
            <a:r>
              <a:rPr lang="en-US" sz="2400" dirty="0"/>
              <a:t>)</a:t>
            </a:r>
          </a:p>
          <a:p>
            <a:r>
              <a:rPr lang="en-US" sz="2400" dirty="0" err="1" smtClean="0"/>
              <a:t>Recomandarea</a:t>
            </a:r>
            <a:r>
              <a:rPr lang="en-US" sz="2400" dirty="0" smtClean="0"/>
              <a:t> </a:t>
            </a:r>
            <a:r>
              <a:rPr lang="en-US" sz="2400" dirty="0" err="1" smtClean="0"/>
              <a:t>tratamentului</a:t>
            </a:r>
            <a:r>
              <a:rPr lang="en-US" sz="2400" dirty="0" smtClean="0"/>
              <a:t> cu DAA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funcţie</a:t>
            </a:r>
            <a:r>
              <a:rPr lang="en-US" sz="2400" dirty="0"/>
              <a:t> de </a:t>
            </a:r>
            <a:r>
              <a:rPr lang="en-US" sz="2400" dirty="0" err="1"/>
              <a:t>gradul</a:t>
            </a:r>
            <a:r>
              <a:rPr lang="en-US" sz="2400" dirty="0"/>
              <a:t> de </a:t>
            </a:r>
            <a:r>
              <a:rPr lang="en-US" sz="2400" dirty="0" err="1"/>
              <a:t>fibroză</a:t>
            </a:r>
            <a:r>
              <a:rPr lang="en-US" sz="2400" dirty="0"/>
              <a:t> </a:t>
            </a:r>
            <a:r>
              <a:rPr lang="en-US" sz="2400" dirty="0" smtClean="0"/>
              <a:t>hepatica</a:t>
            </a:r>
            <a:endParaRPr lang="en-US" sz="2400" dirty="0"/>
          </a:p>
          <a:p>
            <a:r>
              <a:rPr lang="en-US" sz="2400" dirty="0" err="1" smtClean="0"/>
              <a:t>Restrictii</a:t>
            </a:r>
            <a:r>
              <a:rPr lang="en-US" sz="2400" dirty="0" smtClean="0"/>
              <a:t> legate de </a:t>
            </a:r>
            <a:r>
              <a:rPr lang="en-US" sz="2400" dirty="0" err="1"/>
              <a:t>a</a:t>
            </a:r>
            <a:r>
              <a:rPr lang="en-US" sz="2400" dirty="0" err="1" smtClean="0"/>
              <a:t>bstinenţa</a:t>
            </a:r>
            <a:r>
              <a:rPr lang="en-US" sz="2400" dirty="0" smtClean="0"/>
              <a:t> </a:t>
            </a:r>
            <a:r>
              <a:rPr lang="en-US" sz="2400" dirty="0" err="1"/>
              <a:t>pacienţilor</a:t>
            </a:r>
            <a:r>
              <a:rPr lang="en-US" sz="2400" dirty="0"/>
              <a:t> la </a:t>
            </a:r>
            <a:r>
              <a:rPr lang="en-US" sz="2400" dirty="0" err="1"/>
              <a:t>consumul</a:t>
            </a:r>
            <a:r>
              <a:rPr lang="en-US" sz="2400" dirty="0"/>
              <a:t> de </a:t>
            </a:r>
            <a:r>
              <a:rPr lang="en-US" sz="2400" dirty="0" err="1"/>
              <a:t>droguri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alcool</a:t>
            </a:r>
            <a:r>
              <a:rPr lang="en-US" sz="2400" dirty="0"/>
              <a:t> (≥ 6 </a:t>
            </a:r>
            <a:r>
              <a:rPr lang="en-US" sz="2400" dirty="0" err="1"/>
              <a:t>luni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Restricţii</a:t>
            </a:r>
            <a:r>
              <a:rPr lang="en-US" sz="2400" dirty="0"/>
              <a:t> </a:t>
            </a:r>
            <a:r>
              <a:rPr lang="en-US" sz="2400" dirty="0" err="1"/>
              <a:t>bazate</a:t>
            </a:r>
            <a:r>
              <a:rPr lang="en-US" sz="2400" dirty="0"/>
              <a:t> pe </a:t>
            </a:r>
            <a:r>
              <a:rPr lang="en-US" sz="2400" dirty="0" err="1"/>
              <a:t>prescrierea</a:t>
            </a:r>
            <a:r>
              <a:rPr lang="en-US" sz="2400" dirty="0"/>
              <a:t> </a:t>
            </a:r>
            <a:r>
              <a:rPr lang="en-US" sz="2400" dirty="0" err="1"/>
              <a:t>specialistului</a:t>
            </a:r>
            <a:endParaRPr lang="en-US" sz="2400" dirty="0"/>
          </a:p>
          <a:p>
            <a:r>
              <a:rPr lang="en-US" sz="2400" dirty="0" err="1"/>
              <a:t>Pacienţii</a:t>
            </a:r>
            <a:r>
              <a:rPr lang="en-US" sz="2400" dirty="0"/>
              <a:t> co-</a:t>
            </a:r>
            <a:r>
              <a:rPr lang="en-US" sz="2400" dirty="0" err="1"/>
              <a:t>infectaţi</a:t>
            </a:r>
            <a:r>
              <a:rPr lang="en-US" sz="2400" dirty="0"/>
              <a:t> HIV-VHC </a:t>
            </a:r>
            <a:r>
              <a:rPr lang="en-US" sz="2400" dirty="0" smtClean="0"/>
              <a:t>- </a:t>
            </a:r>
            <a:r>
              <a:rPr lang="en-US" sz="2400" dirty="0"/>
              <a:t>au </a:t>
            </a:r>
            <a:r>
              <a:rPr lang="en-US" sz="2400" dirty="0" err="1"/>
              <a:t>prioritate</a:t>
            </a:r>
            <a:r>
              <a:rPr lang="en-US" sz="2400" dirty="0"/>
              <a:t> la </a:t>
            </a:r>
            <a:r>
              <a:rPr lang="en-US" sz="2400" dirty="0" err="1"/>
              <a:t>tratament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unele</a:t>
            </a:r>
            <a:r>
              <a:rPr lang="en-US" sz="2400" dirty="0"/>
              <a:t> </a:t>
            </a:r>
            <a:r>
              <a:rPr lang="en-US" sz="2400" dirty="0" err="1"/>
              <a:t>ţări</a:t>
            </a:r>
            <a:r>
              <a:rPr lang="en-US" sz="2400" dirty="0"/>
              <a:t> din Europa (</a:t>
            </a:r>
            <a:r>
              <a:rPr lang="en-US" sz="2400" dirty="0" err="1"/>
              <a:t>Belgia</a:t>
            </a:r>
            <a:r>
              <a:rPr lang="en-US" sz="2400" dirty="0"/>
              <a:t>, </a:t>
            </a:r>
            <a:r>
              <a:rPr lang="en-US" sz="2400" dirty="0" err="1"/>
              <a:t>Croaţia</a:t>
            </a:r>
            <a:r>
              <a:rPr lang="en-US" sz="2400" dirty="0"/>
              <a:t>, </a:t>
            </a:r>
            <a:r>
              <a:rPr lang="en-US" sz="2400" dirty="0" err="1"/>
              <a:t>Cehia</a:t>
            </a:r>
            <a:r>
              <a:rPr lang="en-US" sz="2400" dirty="0"/>
              <a:t>, Grecia, Slovenia, </a:t>
            </a:r>
            <a:r>
              <a:rPr lang="en-US" sz="2400" dirty="0" err="1"/>
              <a:t>Slovacia</a:t>
            </a:r>
            <a:r>
              <a:rPr lang="en-US" sz="2400" dirty="0"/>
              <a:t>, </a:t>
            </a:r>
            <a:r>
              <a:rPr lang="en-US" sz="2400" dirty="0" err="1"/>
              <a:t>Elveţia</a:t>
            </a:r>
            <a:r>
              <a:rPr lang="en-US" sz="2400" dirty="0"/>
              <a:t>)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prezinte</a:t>
            </a:r>
            <a:r>
              <a:rPr lang="en-US" sz="2400" dirty="0"/>
              <a:t> test toxicologic (</a:t>
            </a:r>
            <a:r>
              <a:rPr lang="en-US" sz="2400" dirty="0" err="1"/>
              <a:t>consum</a:t>
            </a:r>
            <a:r>
              <a:rPr lang="en-US" sz="2400" dirty="0"/>
              <a:t> de </a:t>
            </a:r>
            <a:r>
              <a:rPr lang="en-US" sz="2400" dirty="0" err="1"/>
              <a:t>droguri</a:t>
            </a:r>
            <a:r>
              <a:rPr lang="en-US" sz="2400" dirty="0"/>
              <a:t>) </a:t>
            </a:r>
            <a:r>
              <a:rPr lang="en-US" sz="2400" dirty="0" smtClean="0"/>
              <a:t>negative.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427284" y="6271941"/>
            <a:ext cx="37264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Marshall AD, Lancet </a:t>
            </a:r>
            <a:r>
              <a:rPr lang="en-US" sz="1350" dirty="0" err="1"/>
              <a:t>Gatroenterol</a:t>
            </a:r>
            <a:r>
              <a:rPr lang="en-US" sz="1350" dirty="0"/>
              <a:t> </a:t>
            </a:r>
            <a:r>
              <a:rPr lang="en-US" sz="1350" dirty="0" err="1"/>
              <a:t>Hepatol</a:t>
            </a:r>
            <a:r>
              <a:rPr lang="en-US" sz="1350" dirty="0"/>
              <a:t>, 2018 </a:t>
            </a:r>
          </a:p>
        </p:txBody>
      </p:sp>
    </p:spTree>
    <p:extLst>
      <p:ext uri="{BB962C8B-B14F-4D97-AF65-F5344CB8AC3E}">
        <p14:creationId xmlns:p14="http://schemas.microsoft.com/office/powerpoint/2010/main" val="21842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C90F9-6FDA-486B-B55D-4ED7AC8E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8258175" cy="994172"/>
          </a:xfrm>
        </p:spPr>
        <p:txBody>
          <a:bodyPr>
            <a:normAutofit/>
          </a:bodyPr>
          <a:lstStyle/>
          <a:p>
            <a:r>
              <a:rPr lang="en-US" sz="2700" b="1" dirty="0" err="1">
                <a:solidFill>
                  <a:srgbClr val="00B0F0"/>
                </a:solidFill>
              </a:rPr>
              <a:t>Bariere</a:t>
            </a:r>
            <a:r>
              <a:rPr lang="en-US" sz="2700" b="1" dirty="0">
                <a:solidFill>
                  <a:srgbClr val="00B0F0"/>
                </a:solidFill>
              </a:rPr>
              <a:t> </a:t>
            </a:r>
            <a:r>
              <a:rPr lang="en-US" sz="2700" b="1" dirty="0" err="1">
                <a:solidFill>
                  <a:srgbClr val="00B0F0"/>
                </a:solidFill>
              </a:rPr>
              <a:t>în</a:t>
            </a:r>
            <a:r>
              <a:rPr lang="en-US" sz="2700" b="1" dirty="0">
                <a:solidFill>
                  <a:srgbClr val="00B0F0"/>
                </a:solidFill>
              </a:rPr>
              <a:t> </a:t>
            </a:r>
            <a:r>
              <a:rPr lang="en-US" sz="2700" b="1" dirty="0" err="1">
                <a:solidFill>
                  <a:srgbClr val="00B0F0"/>
                </a:solidFill>
              </a:rPr>
              <a:t>calea</a:t>
            </a:r>
            <a:r>
              <a:rPr lang="en-US" sz="2700" b="1" dirty="0">
                <a:solidFill>
                  <a:srgbClr val="00B0F0"/>
                </a:solidFill>
              </a:rPr>
              <a:t> </a:t>
            </a:r>
            <a:r>
              <a:rPr lang="en-US" sz="2700" b="1" dirty="0" err="1">
                <a:solidFill>
                  <a:srgbClr val="00B0F0"/>
                </a:solidFill>
              </a:rPr>
              <a:t>tratamentului</a:t>
            </a:r>
            <a:r>
              <a:rPr lang="en-US" sz="2700" b="1" dirty="0">
                <a:solidFill>
                  <a:srgbClr val="00B0F0"/>
                </a:solidFill>
              </a:rPr>
              <a:t> VHC: </a:t>
            </a:r>
            <a:r>
              <a:rPr lang="en-US" sz="2700" b="1" dirty="0" err="1" smtClean="0">
                <a:solidFill>
                  <a:srgbClr val="00B0F0"/>
                </a:solidFill>
              </a:rPr>
              <a:t>restricţii</a:t>
            </a:r>
            <a:r>
              <a:rPr lang="en-US" sz="2700" b="1" dirty="0" smtClean="0">
                <a:solidFill>
                  <a:srgbClr val="00B0F0"/>
                </a:solidFill>
              </a:rPr>
              <a:t> de  </a:t>
            </a:r>
            <a:r>
              <a:rPr lang="en-US" sz="2700" b="1" dirty="0" err="1" smtClean="0">
                <a:solidFill>
                  <a:srgbClr val="00B0F0"/>
                </a:solidFill>
              </a:rPr>
              <a:t>rambursare</a:t>
            </a:r>
            <a:r>
              <a:rPr lang="en-US" sz="2700" b="1" dirty="0" smtClean="0">
                <a:solidFill>
                  <a:srgbClr val="00B0F0"/>
                </a:solidFill>
              </a:rPr>
              <a:t> in SUA</a:t>
            </a:r>
            <a:endParaRPr lang="en-US" sz="2700" b="1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851454-2D40-4B7D-B06E-F09D92A5FB55}"/>
              </a:ext>
            </a:extLst>
          </p:cNvPr>
          <p:cNvSpPr txBox="1"/>
          <p:nvPr/>
        </p:nvSpPr>
        <p:spPr>
          <a:xfrm>
            <a:off x="268064" y="1326828"/>
            <a:ext cx="88868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err="1"/>
              <a:t>Restricţii</a:t>
            </a:r>
            <a:r>
              <a:rPr lang="en-US" sz="2000" dirty="0"/>
              <a:t> </a:t>
            </a:r>
            <a:r>
              <a:rPr lang="en-US" sz="2000" dirty="0" smtClean="0"/>
              <a:t>legate de </a:t>
            </a:r>
            <a:r>
              <a:rPr lang="en-US" sz="2000" dirty="0" err="1" smtClean="0"/>
              <a:t>severitatea</a:t>
            </a:r>
            <a:r>
              <a:rPr lang="en-US" sz="2000" dirty="0" smtClean="0"/>
              <a:t> </a:t>
            </a:r>
            <a:r>
              <a:rPr lang="en-US" sz="2000" dirty="0" err="1"/>
              <a:t>afecţiunii</a:t>
            </a:r>
            <a:r>
              <a:rPr lang="en-US" sz="2000" dirty="0"/>
              <a:t>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 err="1"/>
              <a:t>Mulţi</a:t>
            </a:r>
            <a:r>
              <a:rPr lang="en-US" sz="2000" dirty="0"/>
              <a:t> </a:t>
            </a:r>
            <a:r>
              <a:rPr lang="en-US" sz="2000" dirty="0" err="1"/>
              <a:t>asiguratori</a:t>
            </a:r>
            <a:r>
              <a:rPr lang="en-US" sz="2000" dirty="0"/>
              <a:t> </a:t>
            </a:r>
            <a:r>
              <a:rPr lang="en-US" sz="2000" dirty="0" err="1"/>
              <a:t>solicită</a:t>
            </a:r>
            <a:r>
              <a:rPr lang="en-US" sz="2000" dirty="0"/>
              <a:t> </a:t>
            </a:r>
            <a:r>
              <a:rPr lang="en-US" sz="2000" dirty="0" err="1"/>
              <a:t>scor</a:t>
            </a:r>
            <a:r>
              <a:rPr lang="en-US" sz="2000" dirty="0"/>
              <a:t> METAVIR (F0-F4)≥ F2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anumite</a:t>
            </a:r>
            <a:r>
              <a:rPr lang="en-US" sz="2000" dirty="0"/>
              <a:t> </a:t>
            </a:r>
            <a:r>
              <a:rPr lang="en-US" sz="2000" dirty="0" err="1"/>
              <a:t>cazuri</a:t>
            </a:r>
            <a:r>
              <a:rPr lang="en-US" sz="2000" dirty="0"/>
              <a:t> F3 </a:t>
            </a:r>
            <a:r>
              <a:rPr lang="en-US" sz="2000" dirty="0" err="1"/>
              <a:t>sau</a:t>
            </a:r>
            <a:r>
              <a:rPr lang="en-US" sz="2000" dirty="0"/>
              <a:t> F4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err="1"/>
              <a:t>Restricţii</a:t>
            </a:r>
            <a:r>
              <a:rPr lang="en-US" sz="2000" dirty="0"/>
              <a:t> legate de </a:t>
            </a:r>
            <a:r>
              <a:rPr lang="en-US" sz="2000" dirty="0" err="1"/>
              <a:t>abstinenţă</a:t>
            </a:r>
            <a:r>
              <a:rPr lang="en-US" sz="2000" dirty="0"/>
              <a:t>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 err="1"/>
              <a:t>Unii</a:t>
            </a:r>
            <a:r>
              <a:rPr lang="en-US" sz="2000" dirty="0"/>
              <a:t> </a:t>
            </a:r>
            <a:r>
              <a:rPr lang="en-US" sz="2000" dirty="0" err="1"/>
              <a:t>asiguratori</a:t>
            </a:r>
            <a:r>
              <a:rPr lang="en-US" sz="2000" dirty="0"/>
              <a:t> </a:t>
            </a:r>
            <a:r>
              <a:rPr lang="en-US" sz="2000" dirty="0" err="1"/>
              <a:t>solicită</a:t>
            </a:r>
            <a:r>
              <a:rPr lang="en-US" sz="2000" dirty="0"/>
              <a:t> </a:t>
            </a:r>
            <a:r>
              <a:rPr lang="en-US" sz="2000" dirty="0" err="1"/>
              <a:t>abstinenţă</a:t>
            </a:r>
            <a:r>
              <a:rPr lang="en-US" sz="2000" dirty="0"/>
              <a:t> de </a:t>
            </a:r>
            <a:r>
              <a:rPr lang="en-US" sz="2000" dirty="0" err="1"/>
              <a:t>droguri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alcool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o </a:t>
            </a:r>
            <a:r>
              <a:rPr lang="en-US" sz="2000" dirty="0" err="1"/>
              <a:t>perioadă</a:t>
            </a:r>
            <a:r>
              <a:rPr lang="en-US" sz="2000" dirty="0"/>
              <a:t> de 6-12 </a:t>
            </a:r>
            <a:r>
              <a:rPr lang="en-US" sz="2000" dirty="0" err="1"/>
              <a:t>luni</a:t>
            </a:r>
            <a:endParaRPr lang="en-US" sz="20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anumite</a:t>
            </a:r>
            <a:r>
              <a:rPr lang="en-US" sz="2000" dirty="0"/>
              <a:t> </a:t>
            </a:r>
            <a:r>
              <a:rPr lang="en-US" sz="2000" dirty="0" err="1"/>
              <a:t>cazuri</a:t>
            </a:r>
            <a:r>
              <a:rPr lang="en-US" sz="2000" dirty="0"/>
              <a:t> se </a:t>
            </a:r>
            <a:r>
              <a:rPr lang="en-US" sz="2000" dirty="0" err="1" smtClean="0"/>
              <a:t>solicita</a:t>
            </a:r>
            <a:r>
              <a:rPr lang="en-US" sz="2000" dirty="0" smtClean="0"/>
              <a:t> </a:t>
            </a:r>
            <a:r>
              <a:rPr lang="en-US" sz="2000" dirty="0"/>
              <a:t>ca </a:t>
            </a:r>
            <a:r>
              <a:rPr lang="en-US" sz="2000" dirty="0" err="1"/>
              <a:t>dovadă</a:t>
            </a:r>
            <a:r>
              <a:rPr lang="en-US" sz="2000" dirty="0"/>
              <a:t> </a:t>
            </a:r>
            <a:r>
              <a:rPr lang="en-US" sz="2000" dirty="0" smtClean="0"/>
              <a:t>teste </a:t>
            </a:r>
            <a:r>
              <a:rPr lang="en-US" sz="2000" dirty="0" err="1" smtClean="0"/>
              <a:t>toxicologice</a:t>
            </a:r>
            <a:r>
              <a:rPr lang="en-US" sz="2000" dirty="0" smtClean="0"/>
              <a:t> din </a:t>
            </a:r>
            <a:r>
              <a:rPr lang="en-US" sz="2000" dirty="0" err="1"/>
              <a:t>urină</a:t>
            </a:r>
            <a:r>
              <a:rPr lang="en-US" sz="2000" dirty="0"/>
              <a:t> </a:t>
            </a:r>
            <a:r>
              <a:rPr lang="en-US" sz="2000" dirty="0" smtClean="0"/>
              <a:t>negative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alcoolemia</a:t>
            </a:r>
            <a:r>
              <a:rPr lang="en-US" sz="2000" dirty="0" smtClean="0"/>
              <a:t> din </a:t>
            </a:r>
            <a:r>
              <a:rPr lang="en-US" sz="2000" dirty="0" err="1"/>
              <a:t>sânge</a:t>
            </a:r>
            <a:endParaRPr lang="en-US" sz="20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anumite</a:t>
            </a:r>
            <a:r>
              <a:rPr lang="en-US" sz="2000" dirty="0"/>
              <a:t> </a:t>
            </a:r>
            <a:r>
              <a:rPr lang="en-US" sz="2000" dirty="0" err="1"/>
              <a:t>cazuri</a:t>
            </a:r>
            <a:r>
              <a:rPr lang="en-US" sz="2000" dirty="0"/>
              <a:t> se </a:t>
            </a:r>
            <a:r>
              <a:rPr lang="en-US" sz="2000" dirty="0" err="1"/>
              <a:t>solicită</a:t>
            </a:r>
            <a:r>
              <a:rPr lang="en-US" sz="2000" dirty="0"/>
              <a:t> </a:t>
            </a:r>
            <a:r>
              <a:rPr lang="en-US" sz="2000" dirty="0" err="1"/>
              <a:t>atestarea</a:t>
            </a:r>
            <a:r>
              <a:rPr lang="en-US" sz="2000" dirty="0"/>
              <a:t> </a:t>
            </a:r>
            <a:r>
              <a:rPr lang="en-US" sz="2000" dirty="0" err="1"/>
              <a:t>abstinenţei</a:t>
            </a:r>
            <a:r>
              <a:rPr lang="en-US" sz="2000" dirty="0"/>
              <a:t> de </a:t>
            </a:r>
            <a:r>
              <a:rPr lang="en-US" sz="2000" dirty="0" err="1"/>
              <a:t>către</a:t>
            </a:r>
            <a:r>
              <a:rPr lang="en-US" sz="2000" dirty="0"/>
              <a:t> </a:t>
            </a:r>
            <a:r>
              <a:rPr lang="en-US" sz="2000" dirty="0" err="1"/>
              <a:t>asiguratorul</a:t>
            </a:r>
            <a:r>
              <a:rPr lang="en-US" sz="2000" dirty="0"/>
              <a:t> </a:t>
            </a:r>
            <a:r>
              <a:rPr lang="en-US" sz="2000" dirty="0" err="1"/>
              <a:t>pacientului</a:t>
            </a:r>
            <a:endParaRPr lang="en-US" sz="20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 err="1"/>
              <a:t>Acordarea</a:t>
            </a:r>
            <a:r>
              <a:rPr lang="en-US" sz="2000" dirty="0"/>
              <a:t> </a:t>
            </a:r>
            <a:r>
              <a:rPr lang="en-US" sz="2000" dirty="0" err="1"/>
              <a:t>tratamentului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funcţie</a:t>
            </a:r>
            <a:r>
              <a:rPr lang="en-US" sz="2000" dirty="0"/>
              <a:t> de </a:t>
            </a:r>
            <a:r>
              <a:rPr lang="en-US" sz="2000" dirty="0" err="1" smtClean="0"/>
              <a:t>abstinenţă</a:t>
            </a:r>
            <a:r>
              <a:rPr lang="en-US" sz="2000" dirty="0" smtClean="0"/>
              <a:t> </a:t>
            </a:r>
            <a:r>
              <a:rPr lang="en-US" sz="2000" dirty="0"/>
              <a:t>nu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documentată</a:t>
            </a:r>
            <a:r>
              <a:rPr lang="en-US" sz="2000" dirty="0"/>
              <a:t> </a:t>
            </a:r>
            <a:r>
              <a:rPr lang="en-US" sz="2000" dirty="0" err="1"/>
              <a:t>ştiinţific</a:t>
            </a:r>
            <a:endParaRPr lang="en-US" sz="2000" dirty="0"/>
          </a:p>
          <a:p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err="1"/>
              <a:t>Restricţii</a:t>
            </a:r>
            <a:r>
              <a:rPr lang="en-US" sz="2000" dirty="0"/>
              <a:t> legate de </a:t>
            </a:r>
            <a:r>
              <a:rPr lang="en-US" sz="2000" dirty="0" err="1" smtClean="0"/>
              <a:t>prescriptor</a:t>
            </a:r>
            <a:r>
              <a:rPr lang="en-US" sz="2000" dirty="0" smtClean="0"/>
              <a:t>:</a:t>
            </a:r>
            <a:endParaRPr lang="en-US" sz="20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 smtClean="0"/>
              <a:t>Tratamentul</a:t>
            </a:r>
            <a:r>
              <a:rPr lang="en-US" sz="2000" dirty="0" smtClean="0"/>
              <a:t> VHC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 smtClean="0"/>
              <a:t>rambursat</a:t>
            </a:r>
            <a:r>
              <a:rPr lang="en-US" sz="2000" dirty="0" smtClean="0"/>
              <a:t> </a:t>
            </a:r>
            <a:r>
              <a:rPr lang="en-US" sz="2000" dirty="0" err="1" smtClean="0"/>
              <a:t>doar</a:t>
            </a:r>
            <a:r>
              <a:rPr lang="en-US" sz="2000" dirty="0" smtClean="0"/>
              <a:t> </a:t>
            </a:r>
            <a:r>
              <a:rPr lang="en-US" sz="2000" dirty="0" err="1" smtClean="0"/>
              <a:t>daca</a:t>
            </a:r>
            <a:r>
              <a:rPr lang="en-US" sz="2000" dirty="0" smtClean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prescris</a:t>
            </a:r>
            <a:r>
              <a:rPr lang="en-US" sz="2000" dirty="0" smtClean="0"/>
              <a:t> de </a:t>
            </a:r>
            <a:r>
              <a:rPr lang="en-US" sz="2000" dirty="0" err="1" smtClean="0"/>
              <a:t>catre</a:t>
            </a:r>
            <a:r>
              <a:rPr lang="en-US" sz="2000" dirty="0" smtClean="0"/>
              <a:t> un medic  specialist </a:t>
            </a:r>
            <a:r>
              <a:rPr lang="en-US" sz="2000" dirty="0" err="1" smtClean="0"/>
              <a:t>hepatolog</a:t>
            </a:r>
            <a:r>
              <a:rPr lang="en-US" sz="2000" dirty="0" smtClean="0"/>
              <a:t>, </a:t>
            </a:r>
            <a:r>
              <a:rPr lang="en-US" sz="2000" dirty="0" err="1" smtClean="0"/>
              <a:t>gastroenterolog</a:t>
            </a:r>
            <a:r>
              <a:rPr lang="en-US" sz="2000" dirty="0" smtClean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boli</a:t>
            </a:r>
            <a:r>
              <a:rPr lang="en-US" sz="2000" dirty="0" smtClean="0"/>
              <a:t> </a:t>
            </a:r>
            <a:r>
              <a:rPr lang="en-US" sz="2000" dirty="0" err="1"/>
              <a:t>infecţioase</a:t>
            </a:r>
            <a:r>
              <a:rPr lang="en-US" sz="2000" dirty="0"/>
              <a:t>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DC5941-2711-4309-9842-D61D8518F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264" y="6343586"/>
            <a:ext cx="4843463" cy="48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2017 Medicaid Sobriety Restrictions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795637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9306"/>
            <a:ext cx="9144000" cy="95744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Rate </a:t>
            </a:r>
            <a:r>
              <a:rPr lang="en-US" sz="2800" b="1" dirty="0" err="1" smtClean="0">
                <a:solidFill>
                  <a:srgbClr val="00B0F0"/>
                </a:solidFill>
              </a:rPr>
              <a:t>crescute</a:t>
            </a:r>
            <a:r>
              <a:rPr lang="en-US" sz="2800" b="1" dirty="0" smtClean="0">
                <a:solidFill>
                  <a:srgbClr val="00B0F0"/>
                </a:solidFill>
              </a:rPr>
              <a:t> de </a:t>
            </a:r>
            <a:r>
              <a:rPr lang="en-US" sz="2800" b="1" dirty="0" err="1" smtClean="0">
                <a:solidFill>
                  <a:srgbClr val="00B0F0"/>
                </a:solidFill>
              </a:rPr>
              <a:t>incarcerare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si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disponibilitate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scazuta</a:t>
            </a:r>
            <a:r>
              <a:rPr lang="en-US" sz="2800" b="1" dirty="0" smtClean="0">
                <a:solidFill>
                  <a:srgbClr val="00B0F0"/>
                </a:solidFill>
              </a:rPr>
              <a:t> a </a:t>
            </a:r>
            <a:r>
              <a:rPr lang="en-US" sz="2800" b="1" dirty="0" err="1" smtClean="0">
                <a:solidFill>
                  <a:srgbClr val="00B0F0"/>
                </a:solidFill>
              </a:rPr>
              <a:t>terapiilor</a:t>
            </a:r>
            <a:r>
              <a:rPr lang="en-US" sz="2800" b="1" dirty="0" smtClean="0">
                <a:solidFill>
                  <a:srgbClr val="00B0F0"/>
                </a:solidFill>
              </a:rPr>
              <a:t> de </a:t>
            </a:r>
            <a:r>
              <a:rPr lang="en-US" sz="2800" b="1" dirty="0" err="1" smtClean="0">
                <a:solidFill>
                  <a:srgbClr val="00B0F0"/>
                </a:solidFill>
              </a:rPr>
              <a:t>substitutie</a:t>
            </a:r>
            <a:r>
              <a:rPr lang="en-US" sz="2800" b="1" dirty="0" smtClean="0">
                <a:solidFill>
                  <a:srgbClr val="00B0F0"/>
                </a:solidFill>
              </a:rPr>
              <a:t> cu </a:t>
            </a:r>
            <a:r>
              <a:rPr lang="en-US" sz="2800" b="1" dirty="0" err="1" smtClean="0">
                <a:solidFill>
                  <a:srgbClr val="00B0F0"/>
                </a:solidFill>
              </a:rPr>
              <a:t>metadona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si</a:t>
            </a:r>
            <a:r>
              <a:rPr lang="en-US" sz="2800" b="1" dirty="0" smtClean="0">
                <a:solidFill>
                  <a:srgbClr val="00B0F0"/>
                </a:solidFill>
              </a:rPr>
              <a:t> a </a:t>
            </a:r>
            <a:r>
              <a:rPr lang="en-US" sz="2800" b="1" dirty="0" err="1" smtClean="0">
                <a:solidFill>
                  <a:srgbClr val="00B0F0"/>
                </a:solidFill>
              </a:rPr>
              <a:t>programelor</a:t>
            </a:r>
            <a:r>
              <a:rPr lang="en-US" sz="2800" b="1" dirty="0" smtClean="0">
                <a:solidFill>
                  <a:srgbClr val="00B0F0"/>
                </a:solidFill>
              </a:rPr>
              <a:t> de </a:t>
            </a:r>
            <a:r>
              <a:rPr lang="en-US" sz="2800" b="1" dirty="0" err="1" smtClean="0">
                <a:solidFill>
                  <a:srgbClr val="00B0F0"/>
                </a:solidFill>
              </a:rPr>
              <a:t>schimb</a:t>
            </a:r>
            <a:r>
              <a:rPr lang="en-US" sz="2800" b="1" dirty="0" smtClean="0">
                <a:solidFill>
                  <a:srgbClr val="00B0F0"/>
                </a:solidFill>
              </a:rPr>
              <a:t> de </a:t>
            </a:r>
            <a:r>
              <a:rPr lang="en-US" sz="2800" b="1" dirty="0" err="1" smtClean="0">
                <a:solidFill>
                  <a:srgbClr val="00B0F0"/>
                </a:solidFill>
              </a:rPr>
              <a:t>seringi</a:t>
            </a:r>
            <a:r>
              <a:rPr lang="en-US" sz="2800" b="1" dirty="0" smtClean="0">
                <a:solidFill>
                  <a:srgbClr val="00B0F0"/>
                </a:solidFill>
              </a:rPr>
              <a:t> in Europa de Est </a:t>
            </a:r>
            <a:r>
              <a:rPr lang="en-US" sz="2800" b="1" dirty="0" err="1" smtClean="0">
                <a:solidFill>
                  <a:srgbClr val="00B0F0"/>
                </a:solidFill>
              </a:rPr>
              <a:t>si</a:t>
            </a:r>
            <a:r>
              <a:rPr lang="en-US" sz="2800" b="1" dirty="0" smtClean="0">
                <a:solidFill>
                  <a:srgbClr val="00B0F0"/>
                </a:solidFill>
              </a:rPr>
              <a:t> Asia </a:t>
            </a:r>
            <a:r>
              <a:rPr lang="en-US" sz="2800" b="1" dirty="0" err="1" smtClean="0">
                <a:solidFill>
                  <a:srgbClr val="00B0F0"/>
                </a:solidFill>
              </a:rPr>
              <a:t>Centrala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84784"/>
            <a:ext cx="8363272" cy="5373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160" y="6525344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Altice F.L. et al. Lancet 2016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63688" y="2564904"/>
            <a:ext cx="1656184" cy="3672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0FDD8E-8ED4-4DEE-82F1-FCCCE364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52" y="616119"/>
            <a:ext cx="7579519" cy="99417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AASLD/IDSA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rgbClr val="00B0F0"/>
                </a:solidFill>
              </a:rPr>
              <a:t>Cine </a:t>
            </a:r>
            <a:r>
              <a:rPr lang="en-US" sz="3200" b="1" dirty="0" err="1">
                <a:solidFill>
                  <a:srgbClr val="00B0F0"/>
                </a:solidFill>
              </a:rPr>
              <a:t>ar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trebui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să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primească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tratament</a:t>
            </a:r>
            <a:r>
              <a:rPr lang="en-US" sz="3200" b="1" dirty="0">
                <a:solidFill>
                  <a:srgbClr val="00B0F0"/>
                </a:solidFill>
              </a:rPr>
              <a:t>?</a:t>
            </a:r>
            <a:br>
              <a:rPr lang="en-US" sz="3200" b="1" dirty="0">
                <a:solidFill>
                  <a:srgbClr val="00B0F0"/>
                </a:solidFill>
              </a:rPr>
            </a:b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7F54A5-0C95-46FF-AB30-893C2D4296CC}"/>
              </a:ext>
            </a:extLst>
          </p:cNvPr>
          <p:cNvSpPr txBox="1"/>
          <p:nvPr/>
        </p:nvSpPr>
        <p:spPr>
          <a:xfrm>
            <a:off x="611560" y="1827848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Tratamentul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recomandat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toţi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pacienţii</a:t>
            </a:r>
            <a:r>
              <a:rPr lang="en-US" sz="2400" b="1" dirty="0">
                <a:solidFill>
                  <a:srgbClr val="FF0000"/>
                </a:solidFill>
              </a:rPr>
              <a:t> cu </a:t>
            </a:r>
            <a:r>
              <a:rPr lang="en-US" sz="2400" b="1" dirty="0" err="1">
                <a:solidFill>
                  <a:srgbClr val="FF0000"/>
                </a:solidFill>
              </a:rPr>
              <a:t>infecţie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cronică</a:t>
            </a:r>
            <a:r>
              <a:rPr lang="en-US" sz="2400" b="1" dirty="0">
                <a:solidFill>
                  <a:srgbClr val="FF0000"/>
                </a:solidFill>
              </a:rPr>
              <a:t> cu virus </a:t>
            </a:r>
            <a:r>
              <a:rPr lang="en-US" sz="2400" b="1" dirty="0" err="1">
                <a:solidFill>
                  <a:srgbClr val="FF0000"/>
                </a:solidFill>
              </a:rPr>
              <a:t>hepatitic</a:t>
            </a:r>
            <a:r>
              <a:rPr lang="en-US" sz="2400" b="1" dirty="0">
                <a:solidFill>
                  <a:srgbClr val="FF0000"/>
                </a:solidFill>
              </a:rPr>
              <a:t> C, cu </a:t>
            </a:r>
            <a:r>
              <a:rPr lang="en-US" sz="2400" b="1" dirty="0" err="1">
                <a:solidFill>
                  <a:srgbClr val="FF0000"/>
                </a:solidFill>
              </a:rPr>
              <a:t>excepţia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celor</a:t>
            </a:r>
            <a:r>
              <a:rPr lang="en-US" sz="2400" b="1" dirty="0">
                <a:solidFill>
                  <a:srgbClr val="FF0000"/>
                </a:solidFill>
              </a:rPr>
              <a:t> cu </a:t>
            </a:r>
            <a:r>
              <a:rPr lang="en-US" sz="2400" b="1" dirty="0" err="1">
                <a:solidFill>
                  <a:srgbClr val="FF0000"/>
                </a:solidFill>
              </a:rPr>
              <a:t>speranţă</a:t>
            </a:r>
            <a:r>
              <a:rPr lang="en-US" sz="2400" b="1" dirty="0">
                <a:solidFill>
                  <a:srgbClr val="FF0000"/>
                </a:solidFill>
              </a:rPr>
              <a:t> de </a:t>
            </a:r>
            <a:r>
              <a:rPr lang="en-US" sz="2400" b="1" dirty="0" err="1">
                <a:solidFill>
                  <a:srgbClr val="FF0000"/>
                </a:solidFill>
              </a:rPr>
              <a:t>viaţă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scurtă</a:t>
            </a:r>
            <a:r>
              <a:rPr lang="en-US" sz="2400" dirty="0"/>
              <a:t>, </a:t>
            </a:r>
            <a:r>
              <a:rPr lang="en-US" sz="2400" dirty="0" err="1"/>
              <a:t>ce</a:t>
            </a:r>
            <a:r>
              <a:rPr lang="en-US" sz="2400" dirty="0"/>
              <a:t> nu </a:t>
            </a:r>
            <a:r>
              <a:rPr lang="en-US" sz="2400" dirty="0" err="1"/>
              <a:t>poate</a:t>
            </a:r>
            <a:r>
              <a:rPr lang="en-US" sz="2400" dirty="0"/>
              <a:t> fi </a:t>
            </a:r>
            <a:r>
              <a:rPr lang="en-US" sz="2400" dirty="0" err="1" smtClean="0"/>
              <a:t>ameliorata</a:t>
            </a:r>
            <a:r>
              <a:rPr lang="en-US" sz="2400" dirty="0" smtClean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tratamentul</a:t>
            </a:r>
            <a:r>
              <a:rPr lang="en-US" sz="2400" dirty="0"/>
              <a:t> VHC, transplant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orice</a:t>
            </a:r>
            <a:r>
              <a:rPr lang="en-US" sz="2400" dirty="0"/>
              <a:t> </a:t>
            </a:r>
            <a:r>
              <a:rPr lang="en-US" sz="2400" dirty="0" err="1"/>
              <a:t>altă</a:t>
            </a:r>
            <a:r>
              <a:rPr lang="en-US" sz="2400" dirty="0"/>
              <a:t> </a:t>
            </a:r>
            <a:r>
              <a:rPr lang="en-US" sz="2400" dirty="0" err="1"/>
              <a:t>terapie</a:t>
            </a:r>
            <a:r>
              <a:rPr lang="en-US" sz="2400" dirty="0"/>
              <a:t> </a:t>
            </a:r>
            <a:r>
              <a:rPr lang="en-US" sz="2400" dirty="0" err="1"/>
              <a:t>ţintită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Pacienţii</a:t>
            </a:r>
            <a:r>
              <a:rPr lang="en-US" sz="2400" dirty="0" smtClean="0"/>
              <a:t> </a:t>
            </a:r>
            <a:r>
              <a:rPr lang="en-US" sz="2400" dirty="0"/>
              <a:t>cu </a:t>
            </a:r>
            <a:r>
              <a:rPr lang="en-US" sz="2400" dirty="0" err="1"/>
              <a:t>speranţă</a:t>
            </a:r>
            <a:r>
              <a:rPr lang="en-US" sz="2400" dirty="0"/>
              <a:t> de </a:t>
            </a:r>
            <a:r>
              <a:rPr lang="en-US" sz="2400" dirty="0" err="1"/>
              <a:t>viaţă</a:t>
            </a:r>
            <a:r>
              <a:rPr lang="en-US" sz="2400" dirty="0"/>
              <a:t> </a:t>
            </a:r>
            <a:r>
              <a:rPr lang="en-US" sz="2400" dirty="0" err="1"/>
              <a:t>redusă</a:t>
            </a:r>
            <a:r>
              <a:rPr lang="en-US" sz="2400" dirty="0"/>
              <a:t> din </a:t>
            </a:r>
            <a:r>
              <a:rPr lang="en-US" sz="2400" dirty="0" err="1"/>
              <a:t>cauza</a:t>
            </a:r>
            <a:r>
              <a:rPr lang="en-US" sz="2400" dirty="0"/>
              <a:t> </a:t>
            </a:r>
            <a:r>
              <a:rPr lang="en-US" sz="2400" dirty="0" err="1"/>
              <a:t>afecţiunii</a:t>
            </a:r>
            <a:r>
              <a:rPr lang="en-US" sz="2400" dirty="0"/>
              <a:t> </a:t>
            </a:r>
            <a:r>
              <a:rPr lang="en-US" sz="2400" dirty="0" err="1"/>
              <a:t>hepatice</a:t>
            </a:r>
            <a:r>
              <a:rPr lang="en-US" sz="2400" dirty="0"/>
              <a:t>,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monitorizaţi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colaborare</a:t>
            </a:r>
            <a:r>
              <a:rPr lang="en-US" sz="2400" dirty="0"/>
              <a:t> cu un medic specialist.</a:t>
            </a:r>
          </a:p>
          <a:p>
            <a:endParaRPr lang="en-US" sz="2400" dirty="0"/>
          </a:p>
          <a:p>
            <a:r>
              <a:rPr lang="en-US" sz="2400" dirty="0" err="1"/>
              <a:t>Recomandare</a:t>
            </a:r>
            <a:r>
              <a:rPr lang="en-US" sz="2400" dirty="0"/>
              <a:t>: </a:t>
            </a:r>
            <a:r>
              <a:rPr lang="en-US" sz="2400" b="1" dirty="0" err="1">
                <a:solidFill>
                  <a:srgbClr val="FF0000"/>
                </a:solidFill>
              </a:rPr>
              <a:t>clasa</a:t>
            </a:r>
            <a:r>
              <a:rPr lang="en-US" sz="2400" b="1" dirty="0">
                <a:solidFill>
                  <a:srgbClr val="FF0000"/>
                </a:solidFill>
              </a:rPr>
              <a:t> I, </a:t>
            </a:r>
            <a:r>
              <a:rPr lang="en-US" sz="2400" b="1" dirty="0" err="1">
                <a:solidFill>
                  <a:srgbClr val="FF0000"/>
                </a:solidFill>
              </a:rPr>
              <a:t>nivel</a:t>
            </a:r>
            <a:r>
              <a:rPr lang="en-US" sz="2400" b="1" dirty="0">
                <a:solidFill>
                  <a:srgbClr val="FF0000"/>
                </a:solidFill>
              </a:rPr>
              <a:t>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D574B7-6CB4-42E8-84A7-39BB52739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5949280"/>
            <a:ext cx="4945187" cy="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612068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Eastern Europe is facing quadruple,  </a:t>
            </a:r>
            <a:br>
              <a:rPr lang="en-US" sz="32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 intersecting epidemics of injecting drug use,  </a:t>
            </a:r>
            <a:br>
              <a:rPr lang="en-US" sz="32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 HIV, tuberculosis and hepatitis C</a:t>
            </a:r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“</a:t>
            </a:r>
            <a:br>
              <a:rPr lang="en-US" sz="3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Professor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Michel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Kazatchkine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UN Secretary General's Special Envoy on HIV in Eastern Europe and Central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Asia (</a:t>
            </a:r>
            <a:r>
              <a:rPr lang="en-US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Opening 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Plenary session of the 14</a:t>
            </a:r>
            <a:r>
              <a:rPr lang="en-US" alt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European AIDS Conference </a:t>
            </a:r>
            <a:r>
              <a:rPr lang="en-US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2013).</a:t>
            </a: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40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546DF3-1527-43C6-9825-0FA8A71B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 err="1">
                <a:solidFill>
                  <a:srgbClr val="00B0F0"/>
                </a:solidFill>
              </a:rPr>
              <a:t>Terapia</a:t>
            </a:r>
            <a:r>
              <a:rPr lang="en-US" sz="2700" b="1" dirty="0">
                <a:solidFill>
                  <a:srgbClr val="00B0F0"/>
                </a:solidFill>
              </a:rPr>
              <a:t> DAA la </a:t>
            </a:r>
            <a:r>
              <a:rPr lang="en-US" sz="2700" b="1" dirty="0" err="1">
                <a:solidFill>
                  <a:srgbClr val="00B0F0"/>
                </a:solidFill>
              </a:rPr>
              <a:t>pacienţii</a:t>
            </a:r>
            <a:r>
              <a:rPr lang="en-US" sz="2700" b="1" dirty="0">
                <a:solidFill>
                  <a:srgbClr val="00B0F0"/>
                </a:solidFill>
              </a:rPr>
              <a:t> IDU nu </a:t>
            </a:r>
            <a:r>
              <a:rPr lang="en-US" sz="2700" b="1" dirty="0" err="1">
                <a:solidFill>
                  <a:srgbClr val="00B0F0"/>
                </a:solidFill>
              </a:rPr>
              <a:t>este</a:t>
            </a:r>
            <a:r>
              <a:rPr lang="en-US" sz="2700" b="1" dirty="0">
                <a:solidFill>
                  <a:srgbClr val="00B0F0"/>
                </a:solidFill>
              </a:rPr>
              <a:t> </a:t>
            </a:r>
            <a:r>
              <a:rPr lang="en-US" sz="2700" b="1" dirty="0" err="1">
                <a:solidFill>
                  <a:srgbClr val="00B0F0"/>
                </a:solidFill>
              </a:rPr>
              <a:t>diferită</a:t>
            </a:r>
            <a:r>
              <a:rPr lang="en-US" sz="2700" b="1" dirty="0">
                <a:solidFill>
                  <a:srgbClr val="00B0F0"/>
                </a:solidFill>
              </a:rPr>
              <a:t> din </a:t>
            </a:r>
            <a:r>
              <a:rPr lang="en-US" sz="2700" b="1" dirty="0" err="1">
                <a:solidFill>
                  <a:srgbClr val="00B0F0"/>
                </a:solidFill>
              </a:rPr>
              <a:t>cauza</a:t>
            </a:r>
            <a:r>
              <a:rPr lang="en-US" sz="2700" b="1" dirty="0">
                <a:solidFill>
                  <a:srgbClr val="00B0F0"/>
                </a:solidFill>
              </a:rPr>
              <a:t> </a:t>
            </a:r>
            <a:r>
              <a:rPr lang="en-US" sz="2700" b="1" dirty="0" err="1">
                <a:solidFill>
                  <a:srgbClr val="00B0F0"/>
                </a:solidFill>
              </a:rPr>
              <a:t>consumului</a:t>
            </a:r>
            <a:r>
              <a:rPr lang="en-US" sz="2700" b="1" dirty="0">
                <a:solidFill>
                  <a:srgbClr val="00B0F0"/>
                </a:solidFill>
              </a:rPr>
              <a:t> de </a:t>
            </a:r>
            <a:r>
              <a:rPr lang="en-US" sz="2700" b="1" dirty="0" err="1">
                <a:solidFill>
                  <a:srgbClr val="00B0F0"/>
                </a:solidFill>
              </a:rPr>
              <a:t>droguri</a:t>
            </a:r>
            <a:endParaRPr lang="en-US" sz="2700" b="1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55D851-D1D5-46CF-AE25-F629A7B33C95}"/>
              </a:ext>
            </a:extLst>
          </p:cNvPr>
          <p:cNvSpPr txBox="1"/>
          <p:nvPr/>
        </p:nvSpPr>
        <p:spPr>
          <a:xfrm>
            <a:off x="539553" y="1772816"/>
            <a:ext cx="81472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Utilizatorii</a:t>
            </a:r>
            <a:r>
              <a:rPr lang="en-US" sz="2400" dirty="0" smtClean="0"/>
              <a:t> de </a:t>
            </a:r>
            <a:r>
              <a:rPr lang="en-US" sz="2400" dirty="0" err="1" smtClean="0"/>
              <a:t>droguri</a:t>
            </a:r>
            <a:r>
              <a:rPr lang="en-US" sz="2400" dirty="0" smtClean="0"/>
              <a:t> </a:t>
            </a:r>
            <a:r>
              <a:rPr lang="en-US" sz="2400" dirty="0" err="1" smtClean="0"/>
              <a:t>injectabile</a:t>
            </a:r>
            <a:r>
              <a:rPr lang="en-US" sz="2400" dirty="0" smtClean="0"/>
              <a:t> au </a:t>
            </a:r>
            <a:r>
              <a:rPr lang="en-US" sz="2400" dirty="0" err="1" smtClean="0"/>
              <a:t>indicatie</a:t>
            </a:r>
            <a:r>
              <a:rPr lang="en-US" sz="2400" dirty="0" smtClean="0"/>
              <a:t> de </a:t>
            </a:r>
            <a:r>
              <a:rPr lang="en-US" sz="2400" dirty="0" err="1" smtClean="0"/>
              <a:t>tratament</a:t>
            </a:r>
            <a:r>
              <a:rPr lang="en-US" sz="2400" dirty="0" smtClean="0"/>
              <a:t> cu DAA </a:t>
            </a:r>
            <a:r>
              <a:rPr lang="en-US" sz="2400" dirty="0" err="1" smtClean="0"/>
              <a:t>deoarece</a:t>
            </a:r>
            <a:r>
              <a:rPr lang="en-US" sz="2400" dirty="0" smtClean="0"/>
              <a:t>: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au un </a:t>
            </a:r>
            <a:r>
              <a:rPr lang="en-US" sz="2400" dirty="0" err="1"/>
              <a:t>risc</a:t>
            </a:r>
            <a:r>
              <a:rPr lang="en-US" sz="2400" dirty="0"/>
              <a:t> </a:t>
            </a:r>
            <a:r>
              <a:rPr lang="en-US" sz="2400" dirty="0" err="1"/>
              <a:t>crescut</a:t>
            </a:r>
            <a:r>
              <a:rPr lang="en-US" sz="2400" dirty="0"/>
              <a:t> de </a:t>
            </a:r>
            <a:r>
              <a:rPr lang="en-US" sz="2400" dirty="0" err="1"/>
              <a:t>transmitere</a:t>
            </a:r>
            <a:r>
              <a:rPr lang="en-US" sz="2400" dirty="0"/>
              <a:t> a </a:t>
            </a:r>
            <a:r>
              <a:rPr lang="en-US" sz="2400" dirty="0" err="1"/>
              <a:t>infectiei</a:t>
            </a:r>
            <a:r>
              <a:rPr lang="en-US" sz="2400" dirty="0"/>
              <a:t> VHC </a:t>
            </a:r>
            <a:r>
              <a:rPr lang="en-US" sz="2400" dirty="0" smtClean="0"/>
              <a:t>(</a:t>
            </a:r>
            <a:r>
              <a:rPr lang="en-US" sz="2400" dirty="0" err="1"/>
              <a:t>clasa</a:t>
            </a:r>
            <a:r>
              <a:rPr lang="en-US" sz="2400" dirty="0"/>
              <a:t> </a:t>
            </a:r>
            <a:r>
              <a:rPr lang="en-US" sz="2400" dirty="0" err="1"/>
              <a:t>IIa</a:t>
            </a:r>
            <a:r>
              <a:rPr lang="en-US" sz="2400" dirty="0"/>
              <a:t>, </a:t>
            </a:r>
            <a:r>
              <a:rPr lang="en-US" sz="2400" dirty="0" err="1" smtClean="0"/>
              <a:t>nivel</a:t>
            </a:r>
            <a:r>
              <a:rPr lang="en-US" sz="2400" dirty="0"/>
              <a:t> </a:t>
            </a:r>
            <a:r>
              <a:rPr lang="en-US" sz="2400" dirty="0" smtClean="0"/>
              <a:t>C)</a:t>
            </a:r>
            <a:r>
              <a:rPr lang="en-US" sz="2400" baseline="30000" dirty="0" smtClean="0"/>
              <a:t>1</a:t>
            </a:r>
            <a:endParaRPr lang="en-US" sz="2400" baseline="30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err="1"/>
              <a:t>r</a:t>
            </a:r>
            <a:r>
              <a:rPr lang="en-US" sz="2400" dirty="0" err="1" smtClean="0"/>
              <a:t>atele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aderenţă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eficacitate</a:t>
            </a:r>
            <a:r>
              <a:rPr lang="en-US" sz="2400" dirty="0"/>
              <a:t> sunt </a:t>
            </a:r>
            <a:r>
              <a:rPr lang="en-US" sz="2400" dirty="0" err="1"/>
              <a:t>similare</a:t>
            </a:r>
            <a:r>
              <a:rPr lang="en-US" sz="2400" dirty="0"/>
              <a:t> cu </a:t>
            </a:r>
            <a:r>
              <a:rPr lang="en-US" sz="2400" dirty="0" err="1"/>
              <a:t>cele</a:t>
            </a:r>
            <a:r>
              <a:rPr lang="en-US" sz="2400" dirty="0"/>
              <a:t> ale </a:t>
            </a:r>
            <a:r>
              <a:rPr lang="en-US" sz="2400" dirty="0" err="1"/>
              <a:t>pacienţilor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nu </a:t>
            </a:r>
            <a:r>
              <a:rPr lang="en-US" sz="2400" dirty="0" err="1"/>
              <a:t>utilizează</a:t>
            </a:r>
            <a:r>
              <a:rPr lang="en-US" sz="2400" dirty="0"/>
              <a:t> droguri</a:t>
            </a:r>
            <a:r>
              <a:rPr lang="en-US" sz="2400" baseline="30000" dirty="0"/>
              <a:t>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ata </a:t>
            </a:r>
            <a:r>
              <a:rPr lang="en-US" sz="2400" dirty="0" err="1"/>
              <a:t>reinfecţiei</a:t>
            </a:r>
            <a:r>
              <a:rPr lang="en-US" sz="2400" dirty="0"/>
              <a:t> la IDU </a:t>
            </a:r>
            <a:r>
              <a:rPr lang="en-US" sz="2400" dirty="0" err="1"/>
              <a:t>trataţi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mica </a:t>
            </a:r>
            <a:r>
              <a:rPr lang="en-US" sz="2400" dirty="0" err="1"/>
              <a:t>decât</a:t>
            </a:r>
            <a:r>
              <a:rPr lang="en-US" sz="2400" dirty="0"/>
              <a:t> </a:t>
            </a:r>
            <a:r>
              <a:rPr lang="en-US" sz="2400" dirty="0" err="1" smtClean="0"/>
              <a:t>incidenta</a:t>
            </a:r>
            <a:r>
              <a:rPr lang="en-US" sz="2400" dirty="0" smtClean="0"/>
              <a:t> VHC </a:t>
            </a:r>
            <a:r>
              <a:rPr lang="en-US" sz="2400" dirty="0"/>
              <a:t>la </a:t>
            </a:r>
            <a:r>
              <a:rPr lang="en-US" sz="2400" dirty="0" err="1"/>
              <a:t>aceşti</a:t>
            </a:r>
            <a:r>
              <a:rPr lang="en-US" sz="2400" dirty="0"/>
              <a:t> </a:t>
            </a:r>
            <a:r>
              <a:rPr lang="en-US" sz="2400" dirty="0" err="1"/>
              <a:t>pacienţi</a:t>
            </a:r>
            <a:r>
              <a:rPr lang="en-US" sz="2400" dirty="0"/>
              <a:t> (2,4/100 </a:t>
            </a:r>
            <a:r>
              <a:rPr lang="en-US" sz="2400" dirty="0" err="1"/>
              <a:t>py</a:t>
            </a:r>
            <a:r>
              <a:rPr lang="en-US" sz="2400" dirty="0"/>
              <a:t> vs. 6,1-27,2/100 </a:t>
            </a:r>
            <a:r>
              <a:rPr lang="en-US" sz="2400" dirty="0" err="1"/>
              <a:t>py</a:t>
            </a:r>
            <a:r>
              <a:rPr lang="en-US" sz="2400" dirty="0"/>
              <a:t>) </a:t>
            </a:r>
            <a:r>
              <a:rPr lang="en-US" sz="2400" baseline="30000" dirty="0"/>
              <a:t>2,3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/>
              <a:t>la </a:t>
            </a:r>
            <a:r>
              <a:rPr lang="en-US" sz="2400" dirty="0" err="1"/>
              <a:t>acesti</a:t>
            </a:r>
            <a:r>
              <a:rPr lang="en-US" sz="2400" dirty="0"/>
              <a:t> </a:t>
            </a:r>
            <a:r>
              <a:rPr lang="en-US" sz="2400" dirty="0" err="1"/>
              <a:t>pacienti</a:t>
            </a:r>
            <a:r>
              <a:rPr lang="en-US" sz="2400" dirty="0"/>
              <a:t> se </a:t>
            </a:r>
            <a:r>
              <a:rPr lang="en-US" sz="2400" dirty="0" err="1"/>
              <a:t>recomanda</a:t>
            </a:r>
            <a:r>
              <a:rPr lang="en-US" sz="2400" dirty="0"/>
              <a:t> o </a:t>
            </a:r>
            <a:r>
              <a:rPr lang="en-US" sz="2400" dirty="0" err="1"/>
              <a:t>testare</a:t>
            </a:r>
            <a:r>
              <a:rPr lang="en-US" sz="2400" dirty="0"/>
              <a:t> </a:t>
            </a:r>
            <a:r>
              <a:rPr lang="en-US" sz="2400" dirty="0" err="1"/>
              <a:t>anuala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VHC</a:t>
            </a:r>
          </a:p>
          <a:p>
            <a:r>
              <a:rPr lang="en-US" sz="2400" dirty="0" smtClean="0"/>
              <a:t>   (</a:t>
            </a:r>
            <a:r>
              <a:rPr lang="en-US" sz="2400" dirty="0" err="1"/>
              <a:t>clasa</a:t>
            </a:r>
            <a:r>
              <a:rPr lang="en-US" sz="2400" dirty="0"/>
              <a:t> </a:t>
            </a:r>
            <a:r>
              <a:rPr lang="en-US" sz="2400" dirty="0" err="1"/>
              <a:t>IIa</a:t>
            </a:r>
            <a:r>
              <a:rPr lang="en-US" sz="2400" dirty="0"/>
              <a:t>, </a:t>
            </a:r>
            <a:r>
              <a:rPr lang="en-US" sz="2400" dirty="0" err="1"/>
              <a:t>nivel</a:t>
            </a:r>
            <a:r>
              <a:rPr lang="en-US" sz="2400" dirty="0"/>
              <a:t> C)</a:t>
            </a:r>
            <a:r>
              <a:rPr lang="en-US" sz="2400" baseline="30000" dirty="0"/>
              <a:t> 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15144E-958F-4EC5-AD60-43CC084E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6237312"/>
            <a:ext cx="5106343" cy="59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60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Utilizarea</a:t>
            </a:r>
            <a:r>
              <a:rPr lang="en-US" sz="3200" b="1" dirty="0" smtClean="0">
                <a:solidFill>
                  <a:srgbClr val="00B0F0"/>
                </a:solidFill>
              </a:rPr>
              <a:t> de </a:t>
            </a:r>
            <a:r>
              <a:rPr lang="en-US" sz="3200" b="1" dirty="0" err="1" smtClean="0">
                <a:solidFill>
                  <a:srgbClr val="00B0F0"/>
                </a:solidFill>
              </a:rPr>
              <a:t>droguri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injectabile</a:t>
            </a:r>
            <a:r>
              <a:rPr lang="en-US" sz="3200" b="1" dirty="0" smtClean="0">
                <a:solidFill>
                  <a:srgbClr val="00B0F0"/>
                </a:solidFill>
              </a:rPr>
              <a:t> la baseline- impact </a:t>
            </a:r>
            <a:r>
              <a:rPr lang="en-US" sz="3200" b="1" dirty="0" err="1" smtClean="0">
                <a:solidFill>
                  <a:srgbClr val="00B0F0"/>
                </a:solidFill>
              </a:rPr>
              <a:t>redus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asupra</a:t>
            </a:r>
            <a:r>
              <a:rPr lang="en-US" sz="3200" b="1" dirty="0" smtClean="0">
                <a:solidFill>
                  <a:srgbClr val="00B0F0"/>
                </a:solidFill>
              </a:rPr>
              <a:t> RVS12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8" y="1189038"/>
            <a:ext cx="9036496" cy="566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Ratele</a:t>
            </a:r>
            <a:r>
              <a:rPr lang="en-US" sz="3200" b="1" dirty="0" smtClean="0">
                <a:solidFill>
                  <a:srgbClr val="00B0F0"/>
                </a:solidFill>
              </a:rPr>
              <a:t> de RVS la 12 </a:t>
            </a:r>
            <a:r>
              <a:rPr lang="en-US" sz="3200" b="1" dirty="0" err="1" smtClean="0">
                <a:solidFill>
                  <a:srgbClr val="00B0F0"/>
                </a:solidFill>
              </a:rPr>
              <a:t>saptamani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sunt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aproape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identice</a:t>
            </a:r>
            <a:r>
              <a:rPr lang="en-US" sz="3200" b="1" dirty="0" smtClean="0">
                <a:solidFill>
                  <a:srgbClr val="00B0F0"/>
                </a:solidFill>
              </a:rPr>
              <a:t> la IDU </a:t>
            </a:r>
            <a:r>
              <a:rPr lang="en-US" sz="3200" b="1" dirty="0" err="1" smtClean="0">
                <a:solidFill>
                  <a:srgbClr val="00B0F0"/>
                </a:solidFill>
              </a:rPr>
              <a:t>aflati</a:t>
            </a:r>
            <a:r>
              <a:rPr lang="en-US" sz="3200" b="1" dirty="0" smtClean="0">
                <a:solidFill>
                  <a:srgbClr val="00B0F0"/>
                </a:solidFill>
              </a:rPr>
              <a:t> sub </a:t>
            </a:r>
            <a:r>
              <a:rPr lang="en-US" sz="3200" b="1" dirty="0" err="1" smtClean="0">
                <a:solidFill>
                  <a:srgbClr val="00B0F0"/>
                </a:solidFill>
              </a:rPr>
              <a:t>terapie</a:t>
            </a:r>
            <a:r>
              <a:rPr lang="en-US" sz="3200" b="1" dirty="0" smtClean="0">
                <a:solidFill>
                  <a:srgbClr val="00B0F0"/>
                </a:solidFill>
              </a:rPr>
              <a:t> de </a:t>
            </a:r>
            <a:r>
              <a:rPr lang="en-US" sz="3200" b="1" dirty="0" err="1" smtClean="0">
                <a:solidFill>
                  <a:srgbClr val="00B0F0"/>
                </a:solidFill>
              </a:rPr>
              <a:t>substitutie</a:t>
            </a:r>
            <a:r>
              <a:rPr lang="en-US" sz="3200" b="1" dirty="0" smtClean="0">
                <a:solidFill>
                  <a:srgbClr val="00B0F0"/>
                </a:solidFill>
              </a:rPr>
              <a:t> vs </a:t>
            </a:r>
            <a:r>
              <a:rPr lang="en-US" sz="3200" b="1" dirty="0" err="1" smtClean="0">
                <a:solidFill>
                  <a:srgbClr val="00B0F0"/>
                </a:solidFill>
              </a:rPr>
              <a:t>cei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fara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terapie</a:t>
            </a:r>
            <a:r>
              <a:rPr lang="en-US" sz="3200" b="1" dirty="0" smtClean="0">
                <a:solidFill>
                  <a:srgbClr val="00B0F0"/>
                </a:solidFill>
              </a:rPr>
              <a:t> de </a:t>
            </a:r>
            <a:r>
              <a:rPr lang="en-US" sz="3200" b="1" dirty="0" err="1" smtClean="0">
                <a:solidFill>
                  <a:srgbClr val="00B0F0"/>
                </a:solidFill>
              </a:rPr>
              <a:t>substitutie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892479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Utilizarea</a:t>
            </a:r>
            <a:r>
              <a:rPr lang="en-US" sz="3200" b="1" dirty="0" smtClean="0">
                <a:solidFill>
                  <a:srgbClr val="00B0F0"/>
                </a:solidFill>
              </a:rPr>
              <a:t> de </a:t>
            </a:r>
            <a:r>
              <a:rPr lang="en-US" sz="3200" b="1" dirty="0" err="1" smtClean="0">
                <a:solidFill>
                  <a:srgbClr val="00B0F0"/>
                </a:solidFill>
              </a:rPr>
              <a:t>droguri</a:t>
            </a:r>
            <a:r>
              <a:rPr lang="en-US" sz="3200" b="1" dirty="0" smtClean="0">
                <a:solidFill>
                  <a:srgbClr val="00B0F0"/>
                </a:solidFill>
              </a:rPr>
              <a:t> in </a:t>
            </a:r>
            <a:r>
              <a:rPr lang="en-US" sz="3200" b="1" dirty="0" err="1" smtClean="0">
                <a:solidFill>
                  <a:srgbClr val="00B0F0"/>
                </a:solidFill>
              </a:rPr>
              <a:t>timpul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tratamentului</a:t>
            </a:r>
            <a:r>
              <a:rPr lang="en-US" sz="3200" b="1" dirty="0" smtClean="0">
                <a:solidFill>
                  <a:srgbClr val="00B0F0"/>
                </a:solidFill>
              </a:rPr>
              <a:t> cu DAA nu are impact </a:t>
            </a:r>
            <a:r>
              <a:rPr lang="en-US" sz="3200" b="1" dirty="0" err="1" smtClean="0">
                <a:solidFill>
                  <a:srgbClr val="00B0F0"/>
                </a:solidFill>
              </a:rPr>
              <a:t>asupra</a:t>
            </a:r>
            <a:r>
              <a:rPr lang="en-US" sz="3200" b="1" dirty="0" smtClean="0">
                <a:solidFill>
                  <a:srgbClr val="00B0F0"/>
                </a:solidFill>
              </a:rPr>
              <a:t> RVS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9036496" cy="57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362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00B0F0"/>
                </a:solidFill>
              </a:rPr>
              <a:t>Exista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risc</a:t>
            </a:r>
            <a:r>
              <a:rPr lang="en-US" sz="3600" b="1" dirty="0">
                <a:solidFill>
                  <a:srgbClr val="00B0F0"/>
                </a:solidFill>
              </a:rPr>
              <a:t> de </a:t>
            </a:r>
            <a:r>
              <a:rPr lang="en-US" sz="3600" b="1" dirty="0" err="1" smtClean="0">
                <a:solidFill>
                  <a:srgbClr val="00B0F0"/>
                </a:solidFill>
              </a:rPr>
              <a:t>reinfectie</a:t>
            </a:r>
            <a:r>
              <a:rPr lang="en-US" sz="3600" b="1" dirty="0" smtClean="0">
                <a:solidFill>
                  <a:srgbClr val="00B0F0"/>
                </a:solidFill>
              </a:rPr>
              <a:t> cu VHC </a:t>
            </a:r>
            <a:r>
              <a:rPr lang="en-US" sz="3600" b="1" dirty="0">
                <a:solidFill>
                  <a:srgbClr val="00B0F0"/>
                </a:solidFill>
              </a:rPr>
              <a:t>la </a:t>
            </a:r>
            <a:r>
              <a:rPr lang="en-US" sz="3600" b="1" dirty="0" smtClean="0">
                <a:solidFill>
                  <a:srgbClr val="00B0F0"/>
                </a:solidFill>
              </a:rPr>
              <a:t>IDU 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51000"/>
            <a:ext cx="8229600" cy="54403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3800" b="1" dirty="0" smtClean="0">
              <a:solidFill>
                <a:srgbClr val="00B0F0"/>
              </a:solidFill>
            </a:endParaRPr>
          </a:p>
          <a:p>
            <a:r>
              <a:rPr lang="en-US" sz="4400" b="1" dirty="0"/>
              <a:t>Important: </a:t>
            </a:r>
            <a:r>
              <a:rPr lang="en-US" sz="4400" b="1" dirty="0" err="1"/>
              <a:t>vor</a:t>
            </a:r>
            <a:r>
              <a:rPr lang="en-US" sz="4400" b="1" dirty="0"/>
              <a:t> </a:t>
            </a:r>
            <a:r>
              <a:rPr lang="en-US" sz="4400" b="1" dirty="0" err="1"/>
              <a:t>exista</a:t>
            </a:r>
            <a:r>
              <a:rPr lang="en-US" sz="4400" b="1" dirty="0"/>
              <a:t> </a:t>
            </a:r>
            <a:r>
              <a:rPr lang="en-US" sz="4400" b="1" dirty="0" err="1"/>
              <a:t>cazuri</a:t>
            </a:r>
            <a:r>
              <a:rPr lang="en-US" sz="4400" b="1" dirty="0"/>
              <a:t> de </a:t>
            </a:r>
            <a:r>
              <a:rPr lang="en-US" sz="4400" b="1" dirty="0" err="1" smtClean="0"/>
              <a:t>reinfecţie</a:t>
            </a:r>
            <a:r>
              <a:rPr lang="en-US" sz="4400" b="1" dirty="0" smtClean="0"/>
              <a:t>! </a:t>
            </a:r>
            <a:r>
              <a:rPr lang="en-US" sz="4400" b="1" dirty="0" err="1"/>
              <a:t>În</a:t>
            </a:r>
            <a:r>
              <a:rPr lang="en-US" sz="4400" b="1" dirty="0"/>
              <a:t> </a:t>
            </a:r>
            <a:r>
              <a:rPr lang="en-US" sz="4400" b="1" dirty="0" err="1"/>
              <a:t>caz</a:t>
            </a:r>
            <a:r>
              <a:rPr lang="en-US" sz="4400" b="1" dirty="0"/>
              <a:t> </a:t>
            </a:r>
            <a:r>
              <a:rPr lang="en-US" sz="4400" b="1" dirty="0" err="1"/>
              <a:t>contrar</a:t>
            </a:r>
            <a:r>
              <a:rPr lang="en-US" sz="4400" b="1" dirty="0"/>
              <a:t>, nu </a:t>
            </a:r>
            <a:r>
              <a:rPr lang="en-US" sz="4400" b="1" dirty="0" err="1"/>
              <a:t>este</a:t>
            </a:r>
            <a:r>
              <a:rPr lang="en-US" sz="4400" b="1" dirty="0"/>
              <a:t> </a:t>
            </a:r>
            <a:r>
              <a:rPr lang="en-US" sz="4400" b="1" dirty="0" err="1"/>
              <a:t>vorba</a:t>
            </a:r>
            <a:r>
              <a:rPr lang="en-US" sz="4400" b="1" dirty="0"/>
              <a:t> de o </a:t>
            </a:r>
            <a:r>
              <a:rPr lang="en-US" sz="4400" b="1" dirty="0" err="1"/>
              <a:t>populaţie</a:t>
            </a:r>
            <a:r>
              <a:rPr lang="en-US" sz="4400" b="1" dirty="0"/>
              <a:t> </a:t>
            </a:r>
            <a:r>
              <a:rPr lang="en-US" sz="4400" b="1" dirty="0" err="1"/>
              <a:t>activă</a:t>
            </a:r>
            <a:r>
              <a:rPr lang="en-US" sz="4400" b="1" dirty="0"/>
              <a:t> de </a:t>
            </a:r>
            <a:r>
              <a:rPr lang="en-US" sz="4400" b="1" dirty="0" err="1"/>
              <a:t>utilizatori</a:t>
            </a:r>
            <a:r>
              <a:rPr lang="en-US" sz="4400" b="1" dirty="0"/>
              <a:t> de </a:t>
            </a:r>
            <a:r>
              <a:rPr lang="en-US" sz="4400" b="1" dirty="0" err="1"/>
              <a:t>droguri</a:t>
            </a:r>
            <a:r>
              <a:rPr lang="en-US" sz="4400" b="1" dirty="0"/>
              <a:t> </a:t>
            </a:r>
            <a:r>
              <a:rPr lang="en-US" sz="4400" b="1" dirty="0" err="1"/>
              <a:t>injectabile</a:t>
            </a:r>
            <a:endParaRPr lang="en-US" sz="4400" b="1" dirty="0"/>
          </a:p>
          <a:p>
            <a:r>
              <a:rPr lang="en-US" sz="4400" dirty="0" err="1"/>
              <a:t>Intensificare</a:t>
            </a:r>
            <a:r>
              <a:rPr lang="en-US" sz="4400" dirty="0"/>
              <a:t> </a:t>
            </a:r>
            <a:r>
              <a:rPr lang="en-US" sz="4400" dirty="0" err="1"/>
              <a:t>rapidă</a:t>
            </a:r>
            <a:r>
              <a:rPr lang="en-US" sz="4400" dirty="0"/>
              <a:t>: o </a:t>
            </a:r>
            <a:r>
              <a:rPr lang="en-US" sz="4400" dirty="0" err="1"/>
              <a:t>intensificare</a:t>
            </a:r>
            <a:r>
              <a:rPr lang="en-US" sz="4400" dirty="0"/>
              <a:t> </a:t>
            </a:r>
            <a:r>
              <a:rPr lang="en-US" sz="4400" dirty="0" err="1"/>
              <a:t>lentă</a:t>
            </a:r>
            <a:r>
              <a:rPr lang="en-US" sz="4400" dirty="0"/>
              <a:t> </a:t>
            </a:r>
            <a:r>
              <a:rPr lang="en-US" sz="4400" dirty="0" err="1"/>
              <a:t>va</a:t>
            </a:r>
            <a:r>
              <a:rPr lang="en-US" sz="4400" dirty="0"/>
              <a:t> </a:t>
            </a:r>
            <a:r>
              <a:rPr lang="en-US" sz="4400" dirty="0" err="1"/>
              <a:t>favorize</a:t>
            </a:r>
            <a:r>
              <a:rPr lang="en-US" sz="4400" dirty="0"/>
              <a:t> </a:t>
            </a:r>
            <a:r>
              <a:rPr lang="en-US" sz="4400" dirty="0" err="1"/>
              <a:t>apariţia</a:t>
            </a:r>
            <a:r>
              <a:rPr lang="en-US" sz="4400" dirty="0"/>
              <a:t> IDU </a:t>
            </a:r>
            <a:r>
              <a:rPr lang="en-US" sz="4400" dirty="0" err="1"/>
              <a:t>susceptibili</a:t>
            </a:r>
            <a:r>
              <a:rPr lang="en-US" sz="4400" dirty="0"/>
              <a:t> la VHC, </a:t>
            </a:r>
            <a:r>
              <a:rPr lang="en-US" sz="4400" dirty="0" err="1"/>
              <a:t>fără</a:t>
            </a:r>
            <a:r>
              <a:rPr lang="en-US" sz="4400" dirty="0"/>
              <a:t> a </a:t>
            </a:r>
            <a:r>
              <a:rPr lang="en-US" sz="4400" dirty="0" err="1"/>
              <a:t>diminua</a:t>
            </a:r>
            <a:r>
              <a:rPr lang="en-US" sz="4400" dirty="0"/>
              <a:t> </a:t>
            </a:r>
            <a:r>
              <a:rPr lang="en-US" sz="4400" dirty="0" err="1"/>
              <a:t>rezervorului</a:t>
            </a:r>
            <a:r>
              <a:rPr lang="en-US" sz="4400" dirty="0"/>
              <a:t> VHC</a:t>
            </a:r>
          </a:p>
          <a:p>
            <a:r>
              <a:rPr lang="en-US" sz="4400" dirty="0" err="1"/>
              <a:t>Optimizarea</a:t>
            </a:r>
            <a:r>
              <a:rPr lang="en-US" sz="4400" dirty="0"/>
              <a:t> </a:t>
            </a:r>
            <a:r>
              <a:rPr lang="en-US" sz="4400" dirty="0" err="1"/>
              <a:t>programelor</a:t>
            </a:r>
            <a:r>
              <a:rPr lang="en-US" sz="4400" dirty="0"/>
              <a:t> de “harm-reduction”: </a:t>
            </a:r>
            <a:r>
              <a:rPr lang="en-US" sz="4400" dirty="0" err="1"/>
              <a:t>acces</a:t>
            </a:r>
            <a:r>
              <a:rPr lang="en-US" sz="4400" dirty="0"/>
              <a:t> la </a:t>
            </a:r>
            <a:r>
              <a:rPr lang="en-US" sz="4400" dirty="0" err="1"/>
              <a:t>programele</a:t>
            </a:r>
            <a:r>
              <a:rPr lang="en-US" sz="4400" dirty="0"/>
              <a:t> de </a:t>
            </a:r>
            <a:r>
              <a:rPr lang="en-US" sz="4400" dirty="0" err="1"/>
              <a:t>schimb</a:t>
            </a:r>
            <a:r>
              <a:rPr lang="en-US" sz="4400" dirty="0"/>
              <a:t> de </a:t>
            </a:r>
            <a:r>
              <a:rPr lang="en-US" sz="4400" dirty="0" err="1"/>
              <a:t>seringi</a:t>
            </a:r>
            <a:r>
              <a:rPr lang="en-US" sz="4400" dirty="0"/>
              <a:t>, </a:t>
            </a:r>
            <a:r>
              <a:rPr lang="en-US" sz="4400" dirty="0" err="1"/>
              <a:t>tratament</a:t>
            </a:r>
            <a:r>
              <a:rPr lang="en-US" sz="4400" dirty="0"/>
              <a:t> de </a:t>
            </a:r>
            <a:r>
              <a:rPr lang="en-US" sz="4400" dirty="0" err="1"/>
              <a:t>substitutie</a:t>
            </a:r>
            <a:endParaRPr lang="en-US" sz="4400" dirty="0"/>
          </a:p>
          <a:p>
            <a:r>
              <a:rPr lang="en-US" sz="4400" dirty="0" err="1"/>
              <a:t>Acces</a:t>
            </a:r>
            <a:r>
              <a:rPr lang="en-US" sz="4400" dirty="0"/>
              <a:t> la </a:t>
            </a:r>
            <a:r>
              <a:rPr lang="en-US" sz="4400" dirty="0" err="1"/>
              <a:t>tratament</a:t>
            </a:r>
            <a:r>
              <a:rPr lang="en-US" sz="4400" dirty="0"/>
              <a:t> </a:t>
            </a:r>
            <a:r>
              <a:rPr lang="en-US" sz="4400" dirty="0" err="1"/>
              <a:t>în</a:t>
            </a:r>
            <a:r>
              <a:rPr lang="en-US" sz="4400" dirty="0"/>
              <a:t> </a:t>
            </a:r>
            <a:r>
              <a:rPr lang="en-US" sz="4400" dirty="0" err="1"/>
              <a:t>caz</a:t>
            </a:r>
            <a:r>
              <a:rPr lang="en-US" sz="4400" dirty="0"/>
              <a:t> de </a:t>
            </a:r>
            <a:r>
              <a:rPr lang="en-US" sz="4400" dirty="0" err="1"/>
              <a:t>reinfecţie</a:t>
            </a:r>
            <a:r>
              <a:rPr lang="en-US" sz="4400" dirty="0"/>
              <a:t>: </a:t>
            </a:r>
            <a:r>
              <a:rPr lang="en-US" sz="4400" dirty="0" err="1"/>
              <a:t>oferit</a:t>
            </a:r>
            <a:r>
              <a:rPr lang="en-US" sz="4400" dirty="0"/>
              <a:t> </a:t>
            </a:r>
            <a:r>
              <a:rPr lang="en-US" sz="4400" dirty="0" err="1"/>
              <a:t>fără</a:t>
            </a:r>
            <a:r>
              <a:rPr lang="en-US" sz="4400" dirty="0"/>
              <a:t> </a:t>
            </a:r>
            <a:r>
              <a:rPr lang="en-US" sz="4400" dirty="0" err="1"/>
              <a:t>discriminare</a:t>
            </a:r>
            <a:r>
              <a:rPr lang="en-US" sz="4400" dirty="0"/>
              <a:t> </a:t>
            </a:r>
            <a:r>
              <a:rPr lang="en-US" sz="4400" dirty="0" err="1"/>
              <a:t>şi</a:t>
            </a:r>
            <a:r>
              <a:rPr lang="en-US" sz="4400" dirty="0"/>
              <a:t> </a:t>
            </a:r>
            <a:r>
              <a:rPr lang="en-US" sz="4400" dirty="0" err="1"/>
              <a:t>prejudecăţi</a:t>
            </a:r>
            <a:endParaRPr lang="en-US" sz="4400" dirty="0"/>
          </a:p>
          <a:p>
            <a:r>
              <a:rPr lang="en-US" sz="4400" dirty="0" err="1"/>
              <a:t>Strategii</a:t>
            </a:r>
            <a:r>
              <a:rPr lang="en-US" sz="4400" dirty="0"/>
              <a:t> la </a:t>
            </a:r>
            <a:r>
              <a:rPr lang="en-US" sz="4400" dirty="0" err="1"/>
              <a:t>nivel</a:t>
            </a:r>
            <a:r>
              <a:rPr lang="en-US" sz="4400" dirty="0"/>
              <a:t> individual: </a:t>
            </a:r>
            <a:r>
              <a:rPr lang="en-US" sz="4400" dirty="0" err="1"/>
              <a:t>tratamentul</a:t>
            </a:r>
            <a:r>
              <a:rPr lang="en-US" sz="4400" dirty="0"/>
              <a:t> </a:t>
            </a:r>
            <a:r>
              <a:rPr lang="en-US" sz="4400" dirty="0" err="1"/>
              <a:t>partenerilor</a:t>
            </a:r>
            <a:r>
              <a:rPr lang="en-US" sz="4400" dirty="0"/>
              <a:t> de </a:t>
            </a:r>
            <a:r>
              <a:rPr lang="en-US" sz="4400" dirty="0" err="1"/>
              <a:t>injectare</a:t>
            </a:r>
            <a:endParaRPr lang="en-US" sz="4400" dirty="0"/>
          </a:p>
          <a:p>
            <a:r>
              <a:rPr lang="en-US" sz="4400" dirty="0" err="1"/>
              <a:t>Angajamentul</a:t>
            </a:r>
            <a:r>
              <a:rPr lang="en-US" sz="4400" dirty="0"/>
              <a:t> </a:t>
            </a:r>
            <a:r>
              <a:rPr lang="en-US" sz="4400" dirty="0" err="1"/>
              <a:t>comunităţii</a:t>
            </a:r>
            <a:r>
              <a:rPr lang="en-US" sz="4400" dirty="0"/>
              <a:t> </a:t>
            </a:r>
            <a:r>
              <a:rPr lang="en-US" sz="4400" dirty="0" err="1"/>
              <a:t>şi</a:t>
            </a:r>
            <a:r>
              <a:rPr lang="en-US" sz="4400" dirty="0"/>
              <a:t> </a:t>
            </a:r>
            <a:r>
              <a:rPr lang="en-US" sz="4400" dirty="0" err="1"/>
              <a:t>parteneriate</a:t>
            </a:r>
            <a:r>
              <a:rPr lang="en-US" sz="4400" dirty="0"/>
              <a:t>: peer </a:t>
            </a:r>
            <a:r>
              <a:rPr lang="en-US" sz="4400" dirty="0" err="1"/>
              <a:t>educatori</a:t>
            </a:r>
            <a:r>
              <a:rPr lang="en-US" sz="4400" dirty="0"/>
              <a:t>, </a:t>
            </a:r>
            <a:r>
              <a:rPr lang="en-US" sz="4400" dirty="0" err="1"/>
              <a:t>reprezentanţi</a:t>
            </a:r>
            <a:r>
              <a:rPr lang="en-US" sz="4400" dirty="0"/>
              <a:t> </a:t>
            </a:r>
            <a:r>
              <a:rPr lang="en-US" sz="4400" dirty="0" err="1"/>
              <a:t>ai</a:t>
            </a:r>
            <a:r>
              <a:rPr lang="en-US" sz="4400" dirty="0"/>
              <a:t> </a:t>
            </a:r>
            <a:r>
              <a:rPr lang="en-US" sz="4400" dirty="0" err="1" smtClean="0"/>
              <a:t>comunităţii</a:t>
            </a:r>
            <a:r>
              <a:rPr lang="en-US" sz="4400" dirty="0" smtClean="0"/>
              <a:t>, </a:t>
            </a:r>
            <a:r>
              <a:rPr lang="en-US" sz="4400" dirty="0" err="1" smtClean="0"/>
              <a:t>consiliere</a:t>
            </a:r>
            <a:r>
              <a:rPr lang="en-US" sz="4400" dirty="0" smtClean="0"/>
              <a:t> </a:t>
            </a:r>
            <a:r>
              <a:rPr lang="en-US" sz="4400" dirty="0" err="1" smtClean="0"/>
              <a:t>psihologica</a:t>
            </a:r>
            <a:r>
              <a:rPr lang="en-US" sz="4400" dirty="0" smtClean="0"/>
              <a:t> </a:t>
            </a:r>
            <a:endParaRPr lang="en-US" sz="4400" dirty="0"/>
          </a:p>
          <a:p>
            <a:endParaRPr lang="en-US" sz="44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400" dirty="0" smtClean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CFA8DC-789D-4B00-A4B3-3AEB67CF7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451" y="6291362"/>
            <a:ext cx="2554883" cy="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“Treatment as prevention”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1656183"/>
          </a:xfrm>
        </p:spPr>
        <p:txBody>
          <a:bodyPr>
            <a:normAutofit fontScale="92500"/>
          </a:bodyPr>
          <a:lstStyle/>
          <a:p>
            <a:r>
              <a:rPr lang="en-US" sz="2400" dirty="0" err="1" smtClean="0"/>
              <a:t>Prin</a:t>
            </a:r>
            <a:r>
              <a:rPr lang="en-US" sz="2400" dirty="0" smtClean="0"/>
              <a:t> </a:t>
            </a:r>
            <a:r>
              <a:rPr lang="en-US" sz="2400" dirty="0" err="1" smtClean="0"/>
              <a:t>utilizarea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programelor</a:t>
            </a:r>
            <a:r>
              <a:rPr lang="en-US" sz="2400" dirty="0" smtClean="0"/>
              <a:t> de </a:t>
            </a:r>
            <a:r>
              <a:rPr lang="en-US" sz="2400" dirty="0" err="1" smtClean="0"/>
              <a:t>schimb</a:t>
            </a:r>
            <a:r>
              <a:rPr lang="en-US" sz="2400" dirty="0" smtClean="0"/>
              <a:t> de </a:t>
            </a:r>
            <a:r>
              <a:rPr lang="en-US" sz="2400" dirty="0" err="1" smtClean="0"/>
              <a:t>seringi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de </a:t>
            </a:r>
            <a:r>
              <a:rPr lang="en-US" sz="2400" dirty="0" err="1" smtClean="0"/>
              <a:t>terapie</a:t>
            </a:r>
            <a:r>
              <a:rPr lang="en-US" sz="2400" dirty="0" smtClean="0"/>
              <a:t> de </a:t>
            </a:r>
            <a:r>
              <a:rPr lang="en-US" sz="2400" dirty="0" err="1" smtClean="0"/>
              <a:t>substitutie</a:t>
            </a:r>
            <a:r>
              <a:rPr lang="en-US" sz="2400" dirty="0" smtClean="0"/>
              <a:t> cu </a:t>
            </a:r>
            <a:r>
              <a:rPr lang="en-US" sz="2400" dirty="0" err="1" smtClean="0"/>
              <a:t>metadona</a:t>
            </a:r>
            <a:r>
              <a:rPr lang="en-US" sz="2400" dirty="0" smtClean="0"/>
              <a:t> se reduce </a:t>
            </a:r>
            <a:r>
              <a:rPr lang="en-US" sz="2400" dirty="0" err="1" smtClean="0"/>
              <a:t>incidenta</a:t>
            </a:r>
            <a:r>
              <a:rPr lang="en-US" sz="2400" dirty="0" smtClean="0"/>
              <a:t> </a:t>
            </a:r>
            <a:r>
              <a:rPr lang="en-US" sz="2400" dirty="0" err="1" smtClean="0"/>
              <a:t>infectiei</a:t>
            </a:r>
            <a:r>
              <a:rPr lang="en-US" sz="2400" dirty="0" smtClean="0"/>
              <a:t> cu VHC</a:t>
            </a:r>
          </a:p>
          <a:p>
            <a:r>
              <a:rPr lang="en-US" sz="2400" dirty="0" err="1" smtClean="0"/>
              <a:t>Prin</a:t>
            </a:r>
            <a:r>
              <a:rPr lang="en-US" sz="2400" dirty="0" smtClean="0"/>
              <a:t> </a:t>
            </a:r>
            <a:r>
              <a:rPr lang="en-US" sz="2400" dirty="0" err="1" smtClean="0"/>
              <a:t>tratamentul</a:t>
            </a:r>
            <a:r>
              <a:rPr lang="en-US" sz="2400" dirty="0" smtClean="0"/>
              <a:t> cu DAA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vindecarea</a:t>
            </a:r>
            <a:r>
              <a:rPr lang="en-US" sz="2400" dirty="0" smtClean="0"/>
              <a:t> </a:t>
            </a:r>
            <a:r>
              <a:rPr lang="en-US" sz="2400" dirty="0" err="1" smtClean="0"/>
              <a:t>infectiei</a:t>
            </a:r>
            <a:r>
              <a:rPr lang="en-US" sz="2400" dirty="0" smtClean="0"/>
              <a:t> se reduce </a:t>
            </a:r>
            <a:r>
              <a:rPr lang="en-US" sz="2400" dirty="0" err="1" smtClean="0"/>
              <a:t>prevalenta</a:t>
            </a:r>
            <a:r>
              <a:rPr lang="en-US" sz="2400" dirty="0" smtClean="0"/>
              <a:t> </a:t>
            </a:r>
            <a:r>
              <a:rPr lang="en-US" sz="2400" dirty="0" err="1" smtClean="0"/>
              <a:t>infectiei</a:t>
            </a:r>
            <a:r>
              <a:rPr lang="en-US" sz="2400" dirty="0" smtClean="0"/>
              <a:t> cu VHC.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04864"/>
            <a:ext cx="8352928" cy="46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E83CA39-9C61-4183-9BA9-DCBF65662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299"/>
              </p:ext>
            </p:extLst>
          </p:nvPr>
        </p:nvGraphicFramePr>
        <p:xfrm>
          <a:off x="395536" y="0"/>
          <a:ext cx="8265319" cy="6068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634">
                  <a:extLst>
                    <a:ext uri="{9D8B030D-6E8A-4147-A177-3AD203B41FA5}">
                      <a16:colId xmlns:a16="http://schemas.microsoft.com/office/drawing/2014/main" xmlns="" val="1972725363"/>
                    </a:ext>
                  </a:extLst>
                </a:gridCol>
                <a:gridCol w="1294685">
                  <a:extLst>
                    <a:ext uri="{9D8B030D-6E8A-4147-A177-3AD203B41FA5}">
                      <a16:colId xmlns:a16="http://schemas.microsoft.com/office/drawing/2014/main" xmlns="" val="2407558363"/>
                    </a:ext>
                  </a:extLst>
                </a:gridCol>
              </a:tblGrid>
              <a:tr h="29626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Recomandări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pentru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screening-ul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şi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tratamentul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infecţiei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VHC la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utilizatorii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droguri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injectabile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(IDU)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8989816"/>
                  </a:ext>
                </a:extLst>
              </a:tr>
              <a:tr h="412005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Clasa</a:t>
                      </a:r>
                      <a:r>
                        <a:rPr lang="en-US" sz="1600" b="1" dirty="0"/>
                        <a:t>, Nivel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031253515"/>
                  </a:ext>
                </a:extLst>
              </a:tr>
              <a:tr h="78186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Pentru</a:t>
                      </a:r>
                      <a:r>
                        <a:rPr lang="en-US" sz="1600" dirty="0" smtClean="0"/>
                        <a:t> IDU se </a:t>
                      </a:r>
                      <a:r>
                        <a:rPr lang="en-US" sz="1600" dirty="0" err="1"/>
                        <a:t>recomandă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testare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 smtClean="0"/>
                        <a:t>anuală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pentru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markeri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hepatita</a:t>
                      </a:r>
                      <a:r>
                        <a:rPr lang="en-US" sz="1600" baseline="0" dirty="0" smtClean="0"/>
                        <a:t> C</a:t>
                      </a:r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În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/>
                        <a:t>funcţie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gradul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risc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poate</a:t>
                      </a:r>
                      <a:r>
                        <a:rPr lang="en-US" sz="1600" dirty="0"/>
                        <a:t> fi </a:t>
                      </a:r>
                      <a:r>
                        <a:rPr lang="en-US" sz="1600" dirty="0" err="1"/>
                        <a:t>recomandată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 smtClean="0"/>
                        <a:t>si</a:t>
                      </a:r>
                      <a:r>
                        <a:rPr lang="en-US" sz="1600" dirty="0" smtClean="0"/>
                        <a:t> o </a:t>
                      </a:r>
                      <a:r>
                        <a:rPr lang="en-US" sz="1600" dirty="0" err="1" smtClean="0"/>
                        <a:t>testare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/>
                        <a:t>mai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frecventă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 err="1"/>
                        <a:t>IIa</a:t>
                      </a:r>
                      <a:r>
                        <a:rPr lang="en-US" sz="1600" dirty="0"/>
                        <a:t>, 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632326548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Programele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de </a:t>
                      </a:r>
                      <a:r>
                        <a:rPr lang="en-US" sz="1600" dirty="0" err="1"/>
                        <a:t>tratament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smtClean="0"/>
                        <a:t>a </a:t>
                      </a:r>
                      <a:r>
                        <a:rPr lang="en-US" sz="1600" dirty="0" err="1" smtClean="0"/>
                        <a:t>adicţiei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şi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/>
                        <a:t>programele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schimb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 smtClean="0"/>
                        <a:t>seringi</a:t>
                      </a:r>
                      <a:r>
                        <a:rPr lang="en-US" sz="1600" dirty="0" smtClean="0"/>
                        <a:t>/ace, </a:t>
                      </a:r>
                      <a:r>
                        <a:rPr lang="en-US" sz="1600" dirty="0" err="1"/>
                        <a:t>trebuie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să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 smtClean="0"/>
                        <a:t>asigure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teste </a:t>
                      </a:r>
                      <a:r>
                        <a:rPr lang="en-US" sz="1600" dirty="0" err="1"/>
                        <a:t>rapide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smtClean="0"/>
                        <a:t>de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depistare</a:t>
                      </a:r>
                      <a:r>
                        <a:rPr lang="en-US" sz="1600" baseline="0" dirty="0" smtClean="0"/>
                        <a:t> a VHC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urmate</a:t>
                      </a:r>
                      <a:r>
                        <a:rPr lang="en-US" sz="1600" baseline="0" dirty="0" smtClean="0"/>
                        <a:t> 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/>
                        <a:t>confirmare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imediată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prin</a:t>
                      </a:r>
                      <a:r>
                        <a:rPr lang="en-US" sz="1600" dirty="0"/>
                        <a:t> teste </a:t>
                      </a:r>
                      <a:r>
                        <a:rPr lang="en-US" sz="1600" dirty="0" err="1"/>
                        <a:t>moleculare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şi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facilitarea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accesului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serviciile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medicale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adecvate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pentru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cei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depistaţi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pozitivi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 err="1"/>
                        <a:t>IIa</a:t>
                      </a:r>
                      <a:r>
                        <a:rPr lang="en-US" sz="1600" dirty="0"/>
                        <a:t>, 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656626170"/>
                  </a:ext>
                </a:extLst>
              </a:tr>
              <a:tr h="723792">
                <a:tc>
                  <a:txBody>
                    <a:bodyPr/>
                    <a:lstStyle/>
                    <a:p>
                      <a:r>
                        <a:rPr lang="en-US" sz="1600" dirty="0"/>
                        <a:t>IDU </a:t>
                      </a:r>
                      <a:r>
                        <a:rPr lang="en-US" sz="1600" dirty="0" err="1"/>
                        <a:t>trebuie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consiliaţi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în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ceea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priveşte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măsurile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reducere</a:t>
                      </a:r>
                      <a:r>
                        <a:rPr lang="en-US" sz="1600" dirty="0"/>
                        <a:t> a </a:t>
                      </a:r>
                      <a:r>
                        <a:rPr lang="en-US" sz="1600" dirty="0" err="1"/>
                        <a:t>riscului</a:t>
                      </a:r>
                      <a:r>
                        <a:rPr lang="en-US" sz="1600" dirty="0"/>
                        <a:t> de a </a:t>
                      </a:r>
                      <a:r>
                        <a:rPr lang="en-US" sz="1600" dirty="0" err="1"/>
                        <a:t>transmite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 smtClean="0"/>
                        <a:t>infecţia</a:t>
                      </a:r>
                      <a:r>
                        <a:rPr lang="en-US" sz="1600" dirty="0" smtClean="0"/>
                        <a:t> cu VHC </a:t>
                      </a:r>
                      <a:r>
                        <a:rPr lang="en-US" sz="1600" dirty="0" err="1" smtClean="0"/>
                        <a:t>celor</a:t>
                      </a:r>
                      <a:r>
                        <a:rPr lang="en-US" sz="1600" dirty="0" smtClean="0"/>
                        <a:t> din </a:t>
                      </a:r>
                      <a:r>
                        <a:rPr lang="en-US" sz="1600" dirty="0" err="1" smtClean="0"/>
                        <a:t>jur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I, 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66952056"/>
                  </a:ext>
                </a:extLst>
              </a:tr>
              <a:tr h="723792">
                <a:tc>
                  <a:txBody>
                    <a:bodyPr/>
                    <a:lstStyle/>
                    <a:p>
                      <a:r>
                        <a:rPr lang="en-US" sz="1600" dirty="0"/>
                        <a:t>IDU </a:t>
                      </a:r>
                      <a:r>
                        <a:rPr lang="en-US" sz="1600" dirty="0" err="1"/>
                        <a:t>trebuie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să</a:t>
                      </a:r>
                      <a:r>
                        <a:rPr lang="en-US" sz="1600" dirty="0"/>
                        <a:t> fie </a:t>
                      </a:r>
                      <a:r>
                        <a:rPr lang="en-US" sz="1600" dirty="0" err="1"/>
                        <a:t>adresaţi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serviciilor</a:t>
                      </a:r>
                      <a:r>
                        <a:rPr lang="en-US" sz="1600" dirty="0"/>
                        <a:t> de “harm-reduction”, </a:t>
                      </a:r>
                      <a:r>
                        <a:rPr lang="en-US" sz="1600" dirty="0" err="1"/>
                        <a:t>inclusiv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serviciilor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schimb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seringi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sau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tratament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smtClean="0"/>
                        <a:t>a </a:t>
                      </a:r>
                      <a:r>
                        <a:rPr lang="en-US" sz="1600" dirty="0" err="1" smtClean="0"/>
                        <a:t>adicţiei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I, 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30963124"/>
                  </a:ext>
                </a:extLst>
              </a:tr>
              <a:tr h="723792">
                <a:tc>
                  <a:txBody>
                    <a:bodyPr/>
                    <a:lstStyle/>
                    <a:p>
                      <a:r>
                        <a:rPr lang="en-US" sz="1600" dirty="0" err="1"/>
                        <a:t>Consumul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activ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sau</a:t>
                      </a:r>
                      <a:r>
                        <a:rPr lang="en-US" sz="1600" dirty="0"/>
                        <a:t> recent de </a:t>
                      </a:r>
                      <a:r>
                        <a:rPr lang="en-US" sz="1600" dirty="0" err="1"/>
                        <a:t>droguri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respectiv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teama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riscul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reinfecţie</a:t>
                      </a:r>
                      <a:r>
                        <a:rPr lang="en-US" sz="1600" dirty="0"/>
                        <a:t> nu </a:t>
                      </a:r>
                      <a:r>
                        <a:rPr lang="en-US" sz="1600" dirty="0" err="1"/>
                        <a:t>reprezintă</a:t>
                      </a:r>
                      <a:r>
                        <a:rPr lang="en-US" sz="1600" dirty="0"/>
                        <a:t> o </a:t>
                      </a:r>
                      <a:r>
                        <a:rPr lang="en-US" sz="1600" dirty="0" err="1" smtClean="0"/>
                        <a:t>contraindicatie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de </a:t>
                      </a:r>
                      <a:r>
                        <a:rPr lang="en-US" sz="1600" dirty="0" err="1" smtClean="0"/>
                        <a:t>administrare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a </a:t>
                      </a:r>
                      <a:r>
                        <a:rPr lang="en-US" sz="1600" dirty="0" smtClean="0"/>
                        <a:t>DAA.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IIa</a:t>
                      </a:r>
                      <a:r>
                        <a:rPr lang="en-US" sz="1600" dirty="0"/>
                        <a:t>, 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36723638"/>
                  </a:ext>
                </a:extLst>
              </a:tr>
              <a:tr h="72379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Testarea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viremiei</a:t>
                      </a:r>
                      <a:r>
                        <a:rPr lang="en-US" sz="1600" dirty="0" smtClean="0"/>
                        <a:t> VHC (ARN-VHC) </a:t>
                      </a:r>
                      <a:r>
                        <a:rPr lang="en-US" sz="1600" dirty="0" err="1" smtClean="0"/>
                        <a:t>este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recomandată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cel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puţin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anual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pentru</a:t>
                      </a:r>
                      <a:r>
                        <a:rPr lang="en-US" sz="1600" dirty="0" smtClean="0"/>
                        <a:t> IDU </a:t>
                      </a:r>
                      <a:r>
                        <a:rPr lang="en-US" sz="1600" dirty="0" err="1" smtClean="0"/>
                        <a:t>ce</a:t>
                      </a:r>
                      <a:r>
                        <a:rPr lang="en-US" sz="1600" dirty="0" smtClean="0"/>
                        <a:t> au </a:t>
                      </a:r>
                      <a:r>
                        <a:rPr lang="en-US" sz="1600" dirty="0" err="1" smtClean="0"/>
                        <a:t>declarat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consum</a:t>
                      </a:r>
                      <a:r>
                        <a:rPr lang="en-US" sz="1600" dirty="0" smtClean="0"/>
                        <a:t> recent de </a:t>
                      </a:r>
                      <a:r>
                        <a:rPr lang="en-US" sz="1600" dirty="0" err="1" smtClean="0"/>
                        <a:t>droguri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injectabile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dupa</a:t>
                      </a:r>
                      <a:r>
                        <a:rPr lang="en-US" sz="1600" dirty="0" smtClean="0"/>
                        <a:t> clearance-</a:t>
                      </a:r>
                      <a:r>
                        <a:rPr lang="en-US" sz="1600" dirty="0" err="1" smtClean="0"/>
                        <a:t>ul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spontan</a:t>
                      </a:r>
                      <a:r>
                        <a:rPr lang="en-US" sz="1600" dirty="0" smtClean="0"/>
                        <a:t> al </a:t>
                      </a:r>
                      <a:r>
                        <a:rPr lang="en-US" sz="1600" dirty="0" err="1" smtClean="0"/>
                        <a:t>infecţiei</a:t>
                      </a:r>
                      <a:r>
                        <a:rPr lang="en-US" sz="1600" dirty="0" smtClean="0"/>
                        <a:t> VHC </a:t>
                      </a:r>
                      <a:r>
                        <a:rPr lang="en-US" sz="1600" dirty="0" err="1" smtClean="0"/>
                        <a:t>sau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dupa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ce</a:t>
                      </a:r>
                      <a:r>
                        <a:rPr lang="en-US" sz="1600" baseline="0" dirty="0" smtClean="0"/>
                        <a:t> au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fost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trataţi</a:t>
                      </a:r>
                      <a:r>
                        <a:rPr lang="en-US" sz="1600" dirty="0" smtClean="0"/>
                        <a:t> cu success.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IIa</a:t>
                      </a:r>
                      <a:r>
                        <a:rPr lang="en-US" sz="1600" dirty="0" smtClean="0"/>
                        <a:t>, C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E0D174-1297-4D68-AFC1-CEC05794D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276" y="6281936"/>
            <a:ext cx="589786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B0F0"/>
                </a:solidFill>
              </a:rPr>
              <a:t>Beneficiile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obtinerii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unui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RVS </a:t>
            </a:r>
            <a:r>
              <a:rPr lang="en-US" sz="3600" b="1" dirty="0" err="1" smtClean="0">
                <a:solidFill>
                  <a:srgbClr val="00B0F0"/>
                </a:solidFill>
              </a:rPr>
              <a:t>pentru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individ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si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societate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7638"/>
            <a:ext cx="8856984" cy="53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59" y="2060849"/>
            <a:ext cx="82296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Lipsa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tratamentului</a:t>
            </a:r>
            <a:r>
              <a:rPr lang="en-US" sz="2400" b="1" dirty="0" smtClean="0">
                <a:solidFill>
                  <a:srgbClr val="FF0000"/>
                </a:solidFill>
              </a:rPr>
              <a:t> cu DAA in </a:t>
            </a:r>
            <a:r>
              <a:rPr lang="en-US" sz="2400" b="1" dirty="0" err="1" smtClean="0">
                <a:solidFill>
                  <a:srgbClr val="FF0000"/>
                </a:solidFill>
              </a:rPr>
              <a:t>stadiile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timpurii</a:t>
            </a:r>
            <a:r>
              <a:rPr lang="en-US" sz="2400" b="1" dirty="0" smtClean="0">
                <a:solidFill>
                  <a:srgbClr val="FF0000"/>
                </a:solidFill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</a:rPr>
              <a:t>boala</a:t>
            </a:r>
            <a:r>
              <a:rPr lang="en-US" sz="2400" b="1" dirty="0" smtClean="0">
                <a:solidFill>
                  <a:srgbClr val="FF0000"/>
                </a:solidFill>
              </a:rPr>
              <a:t> din </a:t>
            </a:r>
            <a:r>
              <a:rPr lang="en-US" sz="2400" b="1" dirty="0" err="1" smtClean="0">
                <a:solidFill>
                  <a:srgbClr val="FF0000"/>
                </a:solidFill>
              </a:rPr>
              <a:t>cauza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constrangerilor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financiare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ignora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riscurile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termen</a:t>
            </a:r>
            <a:r>
              <a:rPr lang="en-US" sz="2400" b="1" dirty="0" smtClean="0">
                <a:solidFill>
                  <a:srgbClr val="FF0000"/>
                </a:solidFill>
              </a:rPr>
              <a:t> lung 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</a:rPr>
              <a:t>osturi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mari</a:t>
            </a:r>
            <a:r>
              <a:rPr lang="en-US" sz="2400" b="1" dirty="0" smtClean="0">
                <a:solidFill>
                  <a:srgbClr val="FF0000"/>
                </a:solidFill>
              </a:rPr>
              <a:t> (management de </a:t>
            </a:r>
            <a:r>
              <a:rPr lang="en-US" sz="2400" b="1" dirty="0" err="1" smtClean="0">
                <a:solidFill>
                  <a:srgbClr val="FF0000"/>
                </a:solidFill>
              </a:rPr>
              <a:t>lunga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durata</a:t>
            </a:r>
            <a:r>
              <a:rPr lang="en-US" sz="2400" b="1" dirty="0" smtClean="0">
                <a:solidFill>
                  <a:srgbClr val="FF0000"/>
                </a:solidFill>
              </a:rPr>
              <a:t> a </a:t>
            </a:r>
            <a:r>
              <a:rPr lang="en-US" sz="2400" b="1" dirty="0" err="1" smtClean="0">
                <a:solidFill>
                  <a:srgbClr val="FF0000"/>
                </a:solidFill>
              </a:rPr>
              <a:t>cirozei</a:t>
            </a:r>
            <a:r>
              <a:rPr lang="en-US" sz="2400" b="1" dirty="0" smtClean="0">
                <a:solidFill>
                  <a:srgbClr val="FF0000"/>
                </a:solidFill>
              </a:rPr>
              <a:t>, a CHC, transplant, </a:t>
            </a:r>
            <a:r>
              <a:rPr lang="en-US" sz="2400" b="1" dirty="0" err="1" smtClean="0">
                <a:solidFill>
                  <a:srgbClr val="FF0000"/>
                </a:solidFill>
              </a:rPr>
              <a:t>boli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extrahepatice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riscul</a:t>
            </a:r>
            <a:r>
              <a:rPr lang="en-US" sz="2400" b="1" dirty="0" smtClean="0">
                <a:solidFill>
                  <a:srgbClr val="FF0000"/>
                </a:solidFill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</a:rPr>
              <a:t>transmitere</a:t>
            </a:r>
            <a:r>
              <a:rPr lang="en-US" sz="2400" b="1" dirty="0" smtClean="0">
                <a:solidFill>
                  <a:srgbClr val="FF0000"/>
                </a:solidFill>
              </a:rPr>
              <a:t> a VHC in </a:t>
            </a:r>
            <a:r>
              <a:rPr lang="en-US" sz="2400" b="1" dirty="0" err="1" smtClean="0">
                <a:solidFill>
                  <a:srgbClr val="FF0000"/>
                </a:solidFill>
              </a:rPr>
              <a:t>populatia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generala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Este </a:t>
            </a:r>
            <a:r>
              <a:rPr lang="en-US" sz="3200" b="1" dirty="0" err="1">
                <a:solidFill>
                  <a:srgbClr val="00B0F0"/>
                </a:solidFill>
              </a:rPr>
              <a:t>eliminarea</a:t>
            </a:r>
            <a:r>
              <a:rPr lang="en-US" sz="3200" b="1" dirty="0">
                <a:solidFill>
                  <a:srgbClr val="00B0F0"/>
                </a:solidFill>
              </a:rPr>
              <a:t> VHC </a:t>
            </a:r>
            <a:r>
              <a:rPr lang="en-US" sz="3200" b="1" dirty="0" err="1">
                <a:solidFill>
                  <a:srgbClr val="00B0F0"/>
                </a:solidFill>
              </a:rPr>
              <a:t>posibila</a:t>
            </a:r>
            <a:r>
              <a:rPr lang="en-US" sz="3200" b="1" dirty="0">
                <a:solidFill>
                  <a:srgbClr val="00B0F0"/>
                </a:solidFill>
              </a:rPr>
              <a:t>?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Omul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singura</a:t>
            </a:r>
            <a:r>
              <a:rPr lang="en-US" sz="2400" dirty="0" smtClean="0"/>
              <a:t> </a:t>
            </a:r>
            <a:r>
              <a:rPr lang="en-US" sz="2400" dirty="0" err="1" smtClean="0"/>
              <a:t>gazda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virusul</a:t>
            </a:r>
            <a:r>
              <a:rPr lang="en-US" sz="2400" dirty="0" smtClean="0"/>
              <a:t> </a:t>
            </a:r>
            <a:r>
              <a:rPr lang="en-US" sz="2400" dirty="0" err="1" smtClean="0"/>
              <a:t>hepatitic</a:t>
            </a:r>
            <a:r>
              <a:rPr lang="en-US" sz="2400" dirty="0" smtClean="0"/>
              <a:t> C</a:t>
            </a:r>
          </a:p>
          <a:p>
            <a:r>
              <a:rPr lang="en-US" sz="2400" dirty="0" err="1" smtClean="0"/>
              <a:t>Tratamentul</a:t>
            </a:r>
            <a:r>
              <a:rPr lang="en-US" sz="2400" dirty="0" smtClean="0"/>
              <a:t> cu DAA </a:t>
            </a:r>
            <a:r>
              <a:rPr lang="en-US" sz="2400" dirty="0" err="1" smtClean="0"/>
              <a:t>vindeca</a:t>
            </a:r>
            <a:r>
              <a:rPr lang="en-US" sz="2400" dirty="0"/>
              <a:t> </a:t>
            </a:r>
            <a:r>
              <a:rPr lang="en-US" sz="2400" dirty="0" err="1" smtClean="0"/>
              <a:t>infectia</a:t>
            </a:r>
            <a:r>
              <a:rPr lang="en-US" sz="2400" dirty="0" smtClean="0"/>
              <a:t> </a:t>
            </a:r>
            <a:r>
              <a:rPr lang="en-US" sz="2400" dirty="0" err="1" smtClean="0"/>
              <a:t>cronica</a:t>
            </a:r>
            <a:r>
              <a:rPr lang="en-US" sz="2400" dirty="0" smtClean="0"/>
              <a:t> cu VHC in </a:t>
            </a:r>
            <a:r>
              <a:rPr lang="en-US" sz="2400" dirty="0" err="1" smtClean="0"/>
              <a:t>peste</a:t>
            </a:r>
            <a:r>
              <a:rPr lang="en-US" sz="2400" dirty="0" smtClean="0"/>
              <a:t> 95% din </a:t>
            </a:r>
            <a:r>
              <a:rPr lang="en-US" sz="2400" dirty="0" err="1" smtClean="0"/>
              <a:t>cazuri</a:t>
            </a:r>
            <a:endParaRPr lang="en-US" sz="2400" dirty="0"/>
          </a:p>
          <a:p>
            <a:r>
              <a:rPr lang="en-US" sz="2400" dirty="0" err="1" smtClean="0"/>
              <a:t>Durata</a:t>
            </a:r>
            <a:r>
              <a:rPr lang="en-US" sz="2400" dirty="0" smtClean="0"/>
              <a:t> </a:t>
            </a:r>
            <a:r>
              <a:rPr lang="en-US" sz="2400" dirty="0" err="1" smtClean="0"/>
              <a:t>tratamentului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scurta</a:t>
            </a:r>
            <a:r>
              <a:rPr lang="en-US" sz="2400" dirty="0"/>
              <a:t> </a:t>
            </a:r>
            <a:r>
              <a:rPr lang="en-US" sz="2400" dirty="0" smtClean="0"/>
              <a:t>8-12 </a:t>
            </a:r>
            <a:r>
              <a:rPr lang="en-US" sz="2400" dirty="0" err="1" smtClean="0"/>
              <a:t>saptamani</a:t>
            </a:r>
            <a:endParaRPr lang="en-US" sz="2400" dirty="0" smtClean="0"/>
          </a:p>
          <a:p>
            <a:r>
              <a:rPr lang="en-US" sz="2400" dirty="0" err="1" smtClean="0"/>
              <a:t>Ar</a:t>
            </a:r>
            <a:r>
              <a:rPr lang="en-US" sz="2400" dirty="0" smtClean="0"/>
              <a:t> </a:t>
            </a:r>
            <a:r>
              <a:rPr lang="en-US" sz="2400" dirty="0" err="1" smtClean="0"/>
              <a:t>trebui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se </a:t>
            </a:r>
            <a:r>
              <a:rPr lang="en-US" sz="2400" dirty="0" err="1" smtClean="0"/>
              <a:t>inceapa</a:t>
            </a:r>
            <a:r>
              <a:rPr lang="en-US" sz="2400" dirty="0" smtClean="0"/>
              <a:t> cu </a:t>
            </a:r>
            <a:r>
              <a:rPr lang="en-US" sz="2400" dirty="0" err="1" smtClean="0"/>
              <a:t>eliminarea</a:t>
            </a:r>
            <a:r>
              <a:rPr lang="en-US" sz="2400" dirty="0" smtClean="0"/>
              <a:t> </a:t>
            </a:r>
            <a:r>
              <a:rPr lang="en-US" sz="2400" dirty="0" err="1" smtClean="0"/>
              <a:t>virusului</a:t>
            </a:r>
            <a:r>
              <a:rPr lang="en-US" sz="2400" dirty="0" smtClean="0"/>
              <a:t> in </a:t>
            </a:r>
            <a:r>
              <a:rPr lang="en-US" sz="2400" dirty="0" err="1" smtClean="0"/>
              <a:t>anumite</a:t>
            </a:r>
            <a:r>
              <a:rPr lang="en-US" sz="2400" dirty="0" smtClean="0"/>
              <a:t> </a:t>
            </a:r>
            <a:r>
              <a:rPr lang="en-US" sz="2400" dirty="0" err="1" smtClean="0"/>
              <a:t>populatii</a:t>
            </a:r>
            <a:r>
              <a:rPr lang="en-US" sz="2400" dirty="0" smtClean="0"/>
              <a:t> </a:t>
            </a:r>
            <a:r>
              <a:rPr lang="en-US" sz="2400" dirty="0" err="1" smtClean="0"/>
              <a:t>aflate</a:t>
            </a:r>
            <a:r>
              <a:rPr lang="en-US" sz="2400" dirty="0" smtClean="0"/>
              <a:t> la </a:t>
            </a:r>
            <a:r>
              <a:rPr lang="en-US" sz="2400" dirty="0" err="1" smtClean="0"/>
              <a:t>risc</a:t>
            </a:r>
            <a:r>
              <a:rPr lang="en-US" sz="2400" dirty="0" smtClean="0"/>
              <a:t>: </a:t>
            </a:r>
            <a:r>
              <a:rPr lang="en-US" sz="2400" dirty="0" err="1" smtClean="0"/>
              <a:t>utilizatori</a:t>
            </a:r>
            <a:r>
              <a:rPr lang="en-US" sz="2400" dirty="0" smtClean="0"/>
              <a:t> de </a:t>
            </a:r>
            <a:r>
              <a:rPr lang="en-US" sz="2400" dirty="0" err="1" smtClean="0"/>
              <a:t>droguri</a:t>
            </a:r>
            <a:r>
              <a:rPr lang="en-US" sz="2400" dirty="0" smtClean="0"/>
              <a:t> </a:t>
            </a:r>
            <a:r>
              <a:rPr lang="en-US" sz="2400" dirty="0" err="1" smtClean="0"/>
              <a:t>injectabile</a:t>
            </a:r>
            <a:r>
              <a:rPr lang="en-US" sz="2400" dirty="0" smtClean="0"/>
              <a:t>, </a:t>
            </a:r>
            <a:r>
              <a:rPr lang="en-US" sz="2400" dirty="0" err="1" smtClean="0"/>
              <a:t>hemofilici</a:t>
            </a:r>
            <a:r>
              <a:rPr lang="en-US" sz="2400" dirty="0" smtClean="0"/>
              <a:t>, </a:t>
            </a:r>
            <a:r>
              <a:rPr lang="en-US" sz="2400" dirty="0" err="1" smtClean="0"/>
              <a:t>pacienti</a:t>
            </a:r>
            <a:r>
              <a:rPr lang="en-US" sz="2400" dirty="0" smtClean="0"/>
              <a:t> cu co-</a:t>
            </a:r>
            <a:r>
              <a:rPr lang="en-US" sz="2400" dirty="0" err="1" smtClean="0"/>
              <a:t>infectie</a:t>
            </a:r>
            <a:r>
              <a:rPr lang="en-US" sz="2400" dirty="0" smtClean="0"/>
              <a:t> HIV/VHC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95995"/>
            <a:ext cx="3600450" cy="280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88" y="1296442"/>
            <a:ext cx="345598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040" y="1516313"/>
            <a:ext cx="4211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</a:rPr>
              <a:t>Utilizatorii</a:t>
            </a:r>
            <a:r>
              <a:rPr lang="en-US" sz="2800" b="1" dirty="0" smtClean="0">
                <a:solidFill>
                  <a:srgbClr val="00B0F0"/>
                </a:solidFill>
              </a:rPr>
              <a:t> de </a:t>
            </a:r>
            <a:r>
              <a:rPr lang="en-US" sz="2800" b="1" dirty="0" err="1" smtClean="0">
                <a:solidFill>
                  <a:srgbClr val="00B0F0"/>
                </a:solidFill>
              </a:rPr>
              <a:t>droguri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injectabile</a:t>
            </a:r>
            <a:r>
              <a:rPr lang="en-US" sz="2800" b="1" dirty="0" smtClean="0">
                <a:solidFill>
                  <a:srgbClr val="00B0F0"/>
                </a:solidFill>
              </a:rPr>
              <a:t> – </a:t>
            </a:r>
          </a:p>
          <a:p>
            <a:r>
              <a:rPr lang="en-US" sz="2800" b="1" dirty="0" err="1" smtClean="0">
                <a:solidFill>
                  <a:srgbClr val="00B0F0"/>
                </a:solidFill>
              </a:rPr>
              <a:t>Heroina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si</a:t>
            </a:r>
            <a:r>
              <a:rPr lang="en-US" sz="2800" b="1" dirty="0" smtClean="0">
                <a:solidFill>
                  <a:srgbClr val="00B0F0"/>
                </a:solidFill>
              </a:rPr>
              <a:t>… </a:t>
            </a:r>
          </a:p>
          <a:p>
            <a:r>
              <a:rPr lang="en-US" sz="2800" b="1" dirty="0" err="1">
                <a:solidFill>
                  <a:srgbClr val="00B0F0"/>
                </a:solidFill>
              </a:rPr>
              <a:t>d</a:t>
            </a:r>
            <a:r>
              <a:rPr lang="en-US" sz="2800" b="1" dirty="0" err="1" smtClean="0">
                <a:solidFill>
                  <a:srgbClr val="00B0F0"/>
                </a:solidFill>
              </a:rPr>
              <a:t>roguri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etnobotanice</a:t>
            </a:r>
            <a:endParaRPr lang="en-US" sz="28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187624" y="379605"/>
            <a:ext cx="5849838" cy="619125"/>
          </a:xfrm>
        </p:spPr>
        <p:txBody>
          <a:bodyPr>
            <a:normAutofit fontScale="90000"/>
          </a:bodyPr>
          <a:lstStyle/>
          <a:p>
            <a:r>
              <a:rPr lang="en-US" altLang="en-US" sz="2325" b="1" dirty="0">
                <a:solidFill>
                  <a:srgbClr val="00B0F0"/>
                </a:solidFill>
              </a:rPr>
              <a:t/>
            </a:r>
            <a:br>
              <a:rPr lang="en-US" altLang="en-US" sz="2325" b="1" dirty="0">
                <a:solidFill>
                  <a:srgbClr val="00B0F0"/>
                </a:solidFill>
              </a:rPr>
            </a:br>
            <a:r>
              <a:rPr lang="en-US" altLang="en-US" sz="2325" b="1" dirty="0">
                <a:solidFill>
                  <a:srgbClr val="00B0F0"/>
                </a:solidFill>
              </a:rPr>
              <a:t/>
            </a:r>
            <a:br>
              <a:rPr lang="en-US" altLang="en-US" sz="2325" b="1" dirty="0">
                <a:solidFill>
                  <a:srgbClr val="00B0F0"/>
                </a:solidFill>
              </a:rPr>
            </a:br>
            <a:r>
              <a:rPr lang="en-US" altLang="en-US" sz="2325" b="1" dirty="0">
                <a:solidFill>
                  <a:srgbClr val="00B0F0"/>
                </a:solidFill>
              </a:rPr>
              <a:t/>
            </a:r>
            <a:br>
              <a:rPr lang="en-US" altLang="en-US" sz="2325" b="1" dirty="0">
                <a:solidFill>
                  <a:srgbClr val="00B0F0"/>
                </a:solidFill>
              </a:rPr>
            </a:br>
            <a:r>
              <a:rPr lang="en-US" altLang="en-US" sz="3600" b="1" dirty="0" smtClean="0">
                <a:solidFill>
                  <a:srgbClr val="00B0F0"/>
                </a:solidFill>
              </a:rPr>
              <a:t>Take home message (1)</a:t>
            </a:r>
            <a:r>
              <a:rPr lang="en-US" sz="3600" b="1" dirty="0">
                <a:solidFill>
                  <a:srgbClr val="00B0F0"/>
                </a:solidFill>
              </a:rPr>
              <a:t/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altLang="en-US" sz="3600" b="1" dirty="0">
                <a:solidFill>
                  <a:srgbClr val="00B0F0"/>
                </a:solidFill>
              </a:rPr>
              <a:t/>
            </a:r>
            <a:br>
              <a:rPr lang="en-US" altLang="en-US" sz="3600" b="1" dirty="0">
                <a:solidFill>
                  <a:srgbClr val="00B0F0"/>
                </a:solidFill>
              </a:rPr>
            </a:br>
            <a:r>
              <a:rPr lang="en-US" altLang="en-US" sz="2325" b="1" dirty="0">
                <a:solidFill>
                  <a:srgbClr val="00B0F0"/>
                </a:solidFill>
              </a:rPr>
              <a:t/>
            </a:r>
            <a:br>
              <a:rPr lang="en-US" altLang="en-US" sz="2325" b="1" dirty="0">
                <a:solidFill>
                  <a:srgbClr val="00B0F0"/>
                </a:solidFill>
              </a:rPr>
            </a:br>
            <a:endParaRPr lang="en-US" altLang="en-US" sz="21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136904" cy="4104456"/>
          </a:xfrm>
        </p:spPr>
        <p:txBody>
          <a:bodyPr rtlCol="0">
            <a:norm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</a:rPr>
              <a:t>Aderenta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si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eficacitatea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tratamentului</a:t>
            </a:r>
            <a:r>
              <a:rPr lang="en-US" sz="2400" b="1" dirty="0">
                <a:solidFill>
                  <a:srgbClr val="00B0F0"/>
                </a:solidFill>
              </a:rPr>
              <a:t> cu DAA la IDU </a:t>
            </a:r>
            <a:r>
              <a:rPr lang="en-US" sz="2400" b="1" dirty="0" err="1">
                <a:solidFill>
                  <a:srgbClr val="00B0F0"/>
                </a:solidFill>
              </a:rPr>
              <a:t>este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comparabila</a:t>
            </a:r>
            <a:r>
              <a:rPr lang="en-US" sz="2400" b="1" dirty="0">
                <a:solidFill>
                  <a:srgbClr val="00B0F0"/>
                </a:solidFill>
              </a:rPr>
              <a:t> cu </a:t>
            </a:r>
            <a:r>
              <a:rPr lang="en-US" sz="2400" b="1" dirty="0" err="1">
                <a:solidFill>
                  <a:srgbClr val="00B0F0"/>
                </a:solidFill>
              </a:rPr>
              <a:t>populatia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generala</a:t>
            </a:r>
            <a:r>
              <a:rPr lang="en-US" sz="2400" b="1" dirty="0">
                <a:solidFill>
                  <a:srgbClr val="00B0F0"/>
                </a:solidFill>
              </a:rPr>
              <a:t>.</a:t>
            </a:r>
          </a:p>
          <a:p>
            <a:r>
              <a:rPr lang="en-US" sz="2400" b="1" dirty="0" err="1">
                <a:solidFill>
                  <a:srgbClr val="00B0F0"/>
                </a:solidFill>
              </a:rPr>
              <a:t>Utilizarea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activa</a:t>
            </a:r>
            <a:r>
              <a:rPr lang="en-US" sz="2400" b="1" dirty="0">
                <a:solidFill>
                  <a:srgbClr val="00B0F0"/>
                </a:solidFill>
              </a:rPr>
              <a:t> de </a:t>
            </a:r>
            <a:r>
              <a:rPr lang="en-US" sz="2400" b="1" dirty="0" err="1">
                <a:solidFill>
                  <a:srgbClr val="00B0F0"/>
                </a:solidFill>
              </a:rPr>
              <a:t>droguri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injectabile</a:t>
            </a:r>
            <a:r>
              <a:rPr lang="en-US" sz="2400" b="1" dirty="0">
                <a:solidFill>
                  <a:srgbClr val="00B0F0"/>
                </a:solidFill>
              </a:rPr>
              <a:t> nu </a:t>
            </a:r>
            <a:r>
              <a:rPr lang="en-US" sz="2400" b="1" dirty="0" err="1">
                <a:solidFill>
                  <a:srgbClr val="00B0F0"/>
                </a:solidFill>
              </a:rPr>
              <a:t>constituie</a:t>
            </a:r>
            <a:r>
              <a:rPr lang="en-US" sz="2400" b="1" dirty="0">
                <a:solidFill>
                  <a:srgbClr val="00B0F0"/>
                </a:solidFill>
              </a:rPr>
              <a:t> o </a:t>
            </a:r>
            <a:r>
              <a:rPr lang="en-US" sz="2400" b="1" dirty="0" err="1">
                <a:solidFill>
                  <a:srgbClr val="00B0F0"/>
                </a:solidFill>
              </a:rPr>
              <a:t>contraindicatie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pentru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tratamentul</a:t>
            </a:r>
            <a:r>
              <a:rPr lang="en-US" sz="2400" b="1" dirty="0">
                <a:solidFill>
                  <a:srgbClr val="00B0F0"/>
                </a:solidFill>
              </a:rPr>
              <a:t> cu </a:t>
            </a:r>
            <a:r>
              <a:rPr lang="en-US" sz="2400" b="1" dirty="0" smtClean="0">
                <a:solidFill>
                  <a:srgbClr val="00B0F0"/>
                </a:solidFill>
              </a:rPr>
              <a:t>DAA!</a:t>
            </a:r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b="1" dirty="0">
                <a:solidFill>
                  <a:srgbClr val="00B0F0"/>
                </a:solidFill>
              </a:rPr>
              <a:t>Cu </a:t>
            </a:r>
            <a:r>
              <a:rPr lang="en-US" sz="2400" b="1" dirty="0" err="1">
                <a:solidFill>
                  <a:srgbClr val="00B0F0"/>
                </a:solidFill>
              </a:rPr>
              <a:t>toate</a:t>
            </a:r>
            <a:r>
              <a:rPr lang="en-US" sz="2400" b="1" dirty="0">
                <a:solidFill>
                  <a:srgbClr val="00B0F0"/>
                </a:solidFill>
              </a:rPr>
              <a:t> ca </a:t>
            </a:r>
            <a:r>
              <a:rPr lang="en-US" sz="2400" b="1" dirty="0" err="1">
                <a:solidFill>
                  <a:srgbClr val="00B0F0"/>
                </a:solidFill>
              </a:rPr>
              <a:t>exista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risc</a:t>
            </a:r>
            <a:r>
              <a:rPr lang="en-US" sz="2400" b="1" dirty="0">
                <a:solidFill>
                  <a:srgbClr val="00B0F0"/>
                </a:solidFill>
              </a:rPr>
              <a:t> de </a:t>
            </a:r>
            <a:r>
              <a:rPr lang="en-US" sz="2400" b="1" dirty="0" err="1">
                <a:solidFill>
                  <a:srgbClr val="00B0F0"/>
                </a:solidFill>
              </a:rPr>
              <a:t>reinfectie</a:t>
            </a:r>
            <a:r>
              <a:rPr lang="en-US" sz="2400" b="1" dirty="0">
                <a:solidFill>
                  <a:srgbClr val="00B0F0"/>
                </a:solidFill>
              </a:rPr>
              <a:t> cu VHC, nu </a:t>
            </a:r>
            <a:r>
              <a:rPr lang="en-US" sz="2400" b="1" dirty="0" err="1">
                <a:solidFill>
                  <a:srgbClr val="00B0F0"/>
                </a:solidFill>
              </a:rPr>
              <a:t>trebuie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sa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existe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retineri</a:t>
            </a:r>
            <a:r>
              <a:rPr lang="en-US" sz="2400" b="1" dirty="0">
                <a:solidFill>
                  <a:srgbClr val="00B0F0"/>
                </a:solidFill>
              </a:rPr>
              <a:t> in </a:t>
            </a:r>
            <a:r>
              <a:rPr lang="en-US" sz="2400" b="1" dirty="0" err="1">
                <a:solidFill>
                  <a:srgbClr val="00B0F0"/>
                </a:solidFill>
              </a:rPr>
              <a:t>indicatiile</a:t>
            </a:r>
            <a:r>
              <a:rPr lang="en-US" sz="2400" b="1" dirty="0">
                <a:solidFill>
                  <a:srgbClr val="00B0F0"/>
                </a:solidFill>
              </a:rPr>
              <a:t> de </a:t>
            </a:r>
            <a:r>
              <a:rPr lang="en-US" sz="2400" b="1" dirty="0" err="1">
                <a:solidFill>
                  <a:srgbClr val="00B0F0"/>
                </a:solidFill>
              </a:rPr>
              <a:t>terapie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DAA</a:t>
            </a:r>
            <a:r>
              <a:rPr lang="en-US" sz="2400" b="1" dirty="0">
                <a:solidFill>
                  <a:srgbClr val="00B0F0"/>
                </a:solidFill>
              </a:rPr>
              <a:t>!</a:t>
            </a:r>
          </a:p>
          <a:p>
            <a:pPr algn="just">
              <a:defRPr/>
            </a:pPr>
            <a:endParaRPr lang="en-US" sz="2400" dirty="0"/>
          </a:p>
          <a:p>
            <a:pPr marL="0" indent="0" algn="just">
              <a:buNone/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 algn="just">
              <a:buFont typeface="Wingdings" pitchFamily="2" charset="2"/>
              <a:buChar char="ü"/>
              <a:defRPr/>
            </a:pPr>
            <a:endParaRPr lang="en-US" sz="1500" dirty="0"/>
          </a:p>
          <a:p>
            <a:pPr>
              <a:buFont typeface="Wingdings" pitchFamily="2" charset="2"/>
              <a:buChar char="ü"/>
              <a:defRPr/>
            </a:pPr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5434155" y="6309320"/>
            <a:ext cx="37264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Kamarulzaman</a:t>
            </a:r>
            <a:r>
              <a:rPr lang="en-US" sz="1350" dirty="0"/>
              <a:t> et al </a:t>
            </a:r>
            <a:r>
              <a:rPr lang="en-US" sz="1350" dirty="0" err="1"/>
              <a:t>Curr</a:t>
            </a:r>
            <a:r>
              <a:rPr lang="en-US" sz="1350" dirty="0"/>
              <a:t> </a:t>
            </a:r>
            <a:r>
              <a:rPr lang="en-US" sz="1350" dirty="0" err="1"/>
              <a:t>Oppin</a:t>
            </a:r>
            <a:r>
              <a:rPr lang="en-US" sz="1350" dirty="0"/>
              <a:t> Infect Dis 2016</a:t>
            </a:r>
          </a:p>
        </p:txBody>
      </p:sp>
    </p:spTree>
    <p:extLst>
      <p:ext uri="{BB962C8B-B14F-4D97-AF65-F5344CB8AC3E}">
        <p14:creationId xmlns:p14="http://schemas.microsoft.com/office/powerpoint/2010/main" val="23602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187624" y="379605"/>
            <a:ext cx="5849838" cy="619125"/>
          </a:xfrm>
        </p:spPr>
        <p:txBody>
          <a:bodyPr>
            <a:normAutofit fontScale="90000"/>
          </a:bodyPr>
          <a:lstStyle/>
          <a:p>
            <a:r>
              <a:rPr lang="en-US" altLang="en-US" sz="2325" b="1" dirty="0">
                <a:solidFill>
                  <a:srgbClr val="00B0F0"/>
                </a:solidFill>
              </a:rPr>
              <a:t/>
            </a:r>
            <a:br>
              <a:rPr lang="en-US" altLang="en-US" sz="2325" b="1" dirty="0">
                <a:solidFill>
                  <a:srgbClr val="00B0F0"/>
                </a:solidFill>
              </a:rPr>
            </a:br>
            <a:r>
              <a:rPr lang="en-US" altLang="en-US" sz="2325" b="1" dirty="0">
                <a:solidFill>
                  <a:srgbClr val="00B0F0"/>
                </a:solidFill>
              </a:rPr>
              <a:t/>
            </a:r>
            <a:br>
              <a:rPr lang="en-US" altLang="en-US" sz="2325" b="1" dirty="0">
                <a:solidFill>
                  <a:srgbClr val="00B0F0"/>
                </a:solidFill>
              </a:rPr>
            </a:br>
            <a:r>
              <a:rPr lang="en-US" altLang="en-US" sz="2325" b="1" dirty="0">
                <a:solidFill>
                  <a:srgbClr val="00B0F0"/>
                </a:solidFill>
              </a:rPr>
              <a:t/>
            </a:r>
            <a:br>
              <a:rPr lang="en-US" altLang="en-US" sz="2325" b="1" dirty="0">
                <a:solidFill>
                  <a:srgbClr val="00B0F0"/>
                </a:solidFill>
              </a:rPr>
            </a:br>
            <a:r>
              <a:rPr lang="en-US" altLang="en-US" sz="3600" b="1" dirty="0" smtClean="0">
                <a:solidFill>
                  <a:srgbClr val="00B0F0"/>
                </a:solidFill>
              </a:rPr>
              <a:t>Take home message (2)</a:t>
            </a:r>
            <a:r>
              <a:rPr lang="en-US" sz="3600" b="1" dirty="0">
                <a:solidFill>
                  <a:srgbClr val="00B0F0"/>
                </a:solidFill>
              </a:rPr>
              <a:t/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altLang="en-US" sz="3600" b="1" dirty="0">
                <a:solidFill>
                  <a:srgbClr val="00B0F0"/>
                </a:solidFill>
              </a:rPr>
              <a:t/>
            </a:r>
            <a:br>
              <a:rPr lang="en-US" altLang="en-US" sz="3600" b="1" dirty="0">
                <a:solidFill>
                  <a:srgbClr val="00B0F0"/>
                </a:solidFill>
              </a:rPr>
            </a:br>
            <a:r>
              <a:rPr lang="en-US" altLang="en-US" sz="2325" b="1" dirty="0">
                <a:solidFill>
                  <a:srgbClr val="00B0F0"/>
                </a:solidFill>
              </a:rPr>
              <a:t/>
            </a:r>
            <a:br>
              <a:rPr lang="en-US" altLang="en-US" sz="2325" b="1" dirty="0">
                <a:solidFill>
                  <a:srgbClr val="00B0F0"/>
                </a:solidFill>
              </a:rPr>
            </a:br>
            <a:endParaRPr lang="en-US" altLang="en-US" sz="21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7776864" cy="511256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00B0F0"/>
                </a:solidFill>
              </a:rPr>
              <a:t>Exista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inca</a:t>
            </a:r>
            <a:r>
              <a:rPr lang="en-US" sz="2400" b="1" dirty="0" smtClean="0">
                <a:solidFill>
                  <a:srgbClr val="00B0F0"/>
                </a:solidFill>
              </a:rPr>
              <a:t> o </a:t>
            </a:r>
            <a:r>
              <a:rPr lang="en-US" sz="2400" b="1" dirty="0" err="1">
                <a:solidFill>
                  <a:srgbClr val="00B0F0"/>
                </a:solidFill>
              </a:rPr>
              <a:t>d</a:t>
            </a:r>
            <a:r>
              <a:rPr lang="en-US" sz="2400" b="1" dirty="0" err="1" smtClean="0">
                <a:solidFill>
                  <a:srgbClr val="00B0F0"/>
                </a:solidFill>
              </a:rPr>
              <a:t>isponibilitate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redusă</a:t>
            </a:r>
            <a:r>
              <a:rPr lang="en-US" sz="2400" b="1" dirty="0">
                <a:solidFill>
                  <a:srgbClr val="00B0F0"/>
                </a:solidFill>
              </a:rPr>
              <a:t> a </a:t>
            </a:r>
            <a:r>
              <a:rPr lang="en-US" sz="2400" b="1" dirty="0" err="1">
                <a:solidFill>
                  <a:srgbClr val="00B0F0"/>
                </a:solidFill>
              </a:rPr>
              <a:t>tratamentului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cu DAA din </a:t>
            </a:r>
            <a:r>
              <a:rPr lang="en-US" sz="2400" b="1" dirty="0" err="1" smtClean="0">
                <a:solidFill>
                  <a:srgbClr val="00B0F0"/>
                </a:solidFill>
              </a:rPr>
              <a:t>cauza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costurilor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ridicate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şi</a:t>
            </a:r>
            <a:r>
              <a:rPr lang="en-US" sz="2400" b="1" dirty="0">
                <a:solidFill>
                  <a:srgbClr val="00B0F0"/>
                </a:solidFill>
              </a:rPr>
              <a:t> a </a:t>
            </a:r>
            <a:r>
              <a:rPr lang="en-US" sz="2400" b="1" dirty="0" err="1">
                <a:solidFill>
                  <a:srgbClr val="00B0F0"/>
                </a:solidFill>
              </a:rPr>
              <a:t>restricţiilor</a:t>
            </a:r>
            <a:r>
              <a:rPr lang="en-US" sz="2400" b="1" dirty="0">
                <a:solidFill>
                  <a:srgbClr val="00B0F0"/>
                </a:solidFill>
              </a:rPr>
              <a:t> de </a:t>
            </a:r>
            <a:r>
              <a:rPr lang="en-US" sz="2400" b="1" dirty="0" err="1" smtClean="0">
                <a:solidFill>
                  <a:srgbClr val="00B0F0"/>
                </a:solidFill>
              </a:rPr>
              <a:t>rambursare</a:t>
            </a:r>
            <a:r>
              <a:rPr lang="en-US" sz="2400" b="1" dirty="0" smtClean="0">
                <a:solidFill>
                  <a:srgbClr val="00B0F0"/>
                </a:solidFill>
              </a:rPr>
              <a:t>.</a:t>
            </a:r>
          </a:p>
          <a:p>
            <a:pPr>
              <a:defRPr/>
            </a:pPr>
            <a:r>
              <a:rPr lang="en-US" sz="2400" b="1" dirty="0" err="1" smtClean="0">
                <a:solidFill>
                  <a:srgbClr val="00B0F0"/>
                </a:solidFill>
              </a:rPr>
              <a:t>Tratamentul</a:t>
            </a:r>
            <a:r>
              <a:rPr lang="en-US" sz="2400" b="1" dirty="0" smtClean="0">
                <a:solidFill>
                  <a:srgbClr val="00B0F0"/>
                </a:solidFill>
              </a:rPr>
              <a:t> cu DAA </a:t>
            </a:r>
            <a:r>
              <a:rPr lang="en-US" sz="2400" b="1" dirty="0" err="1" smtClean="0">
                <a:solidFill>
                  <a:srgbClr val="00B0F0"/>
                </a:solidFill>
              </a:rPr>
              <a:t>contribuie</a:t>
            </a:r>
            <a:r>
              <a:rPr lang="en-US" sz="2400" b="1" dirty="0" smtClean="0">
                <a:solidFill>
                  <a:srgbClr val="00B0F0"/>
                </a:solidFill>
              </a:rPr>
              <a:t> la </a:t>
            </a:r>
            <a:r>
              <a:rPr lang="en-US" sz="2400" b="1" dirty="0" err="1" smtClean="0">
                <a:solidFill>
                  <a:srgbClr val="00B0F0"/>
                </a:solidFill>
              </a:rPr>
              <a:t>sanatatea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persoanei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dar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si</a:t>
            </a:r>
            <a:r>
              <a:rPr lang="en-US" sz="2400" b="1" dirty="0" smtClean="0">
                <a:solidFill>
                  <a:srgbClr val="00B0F0"/>
                </a:solidFill>
              </a:rPr>
              <a:t> la </a:t>
            </a:r>
            <a:r>
              <a:rPr lang="en-US" sz="2400" b="1" dirty="0" err="1" smtClean="0">
                <a:solidFill>
                  <a:srgbClr val="00B0F0"/>
                </a:solidFill>
              </a:rPr>
              <a:t>reducerea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riscului</a:t>
            </a:r>
            <a:r>
              <a:rPr lang="en-US" sz="2400" b="1" dirty="0" smtClean="0">
                <a:solidFill>
                  <a:srgbClr val="00B0F0"/>
                </a:solidFill>
              </a:rPr>
              <a:t> de </a:t>
            </a:r>
            <a:r>
              <a:rPr lang="en-US" sz="2400" b="1" dirty="0" err="1" smtClean="0">
                <a:solidFill>
                  <a:srgbClr val="00B0F0"/>
                </a:solidFill>
              </a:rPr>
              <a:t>transmitere</a:t>
            </a:r>
            <a:r>
              <a:rPr lang="en-US" sz="2400" b="1" dirty="0" smtClean="0">
                <a:solidFill>
                  <a:srgbClr val="00B0F0"/>
                </a:solidFill>
              </a:rPr>
              <a:t> a VHC </a:t>
            </a:r>
            <a:r>
              <a:rPr lang="en-US" sz="2400" b="1" dirty="0" err="1" smtClean="0">
                <a:solidFill>
                  <a:srgbClr val="00B0F0"/>
                </a:solidFill>
              </a:rPr>
              <a:t>celor</a:t>
            </a:r>
            <a:r>
              <a:rPr lang="en-US" sz="2400" b="1" dirty="0" smtClean="0">
                <a:solidFill>
                  <a:srgbClr val="00B0F0"/>
                </a:solidFill>
              </a:rPr>
              <a:t> din </a:t>
            </a:r>
            <a:r>
              <a:rPr lang="en-US" sz="2400" b="1" dirty="0" err="1" smtClean="0">
                <a:solidFill>
                  <a:srgbClr val="00B0F0"/>
                </a:solidFill>
              </a:rPr>
              <a:t>grupurile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vulnerabile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si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aduce</a:t>
            </a:r>
            <a:r>
              <a:rPr lang="en-US" sz="2400" b="1" dirty="0" smtClean="0">
                <a:solidFill>
                  <a:srgbClr val="00B0F0"/>
                </a:solidFill>
              </a:rPr>
              <a:t> in </a:t>
            </a:r>
            <a:r>
              <a:rPr lang="en-US" sz="2400" b="1" dirty="0" err="1" smtClean="0">
                <a:solidFill>
                  <a:srgbClr val="00B0F0"/>
                </a:solidFill>
              </a:rPr>
              <a:t>timp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beneficii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intregii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comunitati</a:t>
            </a:r>
            <a:r>
              <a:rPr lang="en-US" sz="2400" b="1" dirty="0" smtClean="0">
                <a:solidFill>
                  <a:srgbClr val="00B0F0"/>
                </a:solidFill>
              </a:rPr>
              <a:t>.</a:t>
            </a:r>
          </a:p>
          <a:p>
            <a:pPr>
              <a:defRPr/>
            </a:pPr>
            <a:r>
              <a:rPr lang="en-US" sz="2400" b="1" dirty="0" err="1">
                <a:solidFill>
                  <a:srgbClr val="00B0F0"/>
                </a:solidFill>
              </a:rPr>
              <a:t>Stigmatizarea</a:t>
            </a:r>
            <a:r>
              <a:rPr lang="en-US" sz="2400" b="1" dirty="0">
                <a:solidFill>
                  <a:srgbClr val="00B0F0"/>
                </a:solidFill>
              </a:rPr>
              <a:t>, </a:t>
            </a:r>
            <a:r>
              <a:rPr lang="en-US" sz="2400" b="1" dirty="0" err="1">
                <a:solidFill>
                  <a:srgbClr val="00B0F0"/>
                </a:solidFill>
              </a:rPr>
              <a:t>discriminarea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şi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neglijarea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problemelor</a:t>
            </a:r>
            <a:r>
              <a:rPr lang="en-US" sz="2400" b="1" dirty="0">
                <a:solidFill>
                  <a:srgbClr val="00B0F0"/>
                </a:solidFill>
              </a:rPr>
              <a:t> de </a:t>
            </a:r>
            <a:r>
              <a:rPr lang="en-US" sz="2400" b="1" dirty="0" err="1">
                <a:solidFill>
                  <a:srgbClr val="00B0F0"/>
                </a:solidFill>
              </a:rPr>
              <a:t>sănătate</a:t>
            </a:r>
            <a:r>
              <a:rPr lang="en-US" sz="2400" b="1" dirty="0">
                <a:solidFill>
                  <a:srgbClr val="00B0F0"/>
                </a:solidFill>
              </a:rPr>
              <a:t>  la </a:t>
            </a:r>
            <a:r>
              <a:rPr lang="en-US" sz="2400" b="1" dirty="0" err="1">
                <a:solidFill>
                  <a:srgbClr val="00B0F0"/>
                </a:solidFill>
              </a:rPr>
              <a:t>pacienţii</a:t>
            </a:r>
            <a:r>
              <a:rPr lang="en-US" sz="2400" b="1" dirty="0">
                <a:solidFill>
                  <a:srgbClr val="00B0F0"/>
                </a:solidFill>
              </a:rPr>
              <a:t> din </a:t>
            </a:r>
            <a:r>
              <a:rPr lang="en-US" sz="2400" b="1" dirty="0" err="1">
                <a:solidFill>
                  <a:srgbClr val="00B0F0"/>
                </a:solidFill>
              </a:rPr>
              <a:t>grupurile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vulnerabile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sunt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bariere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importante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în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accesarea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serviciilor</a:t>
            </a:r>
            <a:r>
              <a:rPr lang="en-US" sz="2400" b="1" dirty="0">
                <a:solidFill>
                  <a:srgbClr val="00B0F0"/>
                </a:solidFill>
              </a:rPr>
              <a:t> de </a:t>
            </a:r>
            <a:r>
              <a:rPr lang="en-US" sz="2400" b="1" dirty="0" err="1">
                <a:solidFill>
                  <a:srgbClr val="00B0F0"/>
                </a:solidFill>
              </a:rPr>
              <a:t>sănătate</a:t>
            </a:r>
            <a:r>
              <a:rPr lang="en-US" sz="2400" b="1" dirty="0">
                <a:solidFill>
                  <a:srgbClr val="00B0F0"/>
                </a:solidFill>
              </a:rPr>
              <a:t>, </a:t>
            </a:r>
            <a:r>
              <a:rPr lang="en-US" sz="2400" b="1" dirty="0" err="1">
                <a:solidFill>
                  <a:srgbClr val="00B0F0"/>
                </a:solidFill>
              </a:rPr>
              <a:t>tratament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şi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îngrijiri</a:t>
            </a:r>
            <a:endParaRPr lang="en-US" sz="2400" b="1" dirty="0">
              <a:solidFill>
                <a:srgbClr val="00B0F0"/>
              </a:solidFill>
            </a:endParaRPr>
          </a:p>
          <a:p>
            <a:pPr algn="just">
              <a:defRPr/>
            </a:pPr>
            <a:endParaRPr lang="en-US" sz="2400" dirty="0"/>
          </a:p>
          <a:p>
            <a:pPr marL="0" indent="0" algn="just">
              <a:buNone/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 algn="just">
              <a:buFont typeface="Wingdings" pitchFamily="2" charset="2"/>
              <a:buChar char="ü"/>
              <a:defRPr/>
            </a:pPr>
            <a:endParaRPr lang="en-US" sz="1500" dirty="0"/>
          </a:p>
          <a:p>
            <a:pPr>
              <a:buFont typeface="Wingdings" pitchFamily="2" charset="2"/>
              <a:buChar char="ü"/>
              <a:defRPr/>
            </a:pPr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5434155" y="6309320"/>
            <a:ext cx="37264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Kamarulzaman</a:t>
            </a:r>
            <a:r>
              <a:rPr lang="en-US" sz="1350" dirty="0"/>
              <a:t> et al </a:t>
            </a:r>
            <a:r>
              <a:rPr lang="en-US" sz="1350" dirty="0" err="1"/>
              <a:t>Curr</a:t>
            </a:r>
            <a:r>
              <a:rPr lang="en-US" sz="1350" dirty="0"/>
              <a:t> </a:t>
            </a:r>
            <a:r>
              <a:rPr lang="en-US" sz="1350" dirty="0" err="1"/>
              <a:t>Oppin</a:t>
            </a:r>
            <a:r>
              <a:rPr lang="en-US" sz="1350" dirty="0"/>
              <a:t> Infect Dis 2016</a:t>
            </a:r>
          </a:p>
        </p:txBody>
      </p:sp>
    </p:spTree>
    <p:extLst>
      <p:ext uri="{BB962C8B-B14F-4D97-AF65-F5344CB8AC3E}">
        <p14:creationId xmlns:p14="http://schemas.microsoft.com/office/powerpoint/2010/main" val="33300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1508" cy="529568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+mn-lt"/>
              </a:rPr>
              <a:t>Recomandări</a:t>
            </a:r>
            <a:r>
              <a:rPr lang="en-US" sz="32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n-lt"/>
              </a:rPr>
              <a:t>pentru</a:t>
            </a:r>
            <a:r>
              <a:rPr lang="en-US" sz="3200" b="1" dirty="0">
                <a:solidFill>
                  <a:srgbClr val="00B0F0"/>
                </a:solidFill>
                <a:latin typeface="+mn-lt"/>
              </a:rPr>
              <a:t> a </a:t>
            </a:r>
            <a:r>
              <a:rPr lang="en-US" sz="3200" b="1" dirty="0" smtClean="0">
                <a:solidFill>
                  <a:srgbClr val="00B0F0"/>
                </a:solidFill>
                <a:latin typeface="+mn-lt"/>
              </a:rPr>
              <a:t>reduce </a:t>
            </a:r>
            <a:r>
              <a:rPr lang="en-US" sz="3200" b="1" dirty="0" err="1">
                <a:solidFill>
                  <a:srgbClr val="00B0F0"/>
                </a:solidFill>
                <a:latin typeface="+mn-lt"/>
              </a:rPr>
              <a:t>epidemia</a:t>
            </a:r>
            <a:r>
              <a:rPr lang="en-US" sz="32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+mn-lt"/>
              </a:rPr>
              <a:t>cu VHC </a:t>
            </a:r>
            <a:r>
              <a:rPr lang="en-US" sz="3200" b="1" dirty="0" err="1" smtClean="0">
                <a:solidFill>
                  <a:srgbClr val="00B0F0"/>
                </a:solidFill>
                <a:latin typeface="+mn-lt"/>
              </a:rPr>
              <a:t>si</a:t>
            </a:r>
            <a:r>
              <a:rPr lang="en-US" sz="3200" b="1" dirty="0" smtClean="0">
                <a:solidFill>
                  <a:srgbClr val="00B0F0"/>
                </a:solidFill>
                <a:latin typeface="+mn-lt"/>
              </a:rPr>
              <a:t> HIV</a:t>
            </a:r>
            <a:endParaRPr lang="en-US" sz="32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62" y="1623497"/>
            <a:ext cx="8280920" cy="3910935"/>
          </a:xfrm>
        </p:spPr>
        <p:txBody>
          <a:bodyPr>
            <a:normAutofit/>
          </a:bodyPr>
          <a:lstStyle/>
          <a:p>
            <a:r>
              <a:rPr lang="en-US" sz="2400" dirty="0" err="1"/>
              <a:t>Implementarea</a:t>
            </a:r>
            <a:r>
              <a:rPr lang="en-US" sz="2400" dirty="0"/>
              <a:t> </a:t>
            </a:r>
            <a:r>
              <a:rPr lang="en-US" sz="2400" dirty="0" err="1"/>
              <a:t>programelor</a:t>
            </a:r>
            <a:r>
              <a:rPr lang="en-US" sz="2400" dirty="0"/>
              <a:t> </a:t>
            </a:r>
            <a:r>
              <a:rPr lang="en-US" sz="2400" dirty="0" err="1"/>
              <a:t>naţionale</a:t>
            </a:r>
            <a:r>
              <a:rPr lang="en-US" sz="2400" dirty="0"/>
              <a:t> de screening (teste </a:t>
            </a:r>
            <a:r>
              <a:rPr lang="en-US" sz="2400" dirty="0" err="1"/>
              <a:t>rapide</a:t>
            </a:r>
            <a:r>
              <a:rPr lang="en-US" sz="2400" dirty="0"/>
              <a:t>), </a:t>
            </a:r>
            <a:r>
              <a:rPr lang="en-US" sz="2400" dirty="0" err="1"/>
              <a:t>prevenţie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tratament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HIV, VHC, </a:t>
            </a:r>
            <a:r>
              <a:rPr lang="en-US" sz="2400" dirty="0" smtClean="0"/>
              <a:t>TB</a:t>
            </a:r>
          </a:p>
          <a:p>
            <a:r>
              <a:rPr lang="en-US" sz="2400" dirty="0" err="1" smtClean="0"/>
              <a:t>Integrarea</a:t>
            </a:r>
            <a:r>
              <a:rPr lang="en-US" sz="2400" dirty="0" smtClean="0"/>
              <a:t> </a:t>
            </a:r>
            <a:r>
              <a:rPr lang="en-US" sz="2400" dirty="0" err="1"/>
              <a:t>serviciilor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pacienţii</a:t>
            </a:r>
            <a:r>
              <a:rPr lang="en-US" sz="2400" dirty="0"/>
              <a:t> co-</a:t>
            </a:r>
            <a:r>
              <a:rPr lang="en-US" sz="2400" dirty="0" err="1"/>
              <a:t>infectaţi</a:t>
            </a:r>
            <a:r>
              <a:rPr lang="en-US" sz="2400" dirty="0"/>
              <a:t> </a:t>
            </a:r>
            <a:r>
              <a:rPr lang="en-US" sz="2400" dirty="0" smtClean="0"/>
              <a:t>HIV-VHC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 smtClean="0"/>
              <a:t>îngrijiri</a:t>
            </a:r>
            <a:r>
              <a:rPr lang="en-US" sz="2400" dirty="0" smtClean="0"/>
              <a:t> </a:t>
            </a:r>
            <a:r>
              <a:rPr lang="en-US" sz="2400" dirty="0" err="1" smtClean="0"/>
              <a:t>medicale</a:t>
            </a:r>
            <a:r>
              <a:rPr lang="en-US" sz="2400" dirty="0" smtClean="0"/>
              <a:t> orientate </a:t>
            </a:r>
            <a:r>
              <a:rPr lang="en-US" sz="2400" dirty="0" err="1" smtClean="0"/>
              <a:t>spre</a:t>
            </a:r>
            <a:r>
              <a:rPr lang="en-US" sz="2400" dirty="0" smtClean="0"/>
              <a:t> </a:t>
            </a:r>
            <a:r>
              <a:rPr lang="en-US" sz="2400" dirty="0" err="1"/>
              <a:t>pacient</a:t>
            </a:r>
            <a:endParaRPr lang="en-US" sz="2400" dirty="0"/>
          </a:p>
          <a:p>
            <a:r>
              <a:rPr lang="en-US" sz="2400" dirty="0" err="1"/>
              <a:t>Intensificarea</a:t>
            </a:r>
            <a:r>
              <a:rPr lang="en-US" sz="2400" dirty="0"/>
              <a:t> </a:t>
            </a:r>
            <a:r>
              <a:rPr lang="en-US" sz="2400" dirty="0" err="1"/>
              <a:t>serviciilor</a:t>
            </a:r>
            <a:r>
              <a:rPr lang="en-US" sz="2400" dirty="0"/>
              <a:t> de </a:t>
            </a:r>
            <a:r>
              <a:rPr lang="en-US" sz="2400" dirty="0" err="1"/>
              <a:t>prevenţie</a:t>
            </a:r>
            <a:r>
              <a:rPr lang="en-US" sz="2400" dirty="0"/>
              <a:t>, </a:t>
            </a:r>
            <a:r>
              <a:rPr lang="en-US" sz="2400" dirty="0" smtClean="0"/>
              <a:t>a </a:t>
            </a:r>
            <a:r>
              <a:rPr lang="en-US" sz="2400" dirty="0" err="1"/>
              <a:t>programelor</a:t>
            </a:r>
            <a:r>
              <a:rPr lang="en-US" sz="2400" dirty="0"/>
              <a:t> </a:t>
            </a:r>
            <a:r>
              <a:rPr lang="en-US" sz="2400" dirty="0" err="1"/>
              <a:t>educaţionale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de “harm-reduction</a:t>
            </a:r>
            <a:r>
              <a:rPr lang="en-US" sz="2400" dirty="0" smtClean="0"/>
              <a:t>”. </a:t>
            </a:r>
          </a:p>
          <a:p>
            <a:r>
              <a:rPr lang="en-US" sz="2400" dirty="0" err="1"/>
              <a:t>Dezvoltarea</a:t>
            </a:r>
            <a:r>
              <a:rPr lang="en-US" sz="2400" dirty="0"/>
              <a:t> </a:t>
            </a:r>
            <a:r>
              <a:rPr lang="en-US" sz="2400" dirty="0" err="1"/>
              <a:t>unor</a:t>
            </a:r>
            <a:r>
              <a:rPr lang="en-US" sz="2400" dirty="0"/>
              <a:t> </a:t>
            </a:r>
            <a:r>
              <a:rPr lang="en-US" sz="2400" dirty="0" err="1"/>
              <a:t>strategii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reduce </a:t>
            </a:r>
            <a:r>
              <a:rPr lang="en-US" sz="2400" dirty="0" err="1"/>
              <a:t>ratele</a:t>
            </a:r>
            <a:r>
              <a:rPr lang="en-US" sz="2400" dirty="0"/>
              <a:t> </a:t>
            </a:r>
            <a:r>
              <a:rPr lang="en-US" sz="2400" dirty="0" err="1"/>
              <a:t>criminalităţii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de </a:t>
            </a:r>
            <a:r>
              <a:rPr lang="en-US" sz="2400" dirty="0" err="1"/>
              <a:t>încarcerare</a:t>
            </a:r>
            <a:r>
              <a:rPr lang="en-US" sz="2400" dirty="0"/>
              <a:t> la </a:t>
            </a:r>
            <a:r>
              <a:rPr lang="en-US" sz="2400" dirty="0" err="1"/>
              <a:t>pacienţii</a:t>
            </a:r>
            <a:r>
              <a:rPr lang="en-US" sz="2400" dirty="0"/>
              <a:t> din </a:t>
            </a:r>
            <a:r>
              <a:rPr lang="en-US" sz="2400" dirty="0" err="1"/>
              <a:t>populaţiile</a:t>
            </a:r>
            <a:r>
              <a:rPr lang="en-US" sz="2400" dirty="0"/>
              <a:t> </a:t>
            </a:r>
            <a:r>
              <a:rPr lang="en-US" sz="2400" dirty="0" err="1"/>
              <a:t>cheie</a:t>
            </a:r>
            <a:r>
              <a:rPr lang="en-US" sz="2400" dirty="0"/>
              <a:t>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endParaRPr lang="en-US" sz="2400" dirty="0"/>
          </a:p>
          <a:p>
            <a:pPr>
              <a:buNone/>
            </a:pP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6199638"/>
            <a:ext cx="6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Mussini</a:t>
            </a:r>
            <a:r>
              <a:rPr lang="en-US" sz="1200" dirty="0"/>
              <a:t> C et al. EACS Standard of care meeting on HIV and co-infections, Rome, HIV Medicine 2016</a:t>
            </a:r>
          </a:p>
          <a:p>
            <a:r>
              <a:rPr lang="en-US" sz="1200" dirty="0"/>
              <a:t>S De Wit et al. EACS Standard of Care Meeting, Brussels, HIV Medicine 2017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96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64896" cy="529568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Recomandări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pentru</a:t>
            </a:r>
            <a:r>
              <a:rPr lang="en-US" sz="3200" b="1" dirty="0">
                <a:solidFill>
                  <a:srgbClr val="00B0F0"/>
                </a:solidFill>
              </a:rPr>
              <a:t> a reduce </a:t>
            </a:r>
            <a:r>
              <a:rPr lang="en-US" sz="3200" b="1" dirty="0" err="1">
                <a:solidFill>
                  <a:srgbClr val="00B0F0"/>
                </a:solidFill>
              </a:rPr>
              <a:t>epidemia</a:t>
            </a:r>
            <a:r>
              <a:rPr lang="en-US" sz="3200" b="1" dirty="0">
                <a:solidFill>
                  <a:srgbClr val="00B0F0"/>
                </a:solidFill>
              </a:rPr>
              <a:t> cu VHC </a:t>
            </a:r>
            <a:r>
              <a:rPr lang="en-US" sz="3200" b="1" dirty="0" err="1">
                <a:solidFill>
                  <a:srgbClr val="00B0F0"/>
                </a:solidFill>
              </a:rPr>
              <a:t>si</a:t>
            </a:r>
            <a:r>
              <a:rPr lang="en-US" sz="3200" b="1" dirty="0">
                <a:solidFill>
                  <a:srgbClr val="00B0F0"/>
                </a:solidFill>
              </a:rPr>
              <a:t> HIV</a:t>
            </a:r>
            <a:endParaRPr lang="en-US" sz="32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0960"/>
            <a:ext cx="8748464" cy="5046352"/>
          </a:xfrm>
        </p:spPr>
        <p:txBody>
          <a:bodyPr>
            <a:normAutofit/>
          </a:bodyPr>
          <a:lstStyle/>
          <a:p>
            <a:r>
              <a:rPr lang="en-US" sz="2400" dirty="0" err="1"/>
              <a:t>Creşterea</a:t>
            </a:r>
            <a:r>
              <a:rPr lang="en-US" sz="2400" dirty="0"/>
              <a:t> </a:t>
            </a:r>
            <a:r>
              <a:rPr lang="en-US" sz="2400" dirty="0" err="1"/>
              <a:t>accesibilităţii</a:t>
            </a:r>
            <a:r>
              <a:rPr lang="en-US" sz="2400" dirty="0"/>
              <a:t> la </a:t>
            </a:r>
            <a:r>
              <a:rPr lang="en-US" sz="2400" dirty="0" err="1"/>
              <a:t>tratamentul</a:t>
            </a:r>
            <a:r>
              <a:rPr lang="en-US" sz="2400" dirty="0"/>
              <a:t> DAA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dezvoltarea</a:t>
            </a:r>
            <a:r>
              <a:rPr lang="en-US" sz="2400" dirty="0"/>
              <a:t> </a:t>
            </a:r>
            <a:r>
              <a:rPr lang="en-US" sz="2400" dirty="0" err="1" smtClean="0"/>
              <a:t>strategiilor</a:t>
            </a:r>
            <a:r>
              <a:rPr lang="en-US" sz="2400" dirty="0" smtClean="0"/>
              <a:t> </a:t>
            </a:r>
            <a:r>
              <a:rPr lang="en-US" sz="2400" dirty="0" err="1" smtClean="0"/>
              <a:t>naţionale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 smtClean="0"/>
              <a:t>tratament</a:t>
            </a:r>
            <a:r>
              <a:rPr lang="en-US" sz="2400" dirty="0" smtClean="0"/>
              <a:t>. </a:t>
            </a:r>
            <a:endParaRPr lang="en-US" sz="2400" dirty="0"/>
          </a:p>
          <a:p>
            <a:r>
              <a:rPr lang="en-US" sz="2400" dirty="0" err="1"/>
              <a:t>Negocieri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reducerea</a:t>
            </a:r>
            <a:r>
              <a:rPr lang="en-US" sz="2400" dirty="0"/>
              <a:t> </a:t>
            </a:r>
            <a:r>
              <a:rPr lang="en-US" sz="2400" dirty="0" err="1"/>
              <a:t>costurilor</a:t>
            </a:r>
            <a:r>
              <a:rPr lang="en-US" sz="2400" dirty="0"/>
              <a:t> </a:t>
            </a:r>
            <a:r>
              <a:rPr lang="en-US" sz="2400" dirty="0" err="1"/>
              <a:t>tratamentelor</a:t>
            </a:r>
            <a:r>
              <a:rPr lang="en-US" sz="2400" dirty="0"/>
              <a:t> DAA, </a:t>
            </a:r>
            <a:r>
              <a:rPr lang="en-US" sz="2400" dirty="0" err="1"/>
              <a:t>atât</a:t>
            </a:r>
            <a:r>
              <a:rPr lang="en-US" sz="2400" dirty="0"/>
              <a:t> la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err="1"/>
              <a:t>naţional</a:t>
            </a:r>
            <a:r>
              <a:rPr lang="en-US" sz="2400" dirty="0"/>
              <a:t> </a:t>
            </a:r>
            <a:r>
              <a:rPr lang="en-US" sz="2400" dirty="0" err="1"/>
              <a:t>cât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international (European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 err="1" smtClean="0"/>
              <a:t>Creşterea</a:t>
            </a:r>
            <a:r>
              <a:rPr lang="en-US" sz="2400" dirty="0" smtClean="0"/>
              <a:t> </a:t>
            </a:r>
            <a:r>
              <a:rPr lang="en-US" sz="2400" dirty="0" err="1" smtClean="0"/>
              <a:t>rolului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Organizaţiilor</a:t>
            </a:r>
            <a:r>
              <a:rPr lang="en-US" sz="2400" dirty="0" smtClean="0"/>
              <a:t> </a:t>
            </a:r>
            <a:r>
              <a:rPr lang="en-US" sz="2400" dirty="0" err="1" smtClean="0"/>
              <a:t>Societăţii</a:t>
            </a:r>
            <a:r>
              <a:rPr lang="en-US" sz="2400" dirty="0" smtClean="0"/>
              <a:t> </a:t>
            </a:r>
            <a:r>
              <a:rPr lang="en-US" sz="2400" dirty="0" err="1" smtClean="0"/>
              <a:t>Civile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Personalul</a:t>
            </a:r>
            <a:r>
              <a:rPr lang="en-US" sz="2400" dirty="0"/>
              <a:t> medical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pledeze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tratamentul</a:t>
            </a:r>
            <a:r>
              <a:rPr lang="en-US" sz="2400" dirty="0"/>
              <a:t> </a:t>
            </a:r>
            <a:r>
              <a:rPr lang="en-US" sz="2400" dirty="0" err="1"/>
              <a:t>pacientilor</a:t>
            </a:r>
            <a:r>
              <a:rPr lang="en-US" sz="2400" dirty="0"/>
              <a:t> cu </a:t>
            </a:r>
            <a:r>
              <a:rPr lang="en-US" sz="2400" dirty="0" err="1"/>
              <a:t>infectie</a:t>
            </a:r>
            <a:r>
              <a:rPr lang="en-US" sz="2400" dirty="0"/>
              <a:t> VHC din </a:t>
            </a:r>
            <a:r>
              <a:rPr lang="en-US" sz="2400" dirty="0" err="1"/>
              <a:t>grupuri</a:t>
            </a:r>
            <a:r>
              <a:rPr lang="en-US" sz="2400" dirty="0"/>
              <a:t> </a:t>
            </a:r>
            <a:r>
              <a:rPr lang="en-US" sz="2400" dirty="0" err="1"/>
              <a:t>vulnerabile</a:t>
            </a:r>
            <a:r>
              <a:rPr lang="en-US" sz="2400" dirty="0" smtClean="0"/>
              <a:t>!</a:t>
            </a:r>
          </a:p>
          <a:p>
            <a:r>
              <a:rPr lang="en-US" sz="2400" b="1" dirty="0" err="1" smtClean="0">
                <a:solidFill>
                  <a:srgbClr val="00B0F0"/>
                </a:solidFill>
              </a:rPr>
              <a:t>Orice</a:t>
            </a:r>
            <a:r>
              <a:rPr lang="en-US" sz="2400" b="1" dirty="0" smtClean="0">
                <a:solidFill>
                  <a:srgbClr val="00B0F0"/>
                </a:solidFill>
              </a:rPr>
              <a:t> om are </a:t>
            </a:r>
            <a:r>
              <a:rPr lang="en-US" sz="2400" b="1" dirty="0" err="1" smtClean="0">
                <a:solidFill>
                  <a:srgbClr val="00B0F0"/>
                </a:solidFill>
              </a:rPr>
              <a:t>dreptul</a:t>
            </a:r>
            <a:r>
              <a:rPr lang="en-US" sz="2400" b="1" dirty="0" smtClean="0">
                <a:solidFill>
                  <a:srgbClr val="00B0F0"/>
                </a:solidFill>
              </a:rPr>
              <a:t> la </a:t>
            </a:r>
            <a:r>
              <a:rPr lang="en-US" sz="2400" b="1" dirty="0" err="1" smtClean="0">
                <a:solidFill>
                  <a:srgbClr val="00B0F0"/>
                </a:solidFill>
              </a:rPr>
              <a:t>sănătate</a:t>
            </a:r>
            <a:r>
              <a:rPr lang="en-US" sz="2400" b="1" dirty="0" smtClean="0">
                <a:solidFill>
                  <a:srgbClr val="00B0F0"/>
                </a:solidFill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</a:rPr>
              <a:t>dreptul</a:t>
            </a:r>
            <a:r>
              <a:rPr lang="en-US" sz="2400" b="1" dirty="0" smtClean="0">
                <a:solidFill>
                  <a:srgbClr val="00B0F0"/>
                </a:solidFill>
              </a:rPr>
              <a:t> la non-</a:t>
            </a:r>
            <a:r>
              <a:rPr lang="en-US" sz="2400" b="1" dirty="0" err="1" smtClean="0">
                <a:solidFill>
                  <a:srgbClr val="00B0F0"/>
                </a:solidFill>
              </a:rPr>
              <a:t>discriminare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şi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egalitate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în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ceea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ce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priveşte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îngrijirile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medicale</a:t>
            </a:r>
            <a:r>
              <a:rPr lang="en-US" sz="2400" b="1" dirty="0" smtClean="0">
                <a:solidFill>
                  <a:srgbClr val="00B0F0"/>
                </a:solidFill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</a:rPr>
              <a:t>pentru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beneficiul</a:t>
            </a:r>
            <a:r>
              <a:rPr lang="en-US" sz="2400" b="1" dirty="0" smtClean="0">
                <a:solidFill>
                  <a:srgbClr val="00B0F0"/>
                </a:solidFill>
              </a:rPr>
              <a:t> global al </a:t>
            </a:r>
            <a:r>
              <a:rPr lang="en-US" sz="2400" b="1" dirty="0" err="1" smtClean="0">
                <a:solidFill>
                  <a:srgbClr val="00B0F0"/>
                </a:solidFill>
              </a:rPr>
              <a:t>sănătăţii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publice</a:t>
            </a:r>
            <a:r>
              <a:rPr lang="en-US" sz="2400" b="1" dirty="0" smtClean="0">
                <a:solidFill>
                  <a:srgbClr val="00B0F0"/>
                </a:solidFill>
              </a:rPr>
              <a:t>. 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6237312"/>
            <a:ext cx="3713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Sander G, Lines R Health and Human Rights Journal 2016</a:t>
            </a:r>
          </a:p>
        </p:txBody>
      </p:sp>
    </p:spTree>
    <p:extLst>
      <p:ext uri="{BB962C8B-B14F-4D97-AF65-F5344CB8AC3E}">
        <p14:creationId xmlns:p14="http://schemas.microsoft.com/office/powerpoint/2010/main" val="22788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233" y="885825"/>
            <a:ext cx="342948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706" y="3571875"/>
            <a:ext cx="3686414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" y="857250"/>
            <a:ext cx="45577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5658" y="2147887"/>
            <a:ext cx="4629150" cy="423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2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7" y="1628800"/>
            <a:ext cx="6624737" cy="489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863" y="404664"/>
            <a:ext cx="7272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</a:rPr>
              <a:t>Persoane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fara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adapost</a:t>
            </a:r>
            <a:r>
              <a:rPr lang="en-US" sz="3200" b="1" dirty="0" smtClean="0">
                <a:solidFill>
                  <a:srgbClr val="00B0F0"/>
                </a:solidFill>
              </a:rPr>
              <a:t>, din </a:t>
            </a:r>
            <a:r>
              <a:rPr lang="en-US" sz="3200" b="1" dirty="0" err="1" smtClean="0">
                <a:solidFill>
                  <a:srgbClr val="00B0F0"/>
                </a:solidFill>
              </a:rPr>
              <a:t>canalele</a:t>
            </a:r>
            <a:r>
              <a:rPr lang="en-US" sz="3200" b="1" dirty="0" smtClean="0">
                <a:solidFill>
                  <a:srgbClr val="00B0F0"/>
                </a:solidFill>
              </a:rPr>
              <a:t> de la </a:t>
            </a:r>
            <a:r>
              <a:rPr lang="en-US" sz="3200" b="1" dirty="0" err="1" smtClean="0">
                <a:solidFill>
                  <a:srgbClr val="00B0F0"/>
                </a:solidFill>
              </a:rPr>
              <a:t>Gara</a:t>
            </a:r>
            <a:r>
              <a:rPr lang="en-US" sz="3200" b="1" dirty="0" smtClean="0">
                <a:solidFill>
                  <a:srgbClr val="00B0F0"/>
                </a:solidFill>
              </a:rPr>
              <a:t> de Nord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73450"/>
            <a:ext cx="42846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42846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431958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8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38750"/>
            <a:ext cx="6172200" cy="598324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Infectia</a:t>
            </a:r>
            <a:r>
              <a:rPr lang="en-US" sz="3200" b="1" dirty="0" smtClean="0">
                <a:solidFill>
                  <a:srgbClr val="00B0F0"/>
                </a:solidFill>
              </a:rPr>
              <a:t> cu virus hepatic C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365331" cy="5079831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B0F0"/>
                </a:solidFill>
              </a:rPr>
              <a:t>3,2 </a:t>
            </a:r>
            <a:r>
              <a:rPr lang="en-US" sz="2200" b="1" dirty="0" err="1">
                <a:solidFill>
                  <a:srgbClr val="00B0F0"/>
                </a:solidFill>
              </a:rPr>
              <a:t>milioane</a:t>
            </a:r>
            <a:r>
              <a:rPr lang="en-US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 err="1">
                <a:solidFill>
                  <a:srgbClr val="00B0F0"/>
                </a:solidFill>
              </a:rPr>
              <a:t>pacienţi</a:t>
            </a:r>
            <a:r>
              <a:rPr lang="en-US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 err="1">
                <a:solidFill>
                  <a:srgbClr val="00B0F0"/>
                </a:solidFill>
              </a:rPr>
              <a:t>în</a:t>
            </a:r>
            <a:r>
              <a:rPr lang="en-US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 smtClean="0">
                <a:solidFill>
                  <a:srgbClr val="00B0F0"/>
                </a:solidFill>
              </a:rPr>
              <a:t>Europa cu </a:t>
            </a:r>
            <a:r>
              <a:rPr lang="en-US" sz="2200" b="1" dirty="0" err="1" smtClean="0">
                <a:solidFill>
                  <a:srgbClr val="00B0F0"/>
                </a:solidFill>
              </a:rPr>
              <a:t>infectie</a:t>
            </a:r>
            <a:r>
              <a:rPr lang="en-US" sz="2200" b="1" dirty="0" smtClean="0">
                <a:solidFill>
                  <a:srgbClr val="00B0F0"/>
                </a:solidFill>
              </a:rPr>
              <a:t> </a:t>
            </a:r>
            <a:r>
              <a:rPr lang="en-US" sz="2200" b="1" dirty="0" err="1" smtClean="0">
                <a:solidFill>
                  <a:srgbClr val="00B0F0"/>
                </a:solidFill>
              </a:rPr>
              <a:t>cronica</a:t>
            </a:r>
            <a:r>
              <a:rPr lang="en-US" sz="2200" b="1" dirty="0" smtClean="0">
                <a:solidFill>
                  <a:srgbClr val="00B0F0"/>
                </a:solidFill>
              </a:rPr>
              <a:t> VHC </a:t>
            </a:r>
            <a:r>
              <a:rPr lang="en-US" sz="2200" b="1" dirty="0">
                <a:solidFill>
                  <a:srgbClr val="002060"/>
                </a:solidFill>
              </a:rPr>
              <a:t>din 71 </a:t>
            </a:r>
            <a:r>
              <a:rPr lang="en-US" sz="2200" b="1" dirty="0" err="1">
                <a:solidFill>
                  <a:srgbClr val="002060"/>
                </a:solidFill>
              </a:rPr>
              <a:t>milioane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dirty="0" err="1"/>
              <a:t>estimaţi</a:t>
            </a:r>
            <a:r>
              <a:rPr lang="en-US" sz="2200" dirty="0"/>
              <a:t> la </a:t>
            </a:r>
            <a:r>
              <a:rPr lang="en-US" sz="2200" dirty="0" err="1"/>
              <a:t>nivel</a:t>
            </a:r>
            <a:r>
              <a:rPr lang="en-US" sz="2200" dirty="0"/>
              <a:t> global </a:t>
            </a:r>
            <a:r>
              <a:rPr lang="en-US" sz="2200" baseline="30000" dirty="0"/>
              <a:t>[1,2]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2,3 </a:t>
            </a:r>
            <a:r>
              <a:rPr lang="en-US" sz="2200" b="1" dirty="0" err="1">
                <a:solidFill>
                  <a:srgbClr val="FF0000"/>
                </a:solidFill>
              </a:rPr>
              <a:t>milioane</a:t>
            </a:r>
            <a:r>
              <a:rPr lang="en-US" sz="2200" dirty="0"/>
              <a:t> </a:t>
            </a:r>
            <a:r>
              <a:rPr lang="en-US" sz="2200" dirty="0" smtClean="0"/>
              <a:t>din </a:t>
            </a:r>
            <a:r>
              <a:rPr lang="en-US" sz="2200" dirty="0" err="1"/>
              <a:t>aproximativ</a:t>
            </a:r>
            <a:r>
              <a:rPr lang="en-US" sz="2200" dirty="0"/>
              <a:t> 36,7 </a:t>
            </a:r>
            <a:r>
              <a:rPr lang="en-US" sz="2200" dirty="0" err="1"/>
              <a:t>persoane</a:t>
            </a:r>
            <a:r>
              <a:rPr lang="en-US" sz="2200" dirty="0"/>
              <a:t> cu </a:t>
            </a:r>
            <a:r>
              <a:rPr lang="en-US" sz="2200" dirty="0" err="1"/>
              <a:t>infecţie</a:t>
            </a:r>
            <a:r>
              <a:rPr lang="en-US" sz="2200" dirty="0"/>
              <a:t> HIV </a:t>
            </a:r>
            <a:r>
              <a:rPr lang="en-US" sz="2200" dirty="0" smtClean="0"/>
              <a:t>au </a:t>
            </a:r>
            <a:r>
              <a:rPr lang="en-US" sz="2200" dirty="0" err="1" smtClean="0"/>
              <a:t>markeri</a:t>
            </a:r>
            <a:r>
              <a:rPr lang="en-US" sz="2200" dirty="0" smtClean="0"/>
              <a:t> </a:t>
            </a:r>
            <a:r>
              <a:rPr lang="en-US" sz="2200" dirty="0" err="1"/>
              <a:t>serologici</a:t>
            </a:r>
            <a:r>
              <a:rPr lang="en-US" sz="2200" dirty="0"/>
              <a:t> de </a:t>
            </a:r>
            <a:r>
              <a:rPr lang="en-US" sz="2200" dirty="0" err="1"/>
              <a:t>infecţie</a:t>
            </a:r>
            <a:r>
              <a:rPr lang="en-US" sz="2200" dirty="0"/>
              <a:t> VHC (</a:t>
            </a:r>
            <a:r>
              <a:rPr lang="en-US" sz="2200" dirty="0" err="1"/>
              <a:t>actuală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istoric</a:t>
            </a:r>
            <a:r>
              <a:rPr lang="en-US" sz="2200" dirty="0"/>
              <a:t>)</a:t>
            </a:r>
          </a:p>
          <a:p>
            <a:r>
              <a:rPr lang="en-US" sz="2200" dirty="0" err="1"/>
              <a:t>Prevalenţa</a:t>
            </a:r>
            <a:r>
              <a:rPr lang="en-US" sz="2200" dirty="0"/>
              <a:t> co-</a:t>
            </a:r>
            <a:r>
              <a:rPr lang="en-US" sz="2200" dirty="0" err="1"/>
              <a:t>infecţiei</a:t>
            </a:r>
            <a:r>
              <a:rPr lang="en-US" sz="2200" dirty="0"/>
              <a:t> HIV/VHC - </a:t>
            </a:r>
            <a:r>
              <a:rPr lang="en-US" sz="2200" b="1" dirty="0">
                <a:solidFill>
                  <a:srgbClr val="FF0000"/>
                </a:solidFill>
              </a:rPr>
              <a:t>10%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populaţia</a:t>
            </a:r>
            <a:r>
              <a:rPr lang="en-US" sz="2200" dirty="0"/>
              <a:t> </a:t>
            </a:r>
            <a:r>
              <a:rPr lang="en-US" sz="2200" dirty="0" err="1"/>
              <a:t>generală</a:t>
            </a:r>
            <a:r>
              <a:rPr lang="en-US" sz="2200" dirty="0"/>
              <a:t>, </a:t>
            </a:r>
            <a:r>
              <a:rPr lang="en-US" sz="2200" dirty="0" smtClean="0"/>
              <a:t>50% </a:t>
            </a:r>
            <a:r>
              <a:rPr lang="en-US" sz="2200" dirty="0" err="1"/>
              <a:t>până</a:t>
            </a:r>
            <a:r>
              <a:rPr lang="en-US" sz="2200" dirty="0"/>
              <a:t> la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peste</a:t>
            </a:r>
            <a:r>
              <a:rPr lang="en-US" sz="2200" dirty="0">
                <a:solidFill>
                  <a:srgbClr val="FF0000"/>
                </a:solidFill>
              </a:rPr>
              <a:t> 90% </a:t>
            </a:r>
            <a:r>
              <a:rPr lang="en-US" sz="2200" dirty="0"/>
              <a:t>la IDUs. </a:t>
            </a:r>
            <a:r>
              <a:rPr lang="en-US" sz="2200" baseline="30000" dirty="0"/>
              <a:t>[3]</a:t>
            </a:r>
          </a:p>
          <a:p>
            <a:r>
              <a:rPr lang="en-US" sz="2200" dirty="0"/>
              <a:t>VHC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top 10 cause de </a:t>
            </a:r>
            <a:r>
              <a:rPr lang="en-US" sz="2200" dirty="0" err="1"/>
              <a:t>deces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ţările</a:t>
            </a:r>
            <a:r>
              <a:rPr lang="en-US" sz="2200" dirty="0"/>
              <a:t> din Europa de Est </a:t>
            </a:r>
            <a:r>
              <a:rPr lang="en-US" sz="2200" dirty="0" err="1"/>
              <a:t>şi</a:t>
            </a:r>
            <a:r>
              <a:rPr lang="en-US" sz="2200" dirty="0"/>
              <a:t> Asia </a:t>
            </a:r>
            <a:r>
              <a:rPr lang="en-US" sz="2200" dirty="0" err="1"/>
              <a:t>Centrală</a:t>
            </a:r>
            <a:r>
              <a:rPr lang="en-US" sz="2200" dirty="0"/>
              <a:t>,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mult</a:t>
            </a:r>
            <a:r>
              <a:rPr lang="en-US" sz="2200" dirty="0"/>
              <a:t> de </a:t>
            </a:r>
            <a:r>
              <a:rPr lang="en-US" sz="2200" dirty="0" smtClean="0"/>
              <a:t>1/2 </a:t>
            </a:r>
            <a:r>
              <a:rPr lang="en-US" sz="2200" dirty="0"/>
              <a:t>din </a:t>
            </a:r>
            <a:r>
              <a:rPr lang="en-US" sz="2200" dirty="0" err="1"/>
              <a:t>cazurile</a:t>
            </a:r>
            <a:r>
              <a:rPr lang="en-US" sz="2200" dirty="0"/>
              <a:t> diagnosticate la </a:t>
            </a:r>
            <a:r>
              <a:rPr lang="en-US" sz="2200" dirty="0" err="1"/>
              <a:t>nivel</a:t>
            </a:r>
            <a:r>
              <a:rPr lang="en-US" sz="2200" dirty="0"/>
              <a:t> </a:t>
            </a:r>
            <a:r>
              <a:rPr lang="en-US" sz="2200" dirty="0" err="1"/>
              <a:t>mondial</a:t>
            </a:r>
            <a:r>
              <a:rPr lang="en-US" sz="2200" dirty="0"/>
              <a:t> </a:t>
            </a:r>
            <a:r>
              <a:rPr lang="en-US" sz="2200" dirty="0" err="1"/>
              <a:t>provenind</a:t>
            </a:r>
            <a:r>
              <a:rPr lang="en-US" sz="2200" dirty="0"/>
              <a:t> din </a:t>
            </a:r>
            <a:r>
              <a:rPr lang="en-US" sz="2200" dirty="0" err="1"/>
              <a:t>Rusia</a:t>
            </a:r>
            <a:r>
              <a:rPr lang="en-US" sz="2200" dirty="0"/>
              <a:t>.</a:t>
            </a:r>
            <a:r>
              <a:rPr lang="en-US" sz="2200" baseline="30000" dirty="0"/>
              <a:t>[4]</a:t>
            </a:r>
          </a:p>
          <a:p>
            <a:r>
              <a:rPr lang="en-US" sz="2200" dirty="0"/>
              <a:t>Se </a:t>
            </a:r>
            <a:r>
              <a:rPr lang="en-US" sz="2200" dirty="0" err="1"/>
              <a:t>consideră</a:t>
            </a:r>
            <a:r>
              <a:rPr lang="en-US" sz="2200" dirty="0"/>
              <a:t> </a:t>
            </a:r>
            <a:r>
              <a:rPr lang="en-US" sz="2200" dirty="0" err="1"/>
              <a:t>că</a:t>
            </a:r>
            <a:r>
              <a:rPr lang="en-US" sz="2200" dirty="0"/>
              <a:t> </a:t>
            </a:r>
            <a:r>
              <a:rPr lang="en-US" sz="2200" dirty="0" err="1"/>
              <a:t>procentul</a:t>
            </a:r>
            <a:r>
              <a:rPr lang="en-US" sz="2200" dirty="0"/>
              <a:t> </a:t>
            </a:r>
            <a:r>
              <a:rPr lang="en-US" sz="2200" dirty="0" err="1"/>
              <a:t>cazurilor</a:t>
            </a:r>
            <a:r>
              <a:rPr lang="en-US" sz="2200" dirty="0"/>
              <a:t> de </a:t>
            </a:r>
            <a:r>
              <a:rPr lang="en-US" sz="2200" dirty="0" err="1"/>
              <a:t>ciroză</a:t>
            </a:r>
            <a:r>
              <a:rPr lang="en-US" sz="2200" dirty="0"/>
              <a:t> </a:t>
            </a:r>
            <a:r>
              <a:rPr lang="en-US" sz="2200" dirty="0" err="1"/>
              <a:t>decompensată</a:t>
            </a:r>
            <a:r>
              <a:rPr lang="en-US" sz="2200" dirty="0"/>
              <a:t>, </a:t>
            </a:r>
            <a:r>
              <a:rPr lang="en-US" sz="2200" dirty="0" err="1"/>
              <a:t>respectiv</a:t>
            </a:r>
            <a:r>
              <a:rPr lang="en-US" sz="2200" dirty="0"/>
              <a:t> </a:t>
            </a:r>
            <a:r>
              <a:rPr lang="en-US" sz="2200" dirty="0" err="1"/>
              <a:t>carcinom</a:t>
            </a:r>
            <a:r>
              <a:rPr lang="en-US" sz="2200" dirty="0"/>
              <a:t> </a:t>
            </a:r>
            <a:r>
              <a:rPr lang="en-US" sz="2200" dirty="0" err="1"/>
              <a:t>hepatocelular</a:t>
            </a:r>
            <a:r>
              <a:rPr lang="en-US" sz="2200" dirty="0"/>
              <a:t> la </a:t>
            </a:r>
            <a:r>
              <a:rPr lang="en-US" sz="2200" dirty="0" err="1"/>
              <a:t>pacienţii</a:t>
            </a:r>
            <a:r>
              <a:rPr lang="en-US" sz="2200" dirty="0"/>
              <a:t> cu VHC </a:t>
            </a:r>
            <a:r>
              <a:rPr lang="en-US" sz="2200" dirty="0" err="1"/>
              <a:t>va</a:t>
            </a:r>
            <a:r>
              <a:rPr lang="en-US" sz="2200" dirty="0"/>
              <a:t> </a:t>
            </a:r>
            <a:r>
              <a:rPr lang="en-US" sz="2200" dirty="0" err="1"/>
              <a:t>creşte</a:t>
            </a:r>
            <a:r>
              <a:rPr lang="en-US" sz="2200" dirty="0"/>
              <a:t> cu 20-30% </a:t>
            </a:r>
            <a:r>
              <a:rPr lang="en-US" sz="2200" dirty="0" err="1"/>
              <a:t>până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2010, </a:t>
            </a:r>
            <a:r>
              <a:rPr lang="en-US" sz="2200" dirty="0" err="1"/>
              <a:t>dacă</a:t>
            </a:r>
            <a:r>
              <a:rPr lang="en-US" sz="2200" dirty="0"/>
              <a:t> </a:t>
            </a:r>
            <a:r>
              <a:rPr lang="en-US" sz="2200" dirty="0" err="1"/>
              <a:t>accesul</a:t>
            </a:r>
            <a:r>
              <a:rPr lang="en-US" sz="2200" dirty="0"/>
              <a:t> la </a:t>
            </a:r>
            <a:r>
              <a:rPr lang="en-US" sz="2200" dirty="0" err="1"/>
              <a:t>tratamentul</a:t>
            </a:r>
            <a:r>
              <a:rPr lang="en-US" sz="2200" dirty="0"/>
              <a:t> DAA nu </a:t>
            </a:r>
            <a:r>
              <a:rPr lang="en-US" sz="2200" dirty="0" err="1"/>
              <a:t>va</a:t>
            </a:r>
            <a:r>
              <a:rPr lang="en-US" sz="2200" dirty="0"/>
              <a:t> fi </a:t>
            </a:r>
            <a:r>
              <a:rPr lang="en-US" sz="2200" dirty="0" err="1"/>
              <a:t>larg</a:t>
            </a:r>
            <a:r>
              <a:rPr lang="en-US" sz="2200" dirty="0"/>
              <a:t> </a:t>
            </a:r>
            <a:r>
              <a:rPr lang="en-US" sz="2200" dirty="0" err="1"/>
              <a:t>răspândit</a:t>
            </a:r>
            <a:r>
              <a:rPr lang="en-US" sz="2200" dirty="0"/>
              <a:t>.</a:t>
            </a:r>
            <a:r>
              <a:rPr lang="en-US" sz="2200" baseline="30000" dirty="0"/>
              <a:t>[2]</a:t>
            </a:r>
          </a:p>
          <a:p>
            <a:endParaRPr lang="en-US" sz="22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679102" y="5877272"/>
            <a:ext cx="3361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 WHO Global hepatitis report 2017</a:t>
            </a:r>
          </a:p>
          <a:p>
            <a:r>
              <a:rPr lang="en-US" sz="1200" baseline="30000" dirty="0"/>
              <a:t>2</a:t>
            </a:r>
            <a:r>
              <a:rPr lang="en-US" sz="1200" dirty="0"/>
              <a:t> </a:t>
            </a:r>
            <a:r>
              <a:rPr lang="en-US" sz="1200" dirty="0" err="1"/>
              <a:t>Razavi</a:t>
            </a:r>
            <a:r>
              <a:rPr lang="en-US" sz="1200" dirty="0"/>
              <a:t> H et al, Lancet </a:t>
            </a:r>
            <a:r>
              <a:rPr lang="en-US" sz="1200" dirty="0" err="1"/>
              <a:t>Gastroenterol</a:t>
            </a:r>
            <a:r>
              <a:rPr lang="en-US" sz="1200" dirty="0"/>
              <a:t> </a:t>
            </a:r>
            <a:r>
              <a:rPr lang="en-US" sz="1200" dirty="0" err="1"/>
              <a:t>Hepatol</a:t>
            </a:r>
            <a:r>
              <a:rPr lang="en-US" sz="1200" dirty="0"/>
              <a:t> 2017</a:t>
            </a:r>
          </a:p>
          <a:p>
            <a:r>
              <a:rPr lang="en-US" sz="1200" baseline="30000" dirty="0"/>
              <a:t>3</a:t>
            </a:r>
            <a:r>
              <a:rPr lang="en-US" sz="1200" dirty="0"/>
              <a:t> Walsh N, Current Opinion in HIV and AIDS 2012</a:t>
            </a:r>
          </a:p>
          <a:p>
            <a:r>
              <a:rPr lang="en-US" sz="1200" baseline="30000" dirty="0"/>
              <a:t>4 </a:t>
            </a:r>
            <a:r>
              <a:rPr lang="en-US" sz="1200" dirty="0"/>
              <a:t>Thorne C Lancet </a:t>
            </a:r>
            <a:r>
              <a:rPr lang="en-US" sz="1200" dirty="0" err="1"/>
              <a:t>Inf</a:t>
            </a:r>
            <a:r>
              <a:rPr lang="en-US" sz="1200" dirty="0"/>
              <a:t> Dis, 2010</a:t>
            </a:r>
          </a:p>
        </p:txBody>
      </p:sp>
    </p:spTree>
    <p:extLst>
      <p:ext uri="{BB962C8B-B14F-4D97-AF65-F5344CB8AC3E}">
        <p14:creationId xmlns:p14="http://schemas.microsoft.com/office/powerpoint/2010/main" val="13658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/>
            </a:r>
            <a:br>
              <a:rPr lang="en-US" sz="3200" b="1" dirty="0" smtClean="0">
                <a:solidFill>
                  <a:srgbClr val="00B0F0"/>
                </a:solidFill>
              </a:rPr>
            </a:br>
            <a:r>
              <a:rPr lang="en-US" sz="3200" b="1" dirty="0" smtClean="0">
                <a:solidFill>
                  <a:srgbClr val="00B0F0"/>
                </a:solidFill>
              </a:rPr>
              <a:t/>
            </a:r>
            <a:br>
              <a:rPr lang="en-US" sz="3200" b="1" dirty="0" smtClean="0">
                <a:solidFill>
                  <a:srgbClr val="00B0F0"/>
                </a:solidFill>
              </a:rPr>
            </a:br>
            <a:r>
              <a:rPr lang="en-US" sz="3200" b="1" dirty="0" smtClean="0">
                <a:solidFill>
                  <a:srgbClr val="00B0F0"/>
                </a:solidFill>
              </a:rPr>
              <a:t>Rata </a:t>
            </a:r>
            <a:r>
              <a:rPr lang="en-US" sz="3200" b="1" dirty="0" err="1" smtClean="0">
                <a:solidFill>
                  <a:srgbClr val="00B0F0"/>
                </a:solidFill>
              </a:rPr>
              <a:t>mortalitatii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pe</a:t>
            </a:r>
            <a:r>
              <a:rPr lang="en-US" sz="3200" b="1" dirty="0" smtClean="0">
                <a:solidFill>
                  <a:srgbClr val="00B0F0"/>
                </a:solidFill>
              </a:rPr>
              <a:t> 12 </a:t>
            </a:r>
            <a:r>
              <a:rPr lang="en-US" sz="3200" b="1" dirty="0" err="1" smtClean="0">
                <a:solidFill>
                  <a:srgbClr val="00B0F0"/>
                </a:solidFill>
              </a:rPr>
              <a:t>luni</a:t>
            </a:r>
            <a:r>
              <a:rPr lang="en-US" sz="3200" b="1" dirty="0" smtClean="0">
                <a:solidFill>
                  <a:srgbClr val="00B0F0"/>
                </a:solidFill>
              </a:rPr>
              <a:t> la 700 de </a:t>
            </a:r>
            <a:r>
              <a:rPr lang="en-US" sz="3200" b="1" dirty="0" err="1" smtClean="0">
                <a:solidFill>
                  <a:srgbClr val="00B0F0"/>
                </a:solidFill>
              </a:rPr>
              <a:t>pacienti</a:t>
            </a:r>
            <a:r>
              <a:rPr lang="en-US" sz="3200" b="1" dirty="0" smtClean="0">
                <a:solidFill>
                  <a:srgbClr val="00B0F0"/>
                </a:solidFill>
              </a:rPr>
              <a:t> cu </a:t>
            </a:r>
            <a:r>
              <a:rPr lang="en-US" sz="3200" b="1" dirty="0" err="1" smtClean="0">
                <a:solidFill>
                  <a:srgbClr val="00B0F0"/>
                </a:solidFill>
              </a:rPr>
              <a:t>infectie</a:t>
            </a:r>
            <a:r>
              <a:rPr lang="en-US" sz="3200" b="1" dirty="0" smtClean="0">
                <a:solidFill>
                  <a:srgbClr val="00B0F0"/>
                </a:solidFill>
              </a:rPr>
              <a:t> HIV </a:t>
            </a:r>
            <a:r>
              <a:rPr lang="en-US" sz="3200" b="1" dirty="0" err="1" smtClean="0">
                <a:solidFill>
                  <a:srgbClr val="00B0F0"/>
                </a:solidFill>
              </a:rPr>
              <a:t>utilizatori</a:t>
            </a:r>
            <a:r>
              <a:rPr lang="en-US" sz="3200" b="1" dirty="0" smtClean="0">
                <a:solidFill>
                  <a:srgbClr val="00B0F0"/>
                </a:solidFill>
              </a:rPr>
              <a:t> de </a:t>
            </a:r>
            <a:r>
              <a:rPr lang="en-US" sz="3200" b="1" dirty="0" err="1" smtClean="0">
                <a:solidFill>
                  <a:srgbClr val="00B0F0"/>
                </a:solidFill>
              </a:rPr>
              <a:t>droguri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injectabile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si</a:t>
            </a:r>
            <a:r>
              <a:rPr lang="en-US" sz="3200" b="1" dirty="0">
                <a:solidFill>
                  <a:srgbClr val="00B0F0"/>
                </a:solidFill>
              </a:rPr>
              <a:t>/</a:t>
            </a:r>
            <a:r>
              <a:rPr lang="en-US" sz="3200" b="1" dirty="0" err="1" smtClean="0">
                <a:solidFill>
                  <a:srgbClr val="00B0F0"/>
                </a:solidFill>
              </a:rPr>
              <a:t>sau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abuz</a:t>
            </a:r>
            <a:r>
              <a:rPr lang="en-US" sz="3200" b="1" dirty="0" smtClean="0">
                <a:solidFill>
                  <a:srgbClr val="00B0F0"/>
                </a:solidFill>
              </a:rPr>
              <a:t> de </a:t>
            </a:r>
            <a:r>
              <a:rPr lang="en-US" sz="3200" b="1" dirty="0" err="1" smtClean="0">
                <a:solidFill>
                  <a:srgbClr val="00B0F0"/>
                </a:solidFill>
              </a:rPr>
              <a:t>alcool</a:t>
            </a:r>
            <a:r>
              <a:rPr lang="en-US" sz="3200" b="1" dirty="0" smtClean="0">
                <a:solidFill>
                  <a:srgbClr val="00B0F0"/>
                </a:solidFill>
              </a:rPr>
              <a:t/>
            </a:r>
            <a:br>
              <a:rPr lang="en-US" sz="3200" b="1" dirty="0" smtClean="0">
                <a:solidFill>
                  <a:srgbClr val="00B0F0"/>
                </a:solidFill>
              </a:rPr>
            </a:br>
            <a:r>
              <a:rPr lang="en-US" sz="3200" b="1" dirty="0" err="1" smtClean="0">
                <a:solidFill>
                  <a:srgbClr val="00B0F0"/>
                </a:solidFill>
              </a:rPr>
              <a:t>studiu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prospectiv</a:t>
            </a:r>
            <a:r>
              <a:rPr lang="en-US" sz="3200" b="1" dirty="0" smtClean="0">
                <a:solidFill>
                  <a:srgbClr val="00B0F0"/>
                </a:solidFill>
              </a:rPr>
              <a:t> in St. Petersburg</a:t>
            </a:r>
            <a:br>
              <a:rPr lang="en-US" sz="3200" b="1" dirty="0" smtClean="0">
                <a:solidFill>
                  <a:srgbClr val="00B0F0"/>
                </a:solidFill>
              </a:rPr>
            </a:br>
            <a:r>
              <a:rPr lang="en-US" sz="3200" b="1" dirty="0" smtClean="0">
                <a:solidFill>
                  <a:srgbClr val="00B0F0"/>
                </a:solidFill>
              </a:rPr>
              <a:t/>
            </a:r>
            <a:br>
              <a:rPr lang="en-US" sz="3200" b="1" dirty="0" smtClean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2924944"/>
          <a:ext cx="8229600" cy="324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944"/>
                <a:gridCol w="2818656"/>
              </a:tblGrid>
              <a:tr h="504057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Cauza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deces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Mortalitate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0" dirty="0" smtClean="0"/>
                        <a:t>n = 40</a:t>
                      </a:r>
                      <a:endParaRPr lang="en-US" sz="2400" dirty="0"/>
                    </a:p>
                  </a:txBody>
                  <a:tcPr/>
                </a:tc>
              </a:tr>
              <a:tr h="54733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Boli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asociate</a:t>
                      </a:r>
                      <a:r>
                        <a:rPr lang="en-US" sz="2400" baseline="0" dirty="0" smtClean="0"/>
                        <a:t> HIV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</a:t>
                      </a:r>
                      <a:r>
                        <a:rPr lang="en-US" sz="2400" baseline="0" dirty="0" smtClean="0"/>
                        <a:t>% (13)</a:t>
                      </a:r>
                      <a:endParaRPr lang="en-US" sz="2400" dirty="0"/>
                    </a:p>
                  </a:txBody>
                  <a:tcPr/>
                </a:tc>
              </a:tr>
              <a:tr h="54733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Boli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hepatice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gastrointestinale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27%  (11)</a:t>
                      </a:r>
                      <a:endParaRPr lang="en-US" sz="2400" dirty="0"/>
                    </a:p>
                  </a:txBody>
                  <a:tcPr/>
                </a:tc>
              </a:tr>
              <a:tr h="54733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Supradoza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drog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15%   (6)</a:t>
                      </a:r>
                      <a:endParaRPr lang="en-US" sz="2400" dirty="0"/>
                    </a:p>
                  </a:txBody>
                  <a:tcPr/>
                </a:tc>
              </a:tr>
              <a:tr h="547331">
                <a:tc>
                  <a:txBody>
                    <a:bodyPr/>
                    <a:lstStyle/>
                    <a:p>
                      <a:r>
                        <a:rPr lang="en-US" sz="2400" baseline="0" dirty="0" err="1" smtClean="0"/>
                        <a:t>Traume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fizice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sau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suicid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10%   (4)</a:t>
                      </a:r>
                      <a:endParaRPr lang="en-US" sz="2400" dirty="0"/>
                    </a:p>
                  </a:txBody>
                  <a:tcPr/>
                </a:tc>
              </a:tr>
              <a:tr h="54733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altele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15%   (6)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8184" y="6458397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Fairbairn NS, PLOS ONE 2016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60559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Rata </a:t>
            </a:r>
            <a:r>
              <a:rPr lang="en-US" sz="2400" b="1" dirty="0" err="1" smtClean="0">
                <a:solidFill>
                  <a:srgbClr val="00B0F0"/>
                </a:solidFill>
              </a:rPr>
              <a:t>mortalitatii</a:t>
            </a:r>
            <a:r>
              <a:rPr lang="en-US" sz="2400" b="1" dirty="0" smtClean="0">
                <a:solidFill>
                  <a:srgbClr val="00B0F0"/>
                </a:solidFill>
              </a:rPr>
              <a:t> 5.7% ( 5.9/100 PY)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4739" y="3429000"/>
            <a:ext cx="5338936" cy="16561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Prevalenta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infectiei</a:t>
            </a:r>
            <a:r>
              <a:rPr lang="en-US" sz="3200" b="1" dirty="0" smtClean="0">
                <a:solidFill>
                  <a:srgbClr val="00B0F0"/>
                </a:solidFill>
              </a:rPr>
              <a:t> cu VHC la </a:t>
            </a:r>
            <a:r>
              <a:rPr lang="en-US" sz="3200" b="1" dirty="0" err="1" smtClean="0">
                <a:solidFill>
                  <a:srgbClr val="00B0F0"/>
                </a:solidFill>
              </a:rPr>
              <a:t>pacientii</a:t>
            </a:r>
            <a:r>
              <a:rPr lang="en-US" sz="3200" b="1" dirty="0" smtClean="0">
                <a:solidFill>
                  <a:srgbClr val="00B0F0"/>
                </a:solidFill>
              </a:rPr>
              <a:t> cu </a:t>
            </a:r>
            <a:r>
              <a:rPr lang="en-US" sz="3200" b="1" dirty="0" err="1" smtClean="0">
                <a:solidFill>
                  <a:srgbClr val="00B0F0"/>
                </a:solidFill>
              </a:rPr>
              <a:t>infectie</a:t>
            </a:r>
            <a:r>
              <a:rPr lang="en-US" sz="3200" b="1" dirty="0" smtClean="0">
                <a:solidFill>
                  <a:srgbClr val="00B0F0"/>
                </a:solidFill>
              </a:rPr>
              <a:t> HIV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8363272" cy="544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5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87" y="139531"/>
            <a:ext cx="8352928" cy="85725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/>
            </a:r>
            <a:br>
              <a:rPr lang="en-US" sz="24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Date </a:t>
            </a:r>
            <a:r>
              <a:rPr lang="en-US" sz="3600" b="1" dirty="0" err="1">
                <a:solidFill>
                  <a:srgbClr val="00B0F0"/>
                </a:solidFill>
              </a:rPr>
              <a:t>epidemiologice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şi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estimarea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riscului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absolut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şi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relativ</a:t>
            </a:r>
            <a:r>
              <a:rPr lang="en-US" sz="3600" b="1" dirty="0">
                <a:solidFill>
                  <a:srgbClr val="00B0F0"/>
                </a:solidFill>
              </a:rPr>
              <a:t> al </a:t>
            </a:r>
            <a:r>
              <a:rPr lang="en-US" sz="3600" b="1" dirty="0" err="1">
                <a:solidFill>
                  <a:srgbClr val="00B0F0"/>
                </a:solidFill>
              </a:rPr>
              <a:t>epidemiei</a:t>
            </a:r>
            <a:r>
              <a:rPr lang="en-US" sz="3600" b="1" dirty="0">
                <a:solidFill>
                  <a:srgbClr val="00B0F0"/>
                </a:solidFill>
              </a:rPr>
              <a:t> VHC </a:t>
            </a:r>
            <a:r>
              <a:rPr lang="en-US" sz="3600" b="1" dirty="0" smtClean="0">
                <a:solidFill>
                  <a:srgbClr val="00B0F0"/>
                </a:solidFill>
              </a:rPr>
              <a:t/>
            </a:r>
            <a:br>
              <a:rPr lang="en-US" sz="3600" b="1" dirty="0" smtClean="0">
                <a:solidFill>
                  <a:srgbClr val="00B0F0"/>
                </a:solidFill>
              </a:rPr>
            </a:b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>
                <a:solidFill>
                  <a:srgbClr val="00B0F0"/>
                </a:solidFill>
              </a:rPr>
              <a:t>review </a:t>
            </a:r>
            <a:r>
              <a:rPr lang="en-US" sz="3600" b="1" dirty="0" err="1" smtClean="0">
                <a:solidFill>
                  <a:srgbClr val="00B0F0"/>
                </a:solidFill>
              </a:rPr>
              <a:t>sistematic</a:t>
            </a:r>
            <a:r>
              <a:rPr lang="en-US" sz="3600" b="1" dirty="0" smtClean="0">
                <a:solidFill>
                  <a:srgbClr val="00B0F0"/>
                </a:solidFill>
              </a:rPr>
              <a:t> - </a:t>
            </a:r>
            <a:r>
              <a:rPr lang="en-US" sz="3600" b="1" dirty="0">
                <a:solidFill>
                  <a:srgbClr val="00B0F0"/>
                </a:solidFill>
              </a:rPr>
              <a:t>2014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723573"/>
              </p:ext>
            </p:extLst>
          </p:nvPr>
        </p:nvGraphicFramePr>
        <p:xfrm>
          <a:off x="467544" y="1809469"/>
          <a:ext cx="8352928" cy="370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2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1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7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76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521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Prevalenţa</a:t>
                      </a:r>
                      <a:r>
                        <a:rPr lang="en-US" sz="2000" dirty="0"/>
                        <a:t> VHC </a:t>
                      </a:r>
                      <a:r>
                        <a:rPr lang="en-US" sz="2000" dirty="0" err="1"/>
                        <a:t>în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populaţia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generală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Prevalenţa</a:t>
                      </a:r>
                      <a:r>
                        <a:rPr lang="en-US" sz="2000" dirty="0"/>
                        <a:t> Ac anti-VHC la IDUs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Prevalenţa</a:t>
                      </a:r>
                      <a:r>
                        <a:rPr lang="en-US" sz="2000" dirty="0"/>
                        <a:t> co-</a:t>
                      </a:r>
                      <a:r>
                        <a:rPr lang="en-US" sz="2000" dirty="0" err="1"/>
                        <a:t>infecţiei</a:t>
                      </a:r>
                      <a:r>
                        <a:rPr lang="en-US" sz="2000" dirty="0"/>
                        <a:t> HIV-VHC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Numărul</a:t>
                      </a:r>
                      <a:r>
                        <a:rPr lang="en-US" sz="2000" dirty="0"/>
                        <a:t> IDU cu co-</a:t>
                      </a:r>
                      <a:r>
                        <a:rPr lang="en-US" sz="2000" dirty="0" err="1"/>
                        <a:t>infecţie</a:t>
                      </a:r>
                      <a:r>
                        <a:rPr lang="en-US" sz="2000" dirty="0"/>
                        <a:t> HIV-VHC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156">
                <a:tc>
                  <a:txBody>
                    <a:bodyPr/>
                    <a:lstStyle/>
                    <a:p>
                      <a:r>
                        <a:rPr lang="en-US" sz="2000" dirty="0"/>
                        <a:t>Georgia </a:t>
                      </a:r>
                      <a:r>
                        <a:rPr lang="en-US" sz="2000" baseline="30000" dirty="0"/>
                        <a:t>[1]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92%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r>
                        <a:rPr lang="en-US" sz="2000" baseline="0" dirty="0"/>
                        <a:t> %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&lt;561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156">
                <a:tc>
                  <a:txBody>
                    <a:bodyPr/>
                    <a:lstStyle/>
                    <a:p>
                      <a:r>
                        <a:rPr lang="en-US" sz="2000" dirty="0" err="1"/>
                        <a:t>Ucraina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30000" dirty="0"/>
                        <a:t>[1]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73%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12.1%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40,232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156">
                <a:tc>
                  <a:txBody>
                    <a:bodyPr/>
                    <a:lstStyle/>
                    <a:p>
                      <a:r>
                        <a:rPr lang="en-US" sz="2000" dirty="0" err="1"/>
                        <a:t>Rusia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30000" dirty="0"/>
                        <a:t>[1]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71%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27.9%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650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070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156">
                <a:tc>
                  <a:txBody>
                    <a:bodyPr/>
                    <a:lstStyle/>
                    <a:p>
                      <a:r>
                        <a:rPr lang="en-US" sz="2000" dirty="0"/>
                        <a:t>Romania*</a:t>
                      </a:r>
                      <a:r>
                        <a:rPr lang="en-US" sz="2000" baseline="30000" dirty="0"/>
                        <a:t>[</a:t>
                      </a:r>
                      <a:r>
                        <a:rPr lang="en-US" sz="2000" baseline="30000" dirty="0" smtClean="0"/>
                        <a:t>2,3]</a:t>
                      </a:r>
                      <a:endParaRPr lang="en-US" sz="20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3.23 %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91 %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 15%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1376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37199" y="5822660"/>
            <a:ext cx="399020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</a:t>
            </a:r>
            <a:r>
              <a:rPr lang="en-US" sz="1200" dirty="0" err="1"/>
              <a:t>Luhmann</a:t>
            </a:r>
            <a:r>
              <a:rPr lang="en-US" sz="1200" dirty="0"/>
              <a:t> N, Intern Journal od Drug Policy, 2015</a:t>
            </a:r>
          </a:p>
          <a:p>
            <a:r>
              <a:rPr lang="en-US" sz="1200" dirty="0"/>
              <a:t>2 Gheorghe L et al </a:t>
            </a:r>
            <a:r>
              <a:rPr lang="en-US" sz="1200" dirty="0" err="1"/>
              <a:t>Eur</a:t>
            </a:r>
            <a:r>
              <a:rPr lang="en-US" sz="1200" dirty="0"/>
              <a:t> J </a:t>
            </a:r>
            <a:r>
              <a:rPr lang="en-US" sz="1200" dirty="0" err="1"/>
              <a:t>Gastroenterol</a:t>
            </a:r>
            <a:r>
              <a:rPr lang="en-US" sz="1200" dirty="0"/>
              <a:t> </a:t>
            </a:r>
            <a:r>
              <a:rPr lang="en-US" sz="1200" dirty="0" err="1"/>
              <a:t>Hepatol</a:t>
            </a:r>
            <a:r>
              <a:rPr lang="en-US" sz="1200" dirty="0"/>
              <a:t> 2013</a:t>
            </a:r>
          </a:p>
          <a:p>
            <a:r>
              <a:rPr lang="en-US" sz="1200" dirty="0"/>
              <a:t>3 </a:t>
            </a:r>
            <a:r>
              <a:rPr lang="en-US" sz="1200" dirty="0" err="1"/>
              <a:t>Compartimentul</a:t>
            </a:r>
            <a:r>
              <a:rPr lang="en-US" sz="1200" dirty="0"/>
              <a:t> de </a:t>
            </a:r>
            <a:r>
              <a:rPr lang="en-US" sz="1200" dirty="0" err="1"/>
              <a:t>Evaluare</a:t>
            </a:r>
            <a:r>
              <a:rPr lang="en-US" sz="1200" dirty="0"/>
              <a:t> </a:t>
            </a:r>
            <a:r>
              <a:rPr lang="en-US" sz="1200" dirty="0" err="1"/>
              <a:t>şi</a:t>
            </a:r>
            <a:r>
              <a:rPr lang="en-US" sz="1200" dirty="0"/>
              <a:t> </a:t>
            </a:r>
            <a:r>
              <a:rPr lang="en-US" sz="1200" dirty="0" err="1"/>
              <a:t>Monitorizare</a:t>
            </a:r>
            <a:r>
              <a:rPr lang="en-US" sz="1200" dirty="0"/>
              <a:t> a </a:t>
            </a:r>
            <a:r>
              <a:rPr lang="en-US" sz="1200" dirty="0" err="1"/>
              <a:t>Infecţiei</a:t>
            </a:r>
            <a:r>
              <a:rPr lang="en-US" sz="1200" dirty="0"/>
              <a:t> HIV/SIDA in </a:t>
            </a:r>
            <a:r>
              <a:rPr lang="en-US" sz="1200" dirty="0" err="1"/>
              <a:t>România</a:t>
            </a:r>
            <a:r>
              <a:rPr lang="en-US" sz="1200" dirty="0"/>
              <a:t> – </a:t>
            </a:r>
            <a:r>
              <a:rPr lang="en-US" sz="1200" dirty="0" err="1"/>
              <a:t>Institutul</a:t>
            </a:r>
            <a:r>
              <a:rPr lang="en-US" sz="1200" dirty="0"/>
              <a:t> </a:t>
            </a:r>
            <a:r>
              <a:rPr lang="en-US" sz="1200" dirty="0" err="1"/>
              <a:t>Naţional</a:t>
            </a:r>
            <a:r>
              <a:rPr lang="en-US" sz="1200" dirty="0"/>
              <a:t> </a:t>
            </a:r>
            <a:r>
              <a:rPr lang="en-US" sz="1200" dirty="0" err="1"/>
              <a:t>Matei</a:t>
            </a:r>
            <a:r>
              <a:rPr lang="en-US" sz="1200" dirty="0"/>
              <a:t> </a:t>
            </a:r>
            <a:r>
              <a:rPr lang="en-US" sz="1200" dirty="0" err="1"/>
              <a:t>Balş</a:t>
            </a:r>
            <a:endParaRPr lang="en-US" sz="1200" dirty="0"/>
          </a:p>
          <a:p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342033"/>
            <a:ext cx="342899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</a:t>
            </a:r>
            <a:r>
              <a:rPr lang="en-US" sz="1200" dirty="0" err="1"/>
              <a:t>înainte</a:t>
            </a:r>
            <a:r>
              <a:rPr lang="en-US" sz="1200" dirty="0"/>
              <a:t> de </a:t>
            </a:r>
            <a:r>
              <a:rPr lang="en-US" sz="1200" dirty="0" err="1"/>
              <a:t>izbucnirea</a:t>
            </a:r>
            <a:r>
              <a:rPr lang="en-US" sz="1200" dirty="0"/>
              <a:t> </a:t>
            </a:r>
            <a:r>
              <a:rPr lang="en-US" sz="1200" dirty="0" err="1"/>
              <a:t>epidemiei</a:t>
            </a:r>
            <a:r>
              <a:rPr lang="en-US" sz="1200" dirty="0"/>
              <a:t> HIV la IDU </a:t>
            </a:r>
            <a:r>
              <a:rPr lang="en-US" sz="1200" dirty="0" err="1"/>
              <a:t>în</a:t>
            </a:r>
            <a:r>
              <a:rPr lang="en-US" sz="1200" dirty="0"/>
              <a:t> 2009</a:t>
            </a:r>
          </a:p>
          <a:p>
            <a:endParaRPr lang="en-US" sz="1350" dirty="0"/>
          </a:p>
        </p:txBody>
      </p:sp>
      <p:sp>
        <p:nvSpPr>
          <p:cNvPr id="8" name="Oval 7"/>
          <p:cNvSpPr/>
          <p:nvPr/>
        </p:nvSpPr>
        <p:spPr>
          <a:xfrm>
            <a:off x="5709271" y="4328738"/>
            <a:ext cx="810090" cy="324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994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5126</TotalTime>
  <Words>2394</Words>
  <Application>Microsoft Office PowerPoint</Application>
  <PresentationFormat>On-screen Show (4:3)</PresentationFormat>
  <Paragraphs>311</Paragraphs>
  <Slides>34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Kontortema</vt:lpstr>
      <vt:lpstr>Bariere in tratamentul hepatitei cronice cu virus hepatitic C in Romania si in tarile Europei Centrale si de Est</vt:lpstr>
      <vt:lpstr>“Eastern Europe is facing quadruple,     intersecting epidemics of injecting drug use,     HIV, tuberculosis and hepatitis C “     Professor Michel Kazatchkine  UN Secretary General's Special Envoy on HIV in Eastern Europe and Central Asia (Opening Plenary session of the 14th European AIDS Conference 2013). </vt:lpstr>
      <vt:lpstr>PowerPoint Presentation</vt:lpstr>
      <vt:lpstr>PowerPoint Presentation</vt:lpstr>
      <vt:lpstr>PowerPoint Presentation</vt:lpstr>
      <vt:lpstr>Infectia cu virus hepatic C</vt:lpstr>
      <vt:lpstr>  Rata mortalitatii pe 12 luni la 700 de pacienti cu infectie HIV utilizatori de droguri injectabile si/sau abuz de alcool studiu prospectiv in St. Petersburg  </vt:lpstr>
      <vt:lpstr>Prevalenta infectiei cu VHC la pacientii cu infectie HIV</vt:lpstr>
      <vt:lpstr> Date epidemiologice şi estimarea riscului absolut şi relativ al epidemiei VHC   review sistematic - 2014 </vt:lpstr>
      <vt:lpstr>Date epidemiologice si estimari ale prevalentei VHC in tarile Europei de Est review - 2014 </vt:lpstr>
      <vt:lpstr>Prevalenta VHC in diferite tari ale Europei - date actualizate in 2016 </vt:lpstr>
      <vt:lpstr>Disponibilitatea agentilor antivirali cu actiune directa (DAA) in tarile Europei centrale si de Est survey - September 2016</vt:lpstr>
      <vt:lpstr>Optiuni reduse de DAA rambursate in anumite tari Europene (2017)</vt:lpstr>
      <vt:lpstr>Gradul minim de fibroza necesar pentru rambursarea DAA pentru pacientii naïvi</vt:lpstr>
      <vt:lpstr>Restricţii de rambursare a tratamentului DAA la pacienţii cu VHC din Europa sunt: </vt:lpstr>
      <vt:lpstr>Bariere în calea tratamentului VHC: restricţii de  rambursare in SUA</vt:lpstr>
      <vt:lpstr>2017 Medicaid Sobriety Restrictions </vt:lpstr>
      <vt:lpstr>Rate crescute de incarcerare si disponibilitate scazuta a terapiilor de substitutie cu metadona si a programelor de schimb de seringi in Europa de Est si Asia Centrala</vt:lpstr>
      <vt:lpstr>AASLD/IDSA Cine ar trebui să primească tratament? </vt:lpstr>
      <vt:lpstr>Terapia DAA la pacienţii IDU nu este diferită din cauza consumului de droguri</vt:lpstr>
      <vt:lpstr>Utilizarea de droguri injectabile la baseline- impact redus asupra RVS12</vt:lpstr>
      <vt:lpstr>Ratele de RVS la 12 saptamani sunt aproape identice la IDU aflati sub terapie de substitutie vs cei fara terapie de substitutie </vt:lpstr>
      <vt:lpstr>Utilizarea de droguri in timpul tratamentului cu DAA nu are impact asupra RVS</vt:lpstr>
      <vt:lpstr>Exista risc de reinfectie cu VHC la IDU ?</vt:lpstr>
      <vt:lpstr>“Treatment as prevention”</vt:lpstr>
      <vt:lpstr>PowerPoint Presentation</vt:lpstr>
      <vt:lpstr>Beneficiile obtinerii unui RVS pentru individ si societate </vt:lpstr>
      <vt:lpstr>PowerPoint Presentation</vt:lpstr>
      <vt:lpstr>Este eliminarea VHC posibila?</vt:lpstr>
      <vt:lpstr>   Take home message (1)   </vt:lpstr>
      <vt:lpstr>   Take home message (2)   </vt:lpstr>
      <vt:lpstr>Recomandări pentru a reduce epidemia cu VHC si HIV</vt:lpstr>
      <vt:lpstr>Recomandări pentru a reduce epidemia cu VHC si HIV</vt:lpstr>
      <vt:lpstr>PowerPoint Presentation</vt:lpstr>
    </vt:vector>
  </TitlesOfParts>
  <Company>Region Hovedstaden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differences in  AIDS- and non-AIDS related death 2002-2011</dc:title>
  <dc:creator>Ole Kirk</dc:creator>
  <cp:lastModifiedBy>Windows User</cp:lastModifiedBy>
  <cp:revision>654</cp:revision>
  <dcterms:created xsi:type="dcterms:W3CDTF">2018-03-20T18:43:27Z</dcterms:created>
  <dcterms:modified xsi:type="dcterms:W3CDTF">2018-06-06T08:26:40Z</dcterms:modified>
</cp:coreProperties>
</file>