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58" r:id="rId4"/>
    <p:sldId id="269" r:id="rId5"/>
    <p:sldId id="270" r:id="rId6"/>
    <p:sldId id="276" r:id="rId7"/>
    <p:sldId id="277" r:id="rId8"/>
    <p:sldId id="278" r:id="rId9"/>
    <p:sldId id="271" r:id="rId10"/>
    <p:sldId id="259" r:id="rId11"/>
    <p:sldId id="274" r:id="rId12"/>
    <p:sldId id="275" r:id="rId13"/>
    <p:sldId id="264" r:id="rId14"/>
    <p:sldId id="265" r:id="rId15"/>
    <p:sldId id="27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11" autoAdjust="0"/>
  </p:normalViewPr>
  <p:slideViewPr>
    <p:cSldViewPr snapToGrid="0">
      <p:cViewPr varScale="1">
        <p:scale>
          <a:sx n="61" d="100"/>
          <a:sy n="61" d="100"/>
        </p:scale>
        <p:origin x="-10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6158E-FB5B-4E6E-A89A-D5F9A03BF21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9A67178-9781-4936-A0E4-8F4F11C654CB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HepCHECK</a:t>
          </a:r>
          <a:endParaRPr lang="en-US" b="1" dirty="0">
            <a:solidFill>
              <a:schemeClr val="tx1"/>
            </a:solidFill>
          </a:endParaRPr>
        </a:p>
      </dgm:t>
    </dgm:pt>
    <dgm:pt modelId="{9831E9A2-DEAC-4A5C-8375-E7D184A0424F}" type="parTrans" cxnId="{C9C024CD-8680-4939-82AB-8D0739430571}">
      <dgm:prSet/>
      <dgm:spPr/>
      <dgm:t>
        <a:bodyPr/>
        <a:lstStyle/>
        <a:p>
          <a:endParaRPr lang="en-US"/>
        </a:p>
      </dgm:t>
    </dgm:pt>
    <dgm:pt modelId="{D9B8A7AA-8B07-4EC0-B0AE-069500864BF9}" type="sibTrans" cxnId="{C9C024CD-8680-4939-82AB-8D0739430571}">
      <dgm:prSet/>
      <dgm:spPr/>
      <dgm:t>
        <a:bodyPr/>
        <a:lstStyle/>
        <a:p>
          <a:endParaRPr lang="en-US"/>
        </a:p>
      </dgm:t>
    </dgm:pt>
    <dgm:pt modelId="{E4009D6B-BECA-4996-A9FF-BBD3ECBB55F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HepLINK</a:t>
          </a:r>
          <a:endParaRPr lang="en-US" sz="2000" b="1" dirty="0">
            <a:solidFill>
              <a:schemeClr val="tx1"/>
            </a:solidFill>
          </a:endParaRPr>
        </a:p>
      </dgm:t>
    </dgm:pt>
    <dgm:pt modelId="{ED33DAA0-6648-4D5D-8D6C-3B2729525175}" type="parTrans" cxnId="{35BD1F80-1718-4838-A610-FA4B32B72251}">
      <dgm:prSet/>
      <dgm:spPr/>
      <dgm:t>
        <a:bodyPr/>
        <a:lstStyle/>
        <a:p>
          <a:endParaRPr lang="en-US"/>
        </a:p>
      </dgm:t>
    </dgm:pt>
    <dgm:pt modelId="{35CFE6B1-BB09-415E-A335-0A6E66E6F1F9}" type="sibTrans" cxnId="{35BD1F80-1718-4838-A610-FA4B32B72251}">
      <dgm:prSet/>
      <dgm:spPr/>
      <dgm:t>
        <a:bodyPr/>
        <a:lstStyle/>
        <a:p>
          <a:endParaRPr lang="en-US"/>
        </a:p>
      </dgm:t>
    </dgm:pt>
    <dgm:pt modelId="{F45AC4B3-B35B-4789-A0DB-CB41D62F5F8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HepED</a:t>
          </a:r>
          <a:endParaRPr lang="en-US" sz="2000" b="1" dirty="0">
            <a:solidFill>
              <a:schemeClr val="tx1"/>
            </a:solidFill>
          </a:endParaRPr>
        </a:p>
      </dgm:t>
    </dgm:pt>
    <dgm:pt modelId="{DC7DEE2B-F964-46E9-9C82-EFE793F77E5F}" type="parTrans" cxnId="{7C0A1D0E-96B8-4CCE-AA3F-ECADE9A151CC}">
      <dgm:prSet/>
      <dgm:spPr/>
      <dgm:t>
        <a:bodyPr/>
        <a:lstStyle/>
        <a:p>
          <a:endParaRPr lang="en-US"/>
        </a:p>
      </dgm:t>
    </dgm:pt>
    <dgm:pt modelId="{0169457D-DAFF-4F70-BDA5-84D6ECA5F579}" type="sibTrans" cxnId="{7C0A1D0E-96B8-4CCE-AA3F-ECADE9A151CC}">
      <dgm:prSet/>
      <dgm:spPr/>
      <dgm:t>
        <a:bodyPr/>
        <a:lstStyle/>
        <a:p>
          <a:endParaRPr lang="en-US"/>
        </a:p>
      </dgm:t>
    </dgm:pt>
    <dgm:pt modelId="{BE4CA7E5-1AD4-416A-B402-AB2BD17B9E2C}">
      <dgm:prSet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HepFRIEND</a:t>
          </a:r>
          <a:endParaRPr lang="en-US" sz="2000" b="1" dirty="0">
            <a:solidFill>
              <a:schemeClr val="tx1"/>
            </a:solidFill>
          </a:endParaRPr>
        </a:p>
      </dgm:t>
    </dgm:pt>
    <dgm:pt modelId="{9FC217F1-14B1-45AC-BC65-6E08F5F00595}" type="parTrans" cxnId="{C5DDE0B4-D59C-4E4D-AB4A-E9C38F55A015}">
      <dgm:prSet/>
      <dgm:spPr/>
      <dgm:t>
        <a:bodyPr/>
        <a:lstStyle/>
        <a:p>
          <a:endParaRPr lang="en-US"/>
        </a:p>
      </dgm:t>
    </dgm:pt>
    <dgm:pt modelId="{BCD674FE-0226-4494-BC54-EC79575592AF}" type="sibTrans" cxnId="{C5DDE0B4-D59C-4E4D-AB4A-E9C38F55A015}">
      <dgm:prSet/>
      <dgm:spPr/>
      <dgm:t>
        <a:bodyPr/>
        <a:lstStyle/>
        <a:p>
          <a:endParaRPr lang="en-US"/>
        </a:p>
      </dgm:t>
    </dgm:pt>
    <dgm:pt modelId="{4066F1A8-4A17-4564-8B82-34A13190F015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HepCOST</a:t>
          </a:r>
          <a:endParaRPr lang="en-US" b="1" dirty="0">
            <a:solidFill>
              <a:schemeClr val="tx1"/>
            </a:solidFill>
          </a:endParaRPr>
        </a:p>
      </dgm:t>
    </dgm:pt>
    <dgm:pt modelId="{C0F0B6AC-8813-4622-8508-E024C8583F7D}" type="parTrans" cxnId="{A7B656E9-1745-4EC2-A195-5BFDAA359625}">
      <dgm:prSet/>
      <dgm:spPr/>
      <dgm:t>
        <a:bodyPr/>
        <a:lstStyle/>
        <a:p>
          <a:endParaRPr lang="en-US"/>
        </a:p>
      </dgm:t>
    </dgm:pt>
    <dgm:pt modelId="{A5F3F325-6C38-4139-A24A-CCABE30DE3A9}" type="sibTrans" cxnId="{A7B656E9-1745-4EC2-A195-5BFDAA359625}">
      <dgm:prSet/>
      <dgm:spPr/>
      <dgm:t>
        <a:bodyPr/>
        <a:lstStyle/>
        <a:p>
          <a:endParaRPr lang="en-US"/>
        </a:p>
      </dgm:t>
    </dgm:pt>
    <dgm:pt modelId="{67E2CCA7-7C83-403A-880B-4943EDCC7530}" type="pres">
      <dgm:prSet presAssocID="{48F6158E-FB5B-4E6E-A89A-D5F9A03BF217}" presName="linearFlow" presStyleCnt="0">
        <dgm:presLayoutVars>
          <dgm:resizeHandles val="exact"/>
        </dgm:presLayoutVars>
      </dgm:prSet>
      <dgm:spPr/>
    </dgm:pt>
    <dgm:pt modelId="{0EC9EFF2-0998-4D01-8CEA-2502B025C117}" type="pres">
      <dgm:prSet presAssocID="{89A67178-9781-4936-A0E4-8F4F11C654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E8E-DE7F-4222-9661-BB58458C4EBD}" type="pres">
      <dgm:prSet presAssocID="{D9B8A7AA-8B07-4EC0-B0AE-069500864B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600EFC1-DFCE-46A3-878D-B59C9A22E5D3}" type="pres">
      <dgm:prSet presAssocID="{D9B8A7AA-8B07-4EC0-B0AE-069500864B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7B8E54-CAC1-4790-88AF-26AC59222EFA}" type="pres">
      <dgm:prSet presAssocID="{E4009D6B-BECA-4996-A9FF-BBD3ECBB5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9F9E0-DEC9-4829-A298-60417763D98E}" type="pres">
      <dgm:prSet presAssocID="{35CFE6B1-BB09-415E-A335-0A6E66E6F1F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517996F-AC16-4613-91BB-0131109A6BE0}" type="pres">
      <dgm:prSet presAssocID="{35CFE6B1-BB09-415E-A335-0A6E66E6F1F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566172-3A19-44E3-B111-68C6F0EB70A2}" type="pres">
      <dgm:prSet presAssocID="{F45AC4B3-B35B-4789-A0DB-CB41D62F5F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A5D28-E3F5-4FE4-8AD0-A22BA16D1EB3}" type="pres">
      <dgm:prSet presAssocID="{0169457D-DAFF-4F70-BDA5-84D6ECA5F5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CE110BF-5AC5-4A90-BED2-0CD435781245}" type="pres">
      <dgm:prSet presAssocID="{0169457D-DAFF-4F70-BDA5-84D6ECA5F5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394BEB-199E-4E70-AD0E-A0094A6C4935}" type="pres">
      <dgm:prSet presAssocID="{BE4CA7E5-1AD4-416A-B402-AB2BD17B9E2C}" presName="node" presStyleLbl="node1" presStyleIdx="3" presStyleCnt="5" custLinFactNeighborX="0" custLinFactNeighborY="-8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A5862-E3BA-46FA-87A5-F8B64DD63162}" type="pres">
      <dgm:prSet presAssocID="{BCD674FE-0226-4494-BC54-EC79575592A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FE4569B-22F5-4B3D-B7EB-0B0A3A70FB4B}" type="pres">
      <dgm:prSet presAssocID="{BCD674FE-0226-4494-BC54-EC79575592A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AF0A56C-0264-41B0-A4C2-5B22182169B8}" type="pres">
      <dgm:prSet presAssocID="{4066F1A8-4A17-4564-8B82-34A13190F0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19C7D-AD08-49DC-A371-C7AC0CDCC4B7}" type="presOf" srcId="{BCD674FE-0226-4494-BC54-EC79575592AF}" destId="{C5EA5862-E3BA-46FA-87A5-F8B64DD63162}" srcOrd="0" destOrd="0" presId="urn:microsoft.com/office/officeart/2005/8/layout/process2"/>
    <dgm:cxn modelId="{3387DC0B-5D47-4D8F-88AA-0E82CA36F53D}" type="presOf" srcId="{4066F1A8-4A17-4564-8B82-34A13190F015}" destId="{7AF0A56C-0264-41B0-A4C2-5B22182169B8}" srcOrd="0" destOrd="0" presId="urn:microsoft.com/office/officeart/2005/8/layout/process2"/>
    <dgm:cxn modelId="{3E5277CC-96C1-4EEA-B119-63E9A788FF4D}" type="presOf" srcId="{D9B8A7AA-8B07-4EC0-B0AE-069500864BF9}" destId="{ADF3EE8E-DE7F-4222-9661-BB58458C4EBD}" srcOrd="0" destOrd="0" presId="urn:microsoft.com/office/officeart/2005/8/layout/process2"/>
    <dgm:cxn modelId="{7C0A1D0E-96B8-4CCE-AA3F-ECADE9A151CC}" srcId="{48F6158E-FB5B-4E6E-A89A-D5F9A03BF217}" destId="{F45AC4B3-B35B-4789-A0DB-CB41D62F5F8F}" srcOrd="2" destOrd="0" parTransId="{DC7DEE2B-F964-46E9-9C82-EFE793F77E5F}" sibTransId="{0169457D-DAFF-4F70-BDA5-84D6ECA5F579}"/>
    <dgm:cxn modelId="{86C461FF-7BA3-49E5-8BFC-AA5F967D059B}" type="presOf" srcId="{0169457D-DAFF-4F70-BDA5-84D6ECA5F579}" destId="{5C2A5D28-E3F5-4FE4-8AD0-A22BA16D1EB3}" srcOrd="0" destOrd="0" presId="urn:microsoft.com/office/officeart/2005/8/layout/process2"/>
    <dgm:cxn modelId="{9E644E1A-C371-415F-879F-FCD77D048045}" type="presOf" srcId="{BE4CA7E5-1AD4-416A-B402-AB2BD17B9E2C}" destId="{FC394BEB-199E-4E70-AD0E-A0094A6C4935}" srcOrd="0" destOrd="0" presId="urn:microsoft.com/office/officeart/2005/8/layout/process2"/>
    <dgm:cxn modelId="{F7FF2006-0B59-445E-9601-4DB3A04FF9FF}" type="presOf" srcId="{35CFE6B1-BB09-415E-A335-0A6E66E6F1F9}" destId="{A209F9E0-DEC9-4829-A298-60417763D98E}" srcOrd="0" destOrd="0" presId="urn:microsoft.com/office/officeart/2005/8/layout/process2"/>
    <dgm:cxn modelId="{35BD1F80-1718-4838-A610-FA4B32B72251}" srcId="{48F6158E-FB5B-4E6E-A89A-D5F9A03BF217}" destId="{E4009D6B-BECA-4996-A9FF-BBD3ECBB55F4}" srcOrd="1" destOrd="0" parTransId="{ED33DAA0-6648-4D5D-8D6C-3B2729525175}" sibTransId="{35CFE6B1-BB09-415E-A335-0A6E66E6F1F9}"/>
    <dgm:cxn modelId="{85B4F999-E325-470A-9017-0AC300E47D6B}" type="presOf" srcId="{0169457D-DAFF-4F70-BDA5-84D6ECA5F579}" destId="{ECE110BF-5AC5-4A90-BED2-0CD435781245}" srcOrd="1" destOrd="0" presId="urn:microsoft.com/office/officeart/2005/8/layout/process2"/>
    <dgm:cxn modelId="{E902B448-3169-4304-9A6A-7CC81ABBFD5C}" type="presOf" srcId="{BCD674FE-0226-4494-BC54-EC79575592AF}" destId="{FFE4569B-22F5-4B3D-B7EB-0B0A3A70FB4B}" srcOrd="1" destOrd="0" presId="urn:microsoft.com/office/officeart/2005/8/layout/process2"/>
    <dgm:cxn modelId="{C9C024CD-8680-4939-82AB-8D0739430571}" srcId="{48F6158E-FB5B-4E6E-A89A-D5F9A03BF217}" destId="{89A67178-9781-4936-A0E4-8F4F11C654CB}" srcOrd="0" destOrd="0" parTransId="{9831E9A2-DEAC-4A5C-8375-E7D184A0424F}" sibTransId="{D9B8A7AA-8B07-4EC0-B0AE-069500864BF9}"/>
    <dgm:cxn modelId="{187EF1FB-3767-4577-8216-5A994DBFB59C}" type="presOf" srcId="{48F6158E-FB5B-4E6E-A89A-D5F9A03BF217}" destId="{67E2CCA7-7C83-403A-880B-4943EDCC7530}" srcOrd="0" destOrd="0" presId="urn:microsoft.com/office/officeart/2005/8/layout/process2"/>
    <dgm:cxn modelId="{326D1C14-D200-4F33-BC69-533E339EFF15}" type="presOf" srcId="{F45AC4B3-B35B-4789-A0DB-CB41D62F5F8F}" destId="{FD566172-3A19-44E3-B111-68C6F0EB70A2}" srcOrd="0" destOrd="0" presId="urn:microsoft.com/office/officeart/2005/8/layout/process2"/>
    <dgm:cxn modelId="{A7B656E9-1745-4EC2-A195-5BFDAA359625}" srcId="{48F6158E-FB5B-4E6E-A89A-D5F9A03BF217}" destId="{4066F1A8-4A17-4564-8B82-34A13190F015}" srcOrd="4" destOrd="0" parTransId="{C0F0B6AC-8813-4622-8508-E024C8583F7D}" sibTransId="{A5F3F325-6C38-4139-A24A-CCABE30DE3A9}"/>
    <dgm:cxn modelId="{A8C00850-D503-4509-8CC8-6D73D1C11465}" type="presOf" srcId="{89A67178-9781-4936-A0E4-8F4F11C654CB}" destId="{0EC9EFF2-0998-4D01-8CEA-2502B025C117}" srcOrd="0" destOrd="0" presId="urn:microsoft.com/office/officeart/2005/8/layout/process2"/>
    <dgm:cxn modelId="{17920B82-0A6E-40E1-BA7A-A984003D2D62}" type="presOf" srcId="{D9B8A7AA-8B07-4EC0-B0AE-069500864BF9}" destId="{9600EFC1-DFCE-46A3-878D-B59C9A22E5D3}" srcOrd="1" destOrd="0" presId="urn:microsoft.com/office/officeart/2005/8/layout/process2"/>
    <dgm:cxn modelId="{C5DDE0B4-D59C-4E4D-AB4A-E9C38F55A015}" srcId="{48F6158E-FB5B-4E6E-A89A-D5F9A03BF217}" destId="{BE4CA7E5-1AD4-416A-B402-AB2BD17B9E2C}" srcOrd="3" destOrd="0" parTransId="{9FC217F1-14B1-45AC-BC65-6E08F5F00595}" sibTransId="{BCD674FE-0226-4494-BC54-EC79575592AF}"/>
    <dgm:cxn modelId="{B0F8031C-66BC-46C0-8B44-2E54DC17B6D7}" type="presOf" srcId="{35CFE6B1-BB09-415E-A335-0A6E66E6F1F9}" destId="{D517996F-AC16-4613-91BB-0131109A6BE0}" srcOrd="1" destOrd="0" presId="urn:microsoft.com/office/officeart/2005/8/layout/process2"/>
    <dgm:cxn modelId="{E73048D5-F35C-40B3-9C24-0540DE77EA71}" type="presOf" srcId="{E4009D6B-BECA-4996-A9FF-BBD3ECBB55F4}" destId="{8E7B8E54-CAC1-4790-88AF-26AC59222EFA}" srcOrd="0" destOrd="0" presId="urn:microsoft.com/office/officeart/2005/8/layout/process2"/>
    <dgm:cxn modelId="{70C358D5-7725-478F-83D1-04E3910C0C81}" type="presParOf" srcId="{67E2CCA7-7C83-403A-880B-4943EDCC7530}" destId="{0EC9EFF2-0998-4D01-8CEA-2502B025C117}" srcOrd="0" destOrd="0" presId="urn:microsoft.com/office/officeart/2005/8/layout/process2"/>
    <dgm:cxn modelId="{7F483739-7692-4386-8BA7-4EA4C517A2D5}" type="presParOf" srcId="{67E2CCA7-7C83-403A-880B-4943EDCC7530}" destId="{ADF3EE8E-DE7F-4222-9661-BB58458C4EBD}" srcOrd="1" destOrd="0" presId="urn:microsoft.com/office/officeart/2005/8/layout/process2"/>
    <dgm:cxn modelId="{6F24E386-C29E-49D5-AEFA-122F1680BDBB}" type="presParOf" srcId="{ADF3EE8E-DE7F-4222-9661-BB58458C4EBD}" destId="{9600EFC1-DFCE-46A3-878D-B59C9A22E5D3}" srcOrd="0" destOrd="0" presId="urn:microsoft.com/office/officeart/2005/8/layout/process2"/>
    <dgm:cxn modelId="{86D74026-D1F7-4233-8E02-D33404C8BAF7}" type="presParOf" srcId="{67E2CCA7-7C83-403A-880B-4943EDCC7530}" destId="{8E7B8E54-CAC1-4790-88AF-26AC59222EFA}" srcOrd="2" destOrd="0" presId="urn:microsoft.com/office/officeart/2005/8/layout/process2"/>
    <dgm:cxn modelId="{484F83A5-8E17-42D1-8BC4-14710853E6E3}" type="presParOf" srcId="{67E2CCA7-7C83-403A-880B-4943EDCC7530}" destId="{A209F9E0-DEC9-4829-A298-60417763D98E}" srcOrd="3" destOrd="0" presId="urn:microsoft.com/office/officeart/2005/8/layout/process2"/>
    <dgm:cxn modelId="{13931533-A09D-4796-B051-3F6871435C1E}" type="presParOf" srcId="{A209F9E0-DEC9-4829-A298-60417763D98E}" destId="{D517996F-AC16-4613-91BB-0131109A6BE0}" srcOrd="0" destOrd="0" presId="urn:microsoft.com/office/officeart/2005/8/layout/process2"/>
    <dgm:cxn modelId="{D6BE6F48-9236-4505-8D56-A50A5EC9AF8B}" type="presParOf" srcId="{67E2CCA7-7C83-403A-880B-4943EDCC7530}" destId="{FD566172-3A19-44E3-B111-68C6F0EB70A2}" srcOrd="4" destOrd="0" presId="urn:microsoft.com/office/officeart/2005/8/layout/process2"/>
    <dgm:cxn modelId="{07AEB570-B279-47B7-8838-D02E133238E9}" type="presParOf" srcId="{67E2CCA7-7C83-403A-880B-4943EDCC7530}" destId="{5C2A5D28-E3F5-4FE4-8AD0-A22BA16D1EB3}" srcOrd="5" destOrd="0" presId="urn:microsoft.com/office/officeart/2005/8/layout/process2"/>
    <dgm:cxn modelId="{C923C6DF-606E-4EA3-B91C-B119F345E3D2}" type="presParOf" srcId="{5C2A5D28-E3F5-4FE4-8AD0-A22BA16D1EB3}" destId="{ECE110BF-5AC5-4A90-BED2-0CD435781245}" srcOrd="0" destOrd="0" presId="urn:microsoft.com/office/officeart/2005/8/layout/process2"/>
    <dgm:cxn modelId="{E380A8FE-A7C0-4E4F-BC80-BDDAC187E6F7}" type="presParOf" srcId="{67E2CCA7-7C83-403A-880B-4943EDCC7530}" destId="{FC394BEB-199E-4E70-AD0E-A0094A6C4935}" srcOrd="6" destOrd="0" presId="urn:microsoft.com/office/officeart/2005/8/layout/process2"/>
    <dgm:cxn modelId="{F32961B9-1968-4F80-9F89-309251DBDE4D}" type="presParOf" srcId="{67E2CCA7-7C83-403A-880B-4943EDCC7530}" destId="{C5EA5862-E3BA-46FA-87A5-F8B64DD63162}" srcOrd="7" destOrd="0" presId="urn:microsoft.com/office/officeart/2005/8/layout/process2"/>
    <dgm:cxn modelId="{A7982BDA-4F12-44E3-B54A-FEC065E2A951}" type="presParOf" srcId="{C5EA5862-E3BA-46FA-87A5-F8B64DD63162}" destId="{FFE4569B-22F5-4B3D-B7EB-0B0A3A70FB4B}" srcOrd="0" destOrd="0" presId="urn:microsoft.com/office/officeart/2005/8/layout/process2"/>
    <dgm:cxn modelId="{C47FCDFB-C943-4135-B8DC-B213A4A6F085}" type="presParOf" srcId="{67E2CCA7-7C83-403A-880B-4943EDCC7530}" destId="{7AF0A56C-0264-41B0-A4C2-5B22182169B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068E3-E77A-4275-ABB7-338236A25C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E05E31-75FC-4545-9133-3C78A4166BC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i="0" dirty="0" err="1" smtClean="0">
              <a:solidFill>
                <a:schemeClr val="tx1"/>
              </a:solidFill>
            </a:rPr>
            <a:t>Intensificarea</a:t>
          </a:r>
          <a:r>
            <a:rPr lang="en-US" sz="2000" i="0" dirty="0" smtClean="0">
              <a:solidFill>
                <a:schemeClr val="tx1"/>
              </a:solidFill>
            </a:rPr>
            <a:t> </a:t>
          </a:r>
          <a:r>
            <a:rPr lang="en-US" sz="2000" i="0" dirty="0" err="1" smtClean="0">
              <a:solidFill>
                <a:schemeClr val="tx1"/>
              </a:solidFill>
            </a:rPr>
            <a:t>metodelor</a:t>
          </a:r>
          <a:r>
            <a:rPr lang="en-US" sz="2000" i="0" dirty="0" smtClean="0">
              <a:solidFill>
                <a:schemeClr val="tx1"/>
              </a:solidFill>
            </a:rPr>
            <a:t> de screening </a:t>
          </a:r>
          <a:r>
            <a:rPr lang="en-US" sz="2000" i="0" dirty="0" err="1" smtClean="0">
              <a:solidFill>
                <a:schemeClr val="tx1"/>
              </a:solidFill>
            </a:rPr>
            <a:t>pentru</a:t>
          </a:r>
          <a:r>
            <a:rPr lang="en-US" sz="2000" i="0" dirty="0" smtClean="0">
              <a:solidFill>
                <a:schemeClr val="tx1"/>
              </a:solidFill>
            </a:rPr>
            <a:t> VHC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i="0" dirty="0" smtClean="0">
              <a:solidFill>
                <a:schemeClr val="tx1"/>
              </a:solidFill>
            </a:rPr>
            <a:t>Teste </a:t>
          </a:r>
          <a:r>
            <a:rPr lang="en-US" sz="2000" b="1" i="0" dirty="0" err="1" smtClean="0">
              <a:solidFill>
                <a:schemeClr val="tx1"/>
              </a:solidFill>
            </a:rPr>
            <a:t>rapide</a:t>
          </a:r>
          <a:r>
            <a:rPr lang="en-US" sz="2000" b="1" i="0" dirty="0" smtClean="0">
              <a:solidFill>
                <a:schemeClr val="tx1"/>
              </a:solidFill>
            </a:rPr>
            <a:t>, </a:t>
          </a:r>
          <a:r>
            <a:rPr lang="en-US" sz="2000" b="1" i="0" dirty="0" err="1" smtClean="0">
              <a:solidFill>
                <a:schemeClr val="tx1"/>
              </a:solidFill>
            </a:rPr>
            <a:t>orale</a:t>
          </a:r>
          <a:r>
            <a:rPr lang="en-US" sz="2000" b="1" i="0" dirty="0" smtClean="0">
              <a:solidFill>
                <a:schemeClr val="tx1"/>
              </a:solidFill>
            </a:rPr>
            <a:t> </a:t>
          </a:r>
          <a:r>
            <a:rPr lang="en-US" sz="2000" b="1" i="0" dirty="0" err="1" smtClean="0">
              <a:solidFill>
                <a:schemeClr val="tx1"/>
              </a:solidFill>
            </a:rPr>
            <a:t>Oraquick</a:t>
          </a:r>
          <a:r>
            <a:rPr lang="en-US" sz="2000" b="1" i="0" dirty="0" smtClean="0">
              <a:solidFill>
                <a:schemeClr val="tx1"/>
              </a:solidFill>
            </a:rPr>
            <a:t> </a:t>
          </a:r>
          <a:r>
            <a:rPr lang="en-US" sz="2000" i="0" dirty="0" smtClean="0">
              <a:solidFill>
                <a:schemeClr val="tx1"/>
              </a:solidFill>
            </a:rPr>
            <a:t>HCV test (500 </a:t>
          </a:r>
          <a:r>
            <a:rPr lang="en-US" sz="2000" i="0" dirty="0" err="1" smtClean="0">
              <a:solidFill>
                <a:schemeClr val="tx1"/>
              </a:solidFill>
            </a:rPr>
            <a:t>persoane</a:t>
          </a:r>
          <a:r>
            <a:rPr lang="en-US" sz="2000" i="0" dirty="0" smtClean="0">
              <a:solidFill>
                <a:schemeClr val="tx1"/>
              </a:solidFill>
            </a:rPr>
            <a:t> SVB)</a:t>
          </a:r>
          <a:endParaRPr lang="en-US" sz="2000" i="0" dirty="0">
            <a:solidFill>
              <a:schemeClr val="tx1"/>
            </a:solidFill>
          </a:endParaRPr>
        </a:p>
      </dgm:t>
    </dgm:pt>
    <dgm:pt modelId="{D91A2F82-F6A9-4E6E-8039-19401299B4AB}" type="parTrans" cxnId="{94F0E1EE-D47A-4EA3-B2DC-E10EF3816F89}">
      <dgm:prSet/>
      <dgm:spPr/>
      <dgm:t>
        <a:bodyPr/>
        <a:lstStyle/>
        <a:p>
          <a:endParaRPr lang="en-US"/>
        </a:p>
      </dgm:t>
    </dgm:pt>
    <dgm:pt modelId="{EAE75F11-3048-4503-9C97-E7A28690EBB8}" type="sibTrans" cxnId="{94F0E1EE-D47A-4EA3-B2DC-E10EF3816F89}">
      <dgm:prSet/>
      <dgm:spPr/>
      <dgm:t>
        <a:bodyPr/>
        <a:lstStyle/>
        <a:p>
          <a:endParaRPr lang="en-US"/>
        </a:p>
      </dgm:t>
    </dgm:pt>
    <dgm:pt modelId="{61CD5EE9-D1DA-4B25-B98E-1C83B4C829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chemeClr val="tx1"/>
              </a:solidFill>
            </a:rPr>
            <a:t>Integrarea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serviciilor</a:t>
          </a:r>
          <a:r>
            <a:rPr lang="en-US" sz="2000" dirty="0" smtClean="0">
              <a:solidFill>
                <a:schemeClr val="tx1"/>
              </a:solidFill>
            </a:rPr>
            <a:t> de </a:t>
          </a:r>
          <a:r>
            <a:rPr lang="en-US" sz="2000" dirty="0" err="1" smtClean="0">
              <a:solidFill>
                <a:schemeClr val="tx1"/>
              </a:solidFill>
            </a:rPr>
            <a:t>ingrijire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primara</a:t>
          </a:r>
          <a:r>
            <a:rPr lang="en-US" sz="2000" dirty="0" smtClean="0">
              <a:solidFill>
                <a:schemeClr val="tx1"/>
              </a:solidFill>
            </a:rPr>
            <a:t> cu </a:t>
          </a:r>
          <a:r>
            <a:rPr lang="en-US" sz="2000" dirty="0" err="1" smtClean="0">
              <a:solidFill>
                <a:schemeClr val="tx1"/>
              </a:solidFill>
            </a:rPr>
            <a:t>cele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specializate</a:t>
          </a:r>
          <a:endParaRPr lang="en-US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chemeClr val="tx1"/>
              </a:solidFill>
            </a:rPr>
            <a:t>Acces</a:t>
          </a:r>
          <a:r>
            <a:rPr lang="en-US" sz="2000" dirty="0" smtClean="0">
              <a:solidFill>
                <a:schemeClr val="tx1"/>
              </a:solidFill>
            </a:rPr>
            <a:t> la </a:t>
          </a:r>
          <a:r>
            <a:rPr lang="en-US" sz="2000" b="1" dirty="0" err="1" smtClean="0">
              <a:solidFill>
                <a:schemeClr val="tx1"/>
              </a:solidFill>
            </a:rPr>
            <a:t>metode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neinvazive</a:t>
          </a:r>
          <a:r>
            <a:rPr lang="en-US" sz="2000" b="1" dirty="0" smtClean="0">
              <a:solidFill>
                <a:schemeClr val="tx1"/>
              </a:solidFill>
            </a:rPr>
            <a:t> de diagnostic a </a:t>
          </a:r>
          <a:r>
            <a:rPr lang="en-US" sz="2000" b="1" dirty="0" err="1" smtClean="0">
              <a:solidFill>
                <a:schemeClr val="tx1"/>
              </a:solidFill>
            </a:rPr>
            <a:t>fibrozei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hepatice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FibroScan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F2F7CDED-2007-452D-BBA7-6DD40DDD506E}" type="parTrans" cxnId="{93CB546C-A601-4E16-8321-9A36B3897CD3}">
      <dgm:prSet/>
      <dgm:spPr/>
      <dgm:t>
        <a:bodyPr/>
        <a:lstStyle/>
        <a:p>
          <a:endParaRPr lang="en-US"/>
        </a:p>
      </dgm:t>
    </dgm:pt>
    <dgm:pt modelId="{E62D1F82-1437-4F43-9C3A-7D19242592D6}" type="sibTrans" cxnId="{93CB546C-A601-4E16-8321-9A36B3897CD3}">
      <dgm:prSet/>
      <dgm:spPr/>
      <dgm:t>
        <a:bodyPr/>
        <a:lstStyle/>
        <a:p>
          <a:endParaRPr lang="en-US"/>
        </a:p>
      </dgm:t>
    </dgm:pt>
    <dgm:pt modelId="{4D0AEB1C-95F5-44DB-83AA-F434C77CDC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endParaRPr lang="en-US" sz="2000" dirty="0" smtClean="0">
            <a:solidFill>
              <a:schemeClr val="tx1"/>
            </a:solidFill>
          </a:endParaRPr>
        </a:p>
        <a:p>
          <a:pPr algn="l"/>
          <a:r>
            <a:rPr lang="en-US" sz="2000" b="1" dirty="0" err="1" smtClean="0">
              <a:solidFill>
                <a:schemeClr val="tx1"/>
              </a:solidFill>
            </a:rPr>
            <a:t>Programe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educationale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dirty="0" smtClean="0">
              <a:solidFill>
                <a:schemeClr val="tx1"/>
              </a:solidFill>
            </a:rPr>
            <a:t>(training, </a:t>
          </a:r>
          <a:r>
            <a:rPr lang="en-US" sz="2000" dirty="0" err="1" smtClean="0">
              <a:solidFill>
                <a:schemeClr val="tx1"/>
              </a:solidFill>
            </a:rPr>
            <a:t>materiale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informationale</a:t>
          </a:r>
          <a:r>
            <a:rPr lang="en-US" sz="2000" dirty="0" smtClean="0">
              <a:solidFill>
                <a:schemeClr val="tx1"/>
              </a:solidFill>
            </a:rPr>
            <a:t>, video </a:t>
          </a:r>
          <a:r>
            <a:rPr lang="en-US" sz="2000" dirty="0" err="1" smtClean="0">
              <a:solidFill>
                <a:schemeClr val="tx1"/>
              </a:solidFill>
            </a:rPr>
            <a:t>conferinte</a:t>
          </a:r>
          <a:r>
            <a:rPr lang="en-US" sz="2000" dirty="0" smtClean="0">
              <a:solidFill>
                <a:schemeClr val="tx1"/>
              </a:solidFill>
            </a:rPr>
            <a:t>) </a:t>
          </a:r>
          <a:r>
            <a:rPr lang="en-US" sz="2000" dirty="0" err="1" smtClean="0">
              <a:solidFill>
                <a:schemeClr val="tx1"/>
              </a:solidFill>
            </a:rPr>
            <a:t>pentru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pacienti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pentru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personalul</a:t>
          </a:r>
          <a:r>
            <a:rPr lang="en-US" sz="2000" dirty="0" smtClean="0">
              <a:solidFill>
                <a:schemeClr val="tx1"/>
              </a:solidFill>
            </a:rPr>
            <a:t> medical</a:t>
          </a:r>
        </a:p>
        <a:p>
          <a:pPr algn="l"/>
          <a:endParaRPr lang="en-US" sz="2000" dirty="0">
            <a:solidFill>
              <a:schemeClr val="tx1"/>
            </a:solidFill>
          </a:endParaRPr>
        </a:p>
      </dgm:t>
    </dgm:pt>
    <dgm:pt modelId="{9D06A5E7-1ECC-48E1-BD59-43D535D6C9F9}" type="parTrans" cxnId="{8447502B-3A4D-4E01-A4F2-05B55EA54A9C}">
      <dgm:prSet/>
      <dgm:spPr/>
      <dgm:t>
        <a:bodyPr/>
        <a:lstStyle/>
        <a:p>
          <a:endParaRPr lang="en-US"/>
        </a:p>
      </dgm:t>
    </dgm:pt>
    <dgm:pt modelId="{7F30A6D8-A662-4EBE-8680-FD320D082D5B}" type="sibTrans" cxnId="{8447502B-3A4D-4E01-A4F2-05B55EA54A9C}">
      <dgm:prSet/>
      <dgm:spPr/>
      <dgm:t>
        <a:bodyPr/>
        <a:lstStyle/>
        <a:p>
          <a:endParaRPr lang="en-US"/>
        </a:p>
      </dgm:t>
    </dgm:pt>
    <dgm:pt modelId="{0AC2B5CC-5D2D-4A96-859D-118AF5968BA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chemeClr val="tx1"/>
              </a:solidFill>
            </a:rPr>
            <a:t>Dezvoltarea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unui</a:t>
          </a:r>
          <a:r>
            <a:rPr lang="en-US" sz="2000" dirty="0" smtClean="0">
              <a:solidFill>
                <a:schemeClr val="tx1"/>
              </a:solidFill>
            </a:rPr>
            <a:t> model de </a:t>
          </a:r>
          <a:r>
            <a:rPr lang="en-US" sz="2000" dirty="0" err="1" smtClean="0">
              <a:solidFill>
                <a:schemeClr val="tx1"/>
              </a:solidFill>
            </a:rPr>
            <a:t>estimare</a:t>
          </a:r>
          <a:r>
            <a:rPr lang="en-US" sz="2000" dirty="0" smtClean="0">
              <a:solidFill>
                <a:schemeClr val="tx1"/>
              </a:solidFill>
            </a:rPr>
            <a:t> a </a:t>
          </a:r>
          <a:r>
            <a:rPr lang="en-US" sz="2000" b="1" dirty="0" smtClean="0">
              <a:solidFill>
                <a:schemeClr val="tx1"/>
              </a:solidFill>
            </a:rPr>
            <a:t>cost-</a:t>
          </a:r>
          <a:r>
            <a:rPr lang="en-US" sz="2000" b="1" dirty="0" err="1" smtClean="0">
              <a:solidFill>
                <a:schemeClr val="tx1"/>
              </a:solidFill>
            </a:rPr>
            <a:t>eficientei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pentru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fiecare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interventie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evaluarea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impactului</a:t>
          </a:r>
          <a:r>
            <a:rPr lang="en-US" sz="2000" dirty="0" smtClean="0">
              <a:solidFill>
                <a:schemeClr val="tx1"/>
              </a:solidFill>
            </a:rPr>
            <a:t> socio-economic  </a:t>
          </a:r>
          <a:endParaRPr lang="en-US" sz="2000" dirty="0">
            <a:solidFill>
              <a:schemeClr val="tx1"/>
            </a:solidFill>
          </a:endParaRPr>
        </a:p>
      </dgm:t>
    </dgm:pt>
    <dgm:pt modelId="{60B3BCDF-1DD3-45D1-A82F-DC8530C2D495}" type="parTrans" cxnId="{17E91BDF-0509-479E-BD9B-7A37359EF43D}">
      <dgm:prSet/>
      <dgm:spPr/>
      <dgm:t>
        <a:bodyPr/>
        <a:lstStyle/>
        <a:p>
          <a:endParaRPr lang="en-US"/>
        </a:p>
      </dgm:t>
    </dgm:pt>
    <dgm:pt modelId="{0928B403-2D44-4570-A5C0-23F7E190930B}" type="sibTrans" cxnId="{17E91BDF-0509-479E-BD9B-7A37359EF43D}">
      <dgm:prSet/>
      <dgm:spPr/>
      <dgm:t>
        <a:bodyPr/>
        <a:lstStyle/>
        <a:p>
          <a:endParaRPr lang="en-US"/>
        </a:p>
      </dgm:t>
    </dgm:pt>
    <dgm:pt modelId="{EF78AC03-6D8A-4965-A76E-0E878A4F5A7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</a:rPr>
            <a:t>Programe</a:t>
          </a:r>
          <a:r>
            <a:rPr lang="en-US" sz="2000" dirty="0" smtClean="0">
              <a:solidFill>
                <a:schemeClr val="tx1"/>
              </a:solidFill>
            </a:rPr>
            <a:t> de </a:t>
          </a:r>
          <a:r>
            <a:rPr lang="en-US" sz="2000" b="1" dirty="0" smtClean="0">
              <a:solidFill>
                <a:schemeClr val="tx1"/>
              </a:solidFill>
            </a:rPr>
            <a:t>“peer support” -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suport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intre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egali</a:t>
          </a:r>
          <a:endParaRPr lang="en-US" sz="2000" dirty="0">
            <a:solidFill>
              <a:schemeClr val="tx1"/>
            </a:solidFill>
          </a:endParaRPr>
        </a:p>
      </dgm:t>
    </dgm:pt>
    <dgm:pt modelId="{E489B718-5997-4F14-89F0-C65463884027}" type="parTrans" cxnId="{1822B0E9-EA3D-42FE-8248-2EB56BA0474B}">
      <dgm:prSet/>
      <dgm:spPr/>
      <dgm:t>
        <a:bodyPr/>
        <a:lstStyle/>
        <a:p>
          <a:endParaRPr lang="en-US"/>
        </a:p>
      </dgm:t>
    </dgm:pt>
    <dgm:pt modelId="{FF45E528-D59A-49E0-82FE-1EAC7579C86A}" type="sibTrans" cxnId="{1822B0E9-EA3D-42FE-8248-2EB56BA0474B}">
      <dgm:prSet/>
      <dgm:spPr/>
      <dgm:t>
        <a:bodyPr/>
        <a:lstStyle/>
        <a:p>
          <a:endParaRPr lang="en-US"/>
        </a:p>
      </dgm:t>
    </dgm:pt>
    <dgm:pt modelId="{18B6C3B0-6376-4EAC-AED2-066C4804373D}" type="pres">
      <dgm:prSet presAssocID="{55B068E3-E77A-4275-ABB7-338236A25C27}" presName="linearFlow" presStyleCnt="0">
        <dgm:presLayoutVars>
          <dgm:resizeHandles val="exact"/>
        </dgm:presLayoutVars>
      </dgm:prSet>
      <dgm:spPr/>
    </dgm:pt>
    <dgm:pt modelId="{523B7FF4-9D41-46BB-9F5C-E7D3B5E74461}" type="pres">
      <dgm:prSet presAssocID="{D8E05E31-75FC-4545-9133-3C78A4166BC8}" presName="node" presStyleLbl="node1" presStyleIdx="0" presStyleCnt="5" custScaleX="367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6AEF0-FA16-41D1-8B1A-7A02F3C54EED}" type="pres">
      <dgm:prSet presAssocID="{EAE75F11-3048-4503-9C97-E7A28690EBB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AE3ED35-067F-4D5A-8725-A3CAF678EF18}" type="pres">
      <dgm:prSet presAssocID="{EAE75F11-3048-4503-9C97-E7A28690EBB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9D54D2E-3A77-4230-A519-1425A1E89181}" type="pres">
      <dgm:prSet presAssocID="{61CD5EE9-D1DA-4B25-B98E-1C83B4C829B8}" presName="node" presStyleLbl="node1" presStyleIdx="1" presStyleCnt="5" custScaleX="369271" custScaleY="119199" custLinFactNeighborY="15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3C78D-0165-469B-B5C0-801968E44BBC}" type="pres">
      <dgm:prSet presAssocID="{E62D1F82-1437-4F43-9C3A-7D19242592D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5B5D856-04C4-4192-B805-9EF153EB21E5}" type="pres">
      <dgm:prSet presAssocID="{E62D1F82-1437-4F43-9C3A-7D19242592D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7F066F-AC04-4FA9-92A9-F1F5667420F9}" type="pres">
      <dgm:prSet presAssocID="{4D0AEB1C-95F5-44DB-83AA-F434C77CDC3D}" presName="node" presStyleLbl="node1" presStyleIdx="2" presStyleCnt="5" custScaleX="369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700D-1184-40B9-9F73-A9ECA934CFF5}" type="pres">
      <dgm:prSet presAssocID="{7F30A6D8-A662-4EBE-8680-FD320D082D5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AFC8749-A465-4DFD-85D8-E0818EE0A385}" type="pres">
      <dgm:prSet presAssocID="{7F30A6D8-A662-4EBE-8680-FD320D082D5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F49C57D-A68C-4BF2-8301-233E66242101}" type="pres">
      <dgm:prSet presAssocID="{EF78AC03-6D8A-4965-A76E-0E878A4F5A70}" presName="node" presStyleLbl="node1" presStyleIdx="3" presStyleCnt="5" custScaleX="369271" custLinFactNeighborX="4010" custLinFactNeighborY="-1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D23AD-01B9-49A3-81BC-87A3552AE26B}" type="pres">
      <dgm:prSet presAssocID="{FF45E528-D59A-49E0-82FE-1EAC7579C86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7B3CA5A-AE1F-4756-9632-5C69C9AF0D1E}" type="pres">
      <dgm:prSet presAssocID="{FF45E528-D59A-49E0-82FE-1EAC7579C86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8893593-3414-49C5-AA81-7F745555ADEB}" type="pres">
      <dgm:prSet presAssocID="{0AC2B5CC-5D2D-4A96-859D-118AF5968BAD}" presName="node" presStyleLbl="node1" presStyleIdx="4" presStyleCnt="5" custScaleX="369271" custLinFactNeighborX="3394" custLinFactNeighborY="-2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FD388-B515-4AD4-96C1-10636E4324B4}" type="presOf" srcId="{61CD5EE9-D1DA-4B25-B98E-1C83B4C829B8}" destId="{29D54D2E-3A77-4230-A519-1425A1E89181}" srcOrd="0" destOrd="0" presId="urn:microsoft.com/office/officeart/2005/8/layout/process2"/>
    <dgm:cxn modelId="{A124C7CE-73B4-428B-B496-5604A92CA1DB}" type="presOf" srcId="{EAE75F11-3048-4503-9C97-E7A28690EBB8}" destId="{AAE3ED35-067F-4D5A-8725-A3CAF678EF18}" srcOrd="1" destOrd="0" presId="urn:microsoft.com/office/officeart/2005/8/layout/process2"/>
    <dgm:cxn modelId="{475F7A7D-4576-44ED-A01F-1ECBE3E700D1}" type="presOf" srcId="{FF45E528-D59A-49E0-82FE-1EAC7579C86A}" destId="{E7B3CA5A-AE1F-4756-9632-5C69C9AF0D1E}" srcOrd="1" destOrd="0" presId="urn:microsoft.com/office/officeart/2005/8/layout/process2"/>
    <dgm:cxn modelId="{8447502B-3A4D-4E01-A4F2-05B55EA54A9C}" srcId="{55B068E3-E77A-4275-ABB7-338236A25C27}" destId="{4D0AEB1C-95F5-44DB-83AA-F434C77CDC3D}" srcOrd="2" destOrd="0" parTransId="{9D06A5E7-1ECC-48E1-BD59-43D535D6C9F9}" sibTransId="{7F30A6D8-A662-4EBE-8680-FD320D082D5B}"/>
    <dgm:cxn modelId="{17E91BDF-0509-479E-BD9B-7A37359EF43D}" srcId="{55B068E3-E77A-4275-ABB7-338236A25C27}" destId="{0AC2B5CC-5D2D-4A96-859D-118AF5968BAD}" srcOrd="4" destOrd="0" parTransId="{60B3BCDF-1DD3-45D1-A82F-DC8530C2D495}" sibTransId="{0928B403-2D44-4570-A5C0-23F7E190930B}"/>
    <dgm:cxn modelId="{5BD9971E-9C99-420C-B5D3-017D38EBE201}" type="presOf" srcId="{D8E05E31-75FC-4545-9133-3C78A4166BC8}" destId="{523B7FF4-9D41-46BB-9F5C-E7D3B5E74461}" srcOrd="0" destOrd="0" presId="urn:microsoft.com/office/officeart/2005/8/layout/process2"/>
    <dgm:cxn modelId="{D6406AC8-F1DB-44FF-8C22-4207CB9794ED}" type="presOf" srcId="{7F30A6D8-A662-4EBE-8680-FD320D082D5B}" destId="{A3EB700D-1184-40B9-9F73-A9ECA934CFF5}" srcOrd="0" destOrd="0" presId="urn:microsoft.com/office/officeart/2005/8/layout/process2"/>
    <dgm:cxn modelId="{E12A50ED-7E76-497D-8AFE-6175D890A0CE}" type="presOf" srcId="{EAE75F11-3048-4503-9C97-E7A28690EBB8}" destId="{28E6AEF0-FA16-41D1-8B1A-7A02F3C54EED}" srcOrd="0" destOrd="0" presId="urn:microsoft.com/office/officeart/2005/8/layout/process2"/>
    <dgm:cxn modelId="{2A8072D5-A42A-47AF-B976-617D951321F8}" type="presOf" srcId="{E62D1F82-1437-4F43-9C3A-7D19242592D6}" destId="{35B5D856-04C4-4192-B805-9EF153EB21E5}" srcOrd="1" destOrd="0" presId="urn:microsoft.com/office/officeart/2005/8/layout/process2"/>
    <dgm:cxn modelId="{93CB546C-A601-4E16-8321-9A36B3897CD3}" srcId="{55B068E3-E77A-4275-ABB7-338236A25C27}" destId="{61CD5EE9-D1DA-4B25-B98E-1C83B4C829B8}" srcOrd="1" destOrd="0" parTransId="{F2F7CDED-2007-452D-BBA7-6DD40DDD506E}" sibTransId="{E62D1F82-1437-4F43-9C3A-7D19242592D6}"/>
    <dgm:cxn modelId="{7549464E-2AF0-4BB1-84BA-80E4D111A10E}" type="presOf" srcId="{E62D1F82-1437-4F43-9C3A-7D19242592D6}" destId="{6AD3C78D-0165-469B-B5C0-801968E44BBC}" srcOrd="0" destOrd="0" presId="urn:microsoft.com/office/officeart/2005/8/layout/process2"/>
    <dgm:cxn modelId="{CE92B9D5-4DA7-4B42-8AB7-896CD8320514}" type="presOf" srcId="{4D0AEB1C-95F5-44DB-83AA-F434C77CDC3D}" destId="{357F066F-AC04-4FA9-92A9-F1F5667420F9}" srcOrd="0" destOrd="0" presId="urn:microsoft.com/office/officeart/2005/8/layout/process2"/>
    <dgm:cxn modelId="{94F0E1EE-D47A-4EA3-B2DC-E10EF3816F89}" srcId="{55B068E3-E77A-4275-ABB7-338236A25C27}" destId="{D8E05E31-75FC-4545-9133-3C78A4166BC8}" srcOrd="0" destOrd="0" parTransId="{D91A2F82-F6A9-4E6E-8039-19401299B4AB}" sibTransId="{EAE75F11-3048-4503-9C97-E7A28690EBB8}"/>
    <dgm:cxn modelId="{86DFFAC1-8F9E-4FA2-B2E3-99D9405DC598}" type="presOf" srcId="{FF45E528-D59A-49E0-82FE-1EAC7579C86A}" destId="{C78D23AD-01B9-49A3-81BC-87A3552AE26B}" srcOrd="0" destOrd="0" presId="urn:microsoft.com/office/officeart/2005/8/layout/process2"/>
    <dgm:cxn modelId="{5BEC08C5-6CA1-4447-B09E-4CEBC0B1DD5C}" type="presOf" srcId="{7F30A6D8-A662-4EBE-8680-FD320D082D5B}" destId="{EAFC8749-A465-4DFD-85D8-E0818EE0A385}" srcOrd="1" destOrd="0" presId="urn:microsoft.com/office/officeart/2005/8/layout/process2"/>
    <dgm:cxn modelId="{93D210B5-3649-40A0-BCD9-64F6D7B52716}" type="presOf" srcId="{0AC2B5CC-5D2D-4A96-859D-118AF5968BAD}" destId="{68893593-3414-49C5-AA81-7F745555ADEB}" srcOrd="0" destOrd="0" presId="urn:microsoft.com/office/officeart/2005/8/layout/process2"/>
    <dgm:cxn modelId="{1822B0E9-EA3D-42FE-8248-2EB56BA0474B}" srcId="{55B068E3-E77A-4275-ABB7-338236A25C27}" destId="{EF78AC03-6D8A-4965-A76E-0E878A4F5A70}" srcOrd="3" destOrd="0" parTransId="{E489B718-5997-4F14-89F0-C65463884027}" sibTransId="{FF45E528-D59A-49E0-82FE-1EAC7579C86A}"/>
    <dgm:cxn modelId="{CFC46B7A-F81F-455F-BE5E-F144077CF86F}" type="presOf" srcId="{55B068E3-E77A-4275-ABB7-338236A25C27}" destId="{18B6C3B0-6376-4EAC-AED2-066C4804373D}" srcOrd="0" destOrd="0" presId="urn:microsoft.com/office/officeart/2005/8/layout/process2"/>
    <dgm:cxn modelId="{D91BE49A-9B56-4F38-A316-43924D8534B4}" type="presOf" srcId="{EF78AC03-6D8A-4965-A76E-0E878A4F5A70}" destId="{9F49C57D-A68C-4BF2-8301-233E66242101}" srcOrd="0" destOrd="0" presId="urn:microsoft.com/office/officeart/2005/8/layout/process2"/>
    <dgm:cxn modelId="{88DF0724-31EC-490A-A554-E0CB3E7CE100}" type="presParOf" srcId="{18B6C3B0-6376-4EAC-AED2-066C4804373D}" destId="{523B7FF4-9D41-46BB-9F5C-E7D3B5E74461}" srcOrd="0" destOrd="0" presId="urn:microsoft.com/office/officeart/2005/8/layout/process2"/>
    <dgm:cxn modelId="{C5739D9B-AB3E-4665-A57B-8FE888B056A0}" type="presParOf" srcId="{18B6C3B0-6376-4EAC-AED2-066C4804373D}" destId="{28E6AEF0-FA16-41D1-8B1A-7A02F3C54EED}" srcOrd="1" destOrd="0" presId="urn:microsoft.com/office/officeart/2005/8/layout/process2"/>
    <dgm:cxn modelId="{79F1EEE6-B024-4B42-AD65-1930CC2E895A}" type="presParOf" srcId="{28E6AEF0-FA16-41D1-8B1A-7A02F3C54EED}" destId="{AAE3ED35-067F-4D5A-8725-A3CAF678EF18}" srcOrd="0" destOrd="0" presId="urn:microsoft.com/office/officeart/2005/8/layout/process2"/>
    <dgm:cxn modelId="{FDE91A1B-D238-4ED6-89EB-E03D172EFC65}" type="presParOf" srcId="{18B6C3B0-6376-4EAC-AED2-066C4804373D}" destId="{29D54D2E-3A77-4230-A519-1425A1E89181}" srcOrd="2" destOrd="0" presId="urn:microsoft.com/office/officeart/2005/8/layout/process2"/>
    <dgm:cxn modelId="{6DA22BF6-AA24-45EF-BF27-21DDA2BA001C}" type="presParOf" srcId="{18B6C3B0-6376-4EAC-AED2-066C4804373D}" destId="{6AD3C78D-0165-469B-B5C0-801968E44BBC}" srcOrd="3" destOrd="0" presId="urn:microsoft.com/office/officeart/2005/8/layout/process2"/>
    <dgm:cxn modelId="{DA1F5654-301B-4E18-BD4B-27889949E178}" type="presParOf" srcId="{6AD3C78D-0165-469B-B5C0-801968E44BBC}" destId="{35B5D856-04C4-4192-B805-9EF153EB21E5}" srcOrd="0" destOrd="0" presId="urn:microsoft.com/office/officeart/2005/8/layout/process2"/>
    <dgm:cxn modelId="{7B86B229-7FBD-4401-853E-C90EB66FCCE0}" type="presParOf" srcId="{18B6C3B0-6376-4EAC-AED2-066C4804373D}" destId="{357F066F-AC04-4FA9-92A9-F1F5667420F9}" srcOrd="4" destOrd="0" presId="urn:microsoft.com/office/officeart/2005/8/layout/process2"/>
    <dgm:cxn modelId="{F7B552FC-7AC2-484A-B462-F9CFC8011C0A}" type="presParOf" srcId="{18B6C3B0-6376-4EAC-AED2-066C4804373D}" destId="{A3EB700D-1184-40B9-9F73-A9ECA934CFF5}" srcOrd="5" destOrd="0" presId="urn:microsoft.com/office/officeart/2005/8/layout/process2"/>
    <dgm:cxn modelId="{16FEBCE9-5A07-4FD5-B398-A29EF66C7E0C}" type="presParOf" srcId="{A3EB700D-1184-40B9-9F73-A9ECA934CFF5}" destId="{EAFC8749-A465-4DFD-85D8-E0818EE0A385}" srcOrd="0" destOrd="0" presId="urn:microsoft.com/office/officeart/2005/8/layout/process2"/>
    <dgm:cxn modelId="{3745C523-826D-4773-B575-03628BF93ED3}" type="presParOf" srcId="{18B6C3B0-6376-4EAC-AED2-066C4804373D}" destId="{9F49C57D-A68C-4BF2-8301-233E66242101}" srcOrd="6" destOrd="0" presId="urn:microsoft.com/office/officeart/2005/8/layout/process2"/>
    <dgm:cxn modelId="{D3AFDEB2-2BF0-4544-94AF-8E3CE9162BE4}" type="presParOf" srcId="{18B6C3B0-6376-4EAC-AED2-066C4804373D}" destId="{C78D23AD-01B9-49A3-81BC-87A3552AE26B}" srcOrd="7" destOrd="0" presId="urn:microsoft.com/office/officeart/2005/8/layout/process2"/>
    <dgm:cxn modelId="{F337CABB-3059-4821-BCEF-68BA5685BB37}" type="presParOf" srcId="{C78D23AD-01B9-49A3-81BC-87A3552AE26B}" destId="{E7B3CA5A-AE1F-4756-9632-5C69C9AF0D1E}" srcOrd="0" destOrd="0" presId="urn:microsoft.com/office/officeart/2005/8/layout/process2"/>
    <dgm:cxn modelId="{73627EB5-57B2-4B39-8072-AFA400FF7FAE}" type="presParOf" srcId="{18B6C3B0-6376-4EAC-AED2-066C4804373D}" destId="{68893593-3414-49C5-AA81-7F745555ADE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9EFF2-0998-4D01-8CEA-2502B025C117}">
      <dsp:nvSpPr>
        <dsp:cNvPr id="0" name=""/>
        <dsp:cNvSpPr/>
      </dsp:nvSpPr>
      <dsp:spPr>
        <a:xfrm>
          <a:off x="814711" y="640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HepCHECK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14711" y="640"/>
        <a:ext cx="1399526" cy="748910"/>
      </dsp:txXfrm>
    </dsp:sp>
    <dsp:sp modelId="{ADF3EE8E-DE7F-4222-9661-BB58458C4EBD}">
      <dsp:nvSpPr>
        <dsp:cNvPr id="0" name=""/>
        <dsp:cNvSpPr/>
      </dsp:nvSpPr>
      <dsp:spPr>
        <a:xfrm rot="5400000">
          <a:off x="1374054" y="768273"/>
          <a:ext cx="280841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1374054" y="768273"/>
        <a:ext cx="280841" cy="337009"/>
      </dsp:txXfrm>
    </dsp:sp>
    <dsp:sp modelId="{8E7B8E54-CAC1-4790-88AF-26AC59222EFA}">
      <dsp:nvSpPr>
        <dsp:cNvPr id="0" name=""/>
        <dsp:cNvSpPr/>
      </dsp:nvSpPr>
      <dsp:spPr>
        <a:xfrm>
          <a:off x="814711" y="1124006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HepLINK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14711" y="1124006"/>
        <a:ext cx="1399526" cy="748910"/>
      </dsp:txXfrm>
    </dsp:sp>
    <dsp:sp modelId="{A209F9E0-DEC9-4829-A298-60417763D98E}">
      <dsp:nvSpPr>
        <dsp:cNvPr id="0" name=""/>
        <dsp:cNvSpPr/>
      </dsp:nvSpPr>
      <dsp:spPr>
        <a:xfrm rot="5400000">
          <a:off x="1374054" y="1891639"/>
          <a:ext cx="280841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1374054" y="1891639"/>
        <a:ext cx="280841" cy="337009"/>
      </dsp:txXfrm>
    </dsp:sp>
    <dsp:sp modelId="{FD566172-3A19-44E3-B111-68C6F0EB70A2}">
      <dsp:nvSpPr>
        <dsp:cNvPr id="0" name=""/>
        <dsp:cNvSpPr/>
      </dsp:nvSpPr>
      <dsp:spPr>
        <a:xfrm>
          <a:off x="814711" y="2247372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HepED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14711" y="2247372"/>
        <a:ext cx="1399526" cy="748910"/>
      </dsp:txXfrm>
    </dsp:sp>
    <dsp:sp modelId="{5C2A5D28-E3F5-4FE4-8AD0-A22BA16D1EB3}">
      <dsp:nvSpPr>
        <dsp:cNvPr id="0" name=""/>
        <dsp:cNvSpPr/>
      </dsp:nvSpPr>
      <dsp:spPr>
        <a:xfrm rot="5400000">
          <a:off x="1385568" y="2999652"/>
          <a:ext cx="257812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1385568" y="2999652"/>
        <a:ext cx="257812" cy="337009"/>
      </dsp:txXfrm>
    </dsp:sp>
    <dsp:sp modelId="{FC394BEB-199E-4E70-AD0E-A0094A6C4935}">
      <dsp:nvSpPr>
        <dsp:cNvPr id="0" name=""/>
        <dsp:cNvSpPr/>
      </dsp:nvSpPr>
      <dsp:spPr>
        <a:xfrm>
          <a:off x="814711" y="3340032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HepFRIEND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14711" y="3340032"/>
        <a:ext cx="1399526" cy="748910"/>
      </dsp:txXfrm>
    </dsp:sp>
    <dsp:sp modelId="{C5EA5862-E3BA-46FA-87A5-F8B64DD63162}">
      <dsp:nvSpPr>
        <dsp:cNvPr id="0" name=""/>
        <dsp:cNvSpPr/>
      </dsp:nvSpPr>
      <dsp:spPr>
        <a:xfrm rot="5400000">
          <a:off x="1362539" y="4123018"/>
          <a:ext cx="303870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1362539" y="4123018"/>
        <a:ext cx="303870" cy="337009"/>
      </dsp:txXfrm>
    </dsp:sp>
    <dsp:sp modelId="{7AF0A56C-0264-41B0-A4C2-5B22182169B8}">
      <dsp:nvSpPr>
        <dsp:cNvPr id="0" name=""/>
        <dsp:cNvSpPr/>
      </dsp:nvSpPr>
      <dsp:spPr>
        <a:xfrm>
          <a:off x="814711" y="4494104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HepCOST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14711" y="4494104"/>
        <a:ext cx="1399526" cy="7489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B7FF4-9D41-46BB-9F5C-E7D3B5E74461}">
      <dsp:nvSpPr>
        <dsp:cNvPr id="0" name=""/>
        <dsp:cNvSpPr/>
      </dsp:nvSpPr>
      <dsp:spPr>
        <a:xfrm>
          <a:off x="14125" y="5187"/>
          <a:ext cx="6512248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i="0" kern="1200" dirty="0" err="1" smtClean="0">
              <a:solidFill>
                <a:schemeClr val="tx1"/>
              </a:solidFill>
            </a:rPr>
            <a:t>Intensificarea</a:t>
          </a:r>
          <a:r>
            <a:rPr lang="en-US" sz="2000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err="1" smtClean="0">
              <a:solidFill>
                <a:schemeClr val="tx1"/>
              </a:solidFill>
            </a:rPr>
            <a:t>metodelor</a:t>
          </a:r>
          <a:r>
            <a:rPr lang="en-US" sz="2000" i="0" kern="1200" dirty="0" smtClean="0">
              <a:solidFill>
                <a:schemeClr val="tx1"/>
              </a:solidFill>
            </a:rPr>
            <a:t> de screening </a:t>
          </a:r>
          <a:r>
            <a:rPr lang="en-US" sz="2000" i="0" kern="1200" dirty="0" err="1" smtClean="0">
              <a:solidFill>
                <a:schemeClr val="tx1"/>
              </a:solidFill>
            </a:rPr>
            <a:t>pentru</a:t>
          </a:r>
          <a:r>
            <a:rPr lang="en-US" sz="2000" i="0" kern="1200" dirty="0" smtClean="0">
              <a:solidFill>
                <a:schemeClr val="tx1"/>
              </a:solidFill>
            </a:rPr>
            <a:t> VHC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i="0" kern="1200" dirty="0" smtClean="0">
              <a:solidFill>
                <a:schemeClr val="tx1"/>
              </a:solidFill>
            </a:rPr>
            <a:t>Teste </a:t>
          </a:r>
          <a:r>
            <a:rPr lang="en-US" sz="2000" b="1" i="0" kern="1200" dirty="0" err="1" smtClean="0">
              <a:solidFill>
                <a:schemeClr val="tx1"/>
              </a:solidFill>
            </a:rPr>
            <a:t>rapide</a:t>
          </a:r>
          <a:r>
            <a:rPr lang="en-US" sz="2000" b="1" i="0" kern="1200" dirty="0" smtClean="0">
              <a:solidFill>
                <a:schemeClr val="tx1"/>
              </a:solidFill>
            </a:rPr>
            <a:t>, </a:t>
          </a:r>
          <a:r>
            <a:rPr lang="en-US" sz="2000" b="1" i="0" kern="1200" dirty="0" err="1" smtClean="0">
              <a:solidFill>
                <a:schemeClr val="tx1"/>
              </a:solidFill>
            </a:rPr>
            <a:t>orale</a:t>
          </a:r>
          <a:r>
            <a:rPr lang="en-US" sz="2000" b="1" i="0" kern="1200" dirty="0" smtClean="0">
              <a:solidFill>
                <a:schemeClr val="tx1"/>
              </a:solidFill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</a:rPr>
            <a:t>Oraquick</a:t>
          </a:r>
          <a:r>
            <a:rPr lang="en-US" sz="2000" b="1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smtClean="0">
              <a:solidFill>
                <a:schemeClr val="tx1"/>
              </a:solidFill>
            </a:rPr>
            <a:t>HCV test (500 </a:t>
          </a:r>
          <a:r>
            <a:rPr lang="en-US" sz="2000" i="0" kern="1200" dirty="0" err="1" smtClean="0">
              <a:solidFill>
                <a:schemeClr val="tx1"/>
              </a:solidFill>
            </a:rPr>
            <a:t>persoane</a:t>
          </a:r>
          <a:r>
            <a:rPr lang="en-US" sz="2000" i="0" kern="1200" dirty="0" smtClean="0">
              <a:solidFill>
                <a:schemeClr val="tx1"/>
              </a:solidFill>
            </a:rPr>
            <a:t> SVB)</a:t>
          </a:r>
          <a:endParaRPr lang="en-US" sz="2000" i="0" kern="1200" dirty="0">
            <a:solidFill>
              <a:schemeClr val="tx1"/>
            </a:solidFill>
          </a:endParaRPr>
        </a:p>
      </dsp:txBody>
      <dsp:txXfrm>
        <a:off x="14125" y="5187"/>
        <a:ext cx="6512248" cy="760535"/>
      </dsp:txXfrm>
    </dsp:sp>
    <dsp:sp modelId="{28E6AEF0-FA16-41D1-8B1A-7A02F3C54EED}">
      <dsp:nvSpPr>
        <dsp:cNvPr id="0" name=""/>
        <dsp:cNvSpPr/>
      </dsp:nvSpPr>
      <dsp:spPr>
        <a:xfrm rot="5400000">
          <a:off x="3105283" y="814556"/>
          <a:ext cx="329931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3105283" y="814556"/>
        <a:ext cx="329931" cy="342240"/>
      </dsp:txXfrm>
    </dsp:sp>
    <dsp:sp modelId="{29D54D2E-3A77-4230-A519-1425A1E89181}">
      <dsp:nvSpPr>
        <dsp:cNvPr id="0" name=""/>
        <dsp:cNvSpPr/>
      </dsp:nvSpPr>
      <dsp:spPr>
        <a:xfrm>
          <a:off x="0" y="1205631"/>
          <a:ext cx="6540499" cy="9065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Integrarea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serviciilor</a:t>
          </a:r>
          <a:r>
            <a:rPr lang="en-US" sz="2000" kern="1200" dirty="0" smtClean="0">
              <a:solidFill>
                <a:schemeClr val="tx1"/>
              </a:solidFill>
            </a:rPr>
            <a:t> de </a:t>
          </a:r>
          <a:r>
            <a:rPr lang="en-US" sz="2000" kern="1200" dirty="0" err="1" smtClean="0">
              <a:solidFill>
                <a:schemeClr val="tx1"/>
              </a:solidFill>
            </a:rPr>
            <a:t>ingrijire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primara</a:t>
          </a:r>
          <a:r>
            <a:rPr lang="en-US" sz="2000" kern="1200" dirty="0" smtClean="0">
              <a:solidFill>
                <a:schemeClr val="tx1"/>
              </a:solidFill>
            </a:rPr>
            <a:t> cu </a:t>
          </a:r>
          <a:r>
            <a:rPr lang="en-US" sz="2000" kern="1200" dirty="0" err="1" smtClean="0">
              <a:solidFill>
                <a:schemeClr val="tx1"/>
              </a:solidFill>
            </a:rPr>
            <a:t>cele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specializate</a:t>
          </a: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Acces</a:t>
          </a:r>
          <a:r>
            <a:rPr lang="en-US" sz="2000" kern="1200" dirty="0" smtClean="0">
              <a:solidFill>
                <a:schemeClr val="tx1"/>
              </a:solidFill>
            </a:rPr>
            <a:t> la </a:t>
          </a:r>
          <a:r>
            <a:rPr lang="en-US" sz="2000" b="1" kern="1200" dirty="0" err="1" smtClean="0">
              <a:solidFill>
                <a:schemeClr val="tx1"/>
              </a:solidFill>
            </a:rPr>
            <a:t>metode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neinvazive</a:t>
          </a:r>
          <a:r>
            <a:rPr lang="en-US" sz="2000" b="1" kern="1200" dirty="0" smtClean="0">
              <a:solidFill>
                <a:schemeClr val="tx1"/>
              </a:solidFill>
            </a:rPr>
            <a:t> de diagnostic a </a:t>
          </a:r>
          <a:r>
            <a:rPr lang="en-US" sz="2000" b="1" kern="1200" dirty="0" err="1" smtClean="0">
              <a:solidFill>
                <a:schemeClr val="tx1"/>
              </a:solidFill>
            </a:rPr>
            <a:t>fibrozei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0" kern="1200" dirty="0" err="1" smtClean="0">
              <a:solidFill>
                <a:schemeClr val="tx1"/>
              </a:solidFill>
            </a:rPr>
            <a:t>hepatice</a:t>
          </a:r>
          <a:r>
            <a:rPr lang="en-US" sz="2000" b="0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FibroScan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1205631"/>
        <a:ext cx="6540499" cy="906550"/>
      </dsp:txXfrm>
    </dsp:sp>
    <dsp:sp modelId="{6AD3C78D-0165-469B-B5C0-801968E44BBC}">
      <dsp:nvSpPr>
        <dsp:cNvPr id="0" name=""/>
        <dsp:cNvSpPr/>
      </dsp:nvSpPr>
      <dsp:spPr>
        <a:xfrm rot="5400000">
          <a:off x="3150014" y="2101374"/>
          <a:ext cx="240469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3150014" y="2101374"/>
        <a:ext cx="240469" cy="342240"/>
      </dsp:txXfrm>
    </dsp:sp>
    <dsp:sp modelId="{357F066F-AC04-4FA9-92A9-F1F5667420F9}">
      <dsp:nvSpPr>
        <dsp:cNvPr id="0" name=""/>
        <dsp:cNvSpPr/>
      </dsp:nvSpPr>
      <dsp:spPr>
        <a:xfrm>
          <a:off x="0" y="2432808"/>
          <a:ext cx="6540499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Programe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educationale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(training, </a:t>
          </a:r>
          <a:r>
            <a:rPr lang="en-US" sz="2000" kern="1200" dirty="0" err="1" smtClean="0">
              <a:solidFill>
                <a:schemeClr val="tx1"/>
              </a:solidFill>
            </a:rPr>
            <a:t>materiale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informationale</a:t>
          </a:r>
          <a:r>
            <a:rPr lang="en-US" sz="2000" kern="1200" dirty="0" smtClean="0">
              <a:solidFill>
                <a:schemeClr val="tx1"/>
              </a:solidFill>
            </a:rPr>
            <a:t>, video </a:t>
          </a:r>
          <a:r>
            <a:rPr lang="en-US" sz="2000" kern="1200" dirty="0" err="1" smtClean="0">
              <a:solidFill>
                <a:schemeClr val="tx1"/>
              </a:solidFill>
            </a:rPr>
            <a:t>conferinte</a:t>
          </a:r>
          <a:r>
            <a:rPr lang="en-US" sz="2000" kern="1200" dirty="0" smtClean="0">
              <a:solidFill>
                <a:schemeClr val="tx1"/>
              </a:solidFill>
            </a:rPr>
            <a:t>) </a:t>
          </a:r>
          <a:r>
            <a:rPr lang="en-US" sz="2000" kern="1200" dirty="0" err="1" smtClean="0">
              <a:solidFill>
                <a:schemeClr val="tx1"/>
              </a:solidFill>
            </a:rPr>
            <a:t>pentru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pacienti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pentru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personalul</a:t>
          </a:r>
          <a:r>
            <a:rPr lang="en-US" sz="2000" kern="1200" dirty="0" smtClean="0">
              <a:solidFill>
                <a:schemeClr val="tx1"/>
              </a:solidFill>
            </a:rPr>
            <a:t> medical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2432808"/>
        <a:ext cx="6540499" cy="760535"/>
      </dsp:txXfrm>
    </dsp:sp>
    <dsp:sp modelId="{A3EB700D-1184-40B9-9F73-A9ECA934CFF5}">
      <dsp:nvSpPr>
        <dsp:cNvPr id="0" name=""/>
        <dsp:cNvSpPr/>
      </dsp:nvSpPr>
      <dsp:spPr>
        <a:xfrm rot="5400000">
          <a:off x="3144021" y="3190527"/>
          <a:ext cx="252456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3144021" y="3190527"/>
        <a:ext cx="252456" cy="342240"/>
      </dsp:txXfrm>
    </dsp:sp>
    <dsp:sp modelId="{9F49C57D-A68C-4BF2-8301-233E66242101}">
      <dsp:nvSpPr>
        <dsp:cNvPr id="0" name=""/>
        <dsp:cNvSpPr/>
      </dsp:nvSpPr>
      <dsp:spPr>
        <a:xfrm>
          <a:off x="0" y="3529952"/>
          <a:ext cx="6540499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Programe</a:t>
          </a:r>
          <a:r>
            <a:rPr lang="en-US" sz="2000" kern="1200" dirty="0" smtClean="0">
              <a:solidFill>
                <a:schemeClr val="tx1"/>
              </a:solidFill>
            </a:rPr>
            <a:t> de </a:t>
          </a:r>
          <a:r>
            <a:rPr lang="en-US" sz="2000" b="1" kern="1200" dirty="0" smtClean="0">
              <a:solidFill>
                <a:schemeClr val="tx1"/>
              </a:solidFill>
            </a:rPr>
            <a:t>“peer support” -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suport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intre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egali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3529952"/>
        <a:ext cx="6540499" cy="760535"/>
      </dsp:txXfrm>
    </dsp:sp>
    <dsp:sp modelId="{C78D23AD-01B9-49A3-81BC-87A3552AE26B}">
      <dsp:nvSpPr>
        <dsp:cNvPr id="0" name=""/>
        <dsp:cNvSpPr/>
      </dsp:nvSpPr>
      <dsp:spPr>
        <a:xfrm rot="5400000">
          <a:off x="3151278" y="4277996"/>
          <a:ext cx="237942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5400000">
        <a:off x="3151278" y="4277996"/>
        <a:ext cx="237942" cy="342240"/>
      </dsp:txXfrm>
    </dsp:sp>
    <dsp:sp modelId="{68893593-3414-49C5-AA81-7F745555ADEB}">
      <dsp:nvSpPr>
        <dsp:cNvPr id="0" name=""/>
        <dsp:cNvSpPr/>
      </dsp:nvSpPr>
      <dsp:spPr>
        <a:xfrm>
          <a:off x="0" y="4607745"/>
          <a:ext cx="6540499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Dezvoltarea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unui</a:t>
          </a:r>
          <a:r>
            <a:rPr lang="en-US" sz="2000" kern="1200" dirty="0" smtClean="0">
              <a:solidFill>
                <a:schemeClr val="tx1"/>
              </a:solidFill>
            </a:rPr>
            <a:t> model de </a:t>
          </a:r>
          <a:r>
            <a:rPr lang="en-US" sz="2000" kern="1200" dirty="0" err="1" smtClean="0">
              <a:solidFill>
                <a:schemeClr val="tx1"/>
              </a:solidFill>
            </a:rPr>
            <a:t>estimare</a:t>
          </a:r>
          <a:r>
            <a:rPr lang="en-US" sz="2000" kern="1200" dirty="0" smtClean="0">
              <a:solidFill>
                <a:schemeClr val="tx1"/>
              </a:solidFill>
            </a:rPr>
            <a:t> a </a:t>
          </a:r>
          <a:r>
            <a:rPr lang="en-US" sz="2000" b="1" kern="1200" dirty="0" smtClean="0">
              <a:solidFill>
                <a:schemeClr val="tx1"/>
              </a:solidFill>
            </a:rPr>
            <a:t>cost-</a:t>
          </a:r>
          <a:r>
            <a:rPr lang="en-US" sz="2000" b="1" kern="1200" dirty="0" err="1" smtClean="0">
              <a:solidFill>
                <a:schemeClr val="tx1"/>
              </a:solidFill>
            </a:rPr>
            <a:t>eficientei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pentru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fiecare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interventie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evaluarea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impactului</a:t>
          </a:r>
          <a:r>
            <a:rPr lang="en-US" sz="2000" kern="1200" dirty="0" smtClean="0">
              <a:solidFill>
                <a:schemeClr val="tx1"/>
              </a:solidFill>
            </a:rPr>
            <a:t> socio-economic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4607745"/>
        <a:ext cx="6540499" cy="76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C25D-74CC-4476-B0C0-F5C34D4EDC2F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F669-23B7-469D-BB4B-53CC01C8D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21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906463" y="5959475"/>
            <a:ext cx="4984750" cy="19764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>
              <a:latin typeface="Times" panose="02020603050405020304" pitchFamily="18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51275" y="9650413"/>
            <a:ext cx="294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E7C2A4D-5618-4848-841F-01021DEAD14C}" type="slidenum">
              <a:rPr lang="en-US" altLang="en-US"/>
              <a:pPr algn="r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5266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4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64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56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52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03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9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82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1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18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2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51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7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42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75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4E85-D83C-4BB3-A68C-B0AD3A7A4A9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C592-6255-4D70-90CE-2461C357D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7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986" y="2299170"/>
            <a:ext cx="9144000" cy="168526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Prezentare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Proiect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HepCare</a:t>
            </a:r>
            <a:r>
              <a:rPr lang="en-US" sz="3600" b="1" dirty="0">
                <a:solidFill>
                  <a:srgbClr val="00B0F0"/>
                </a:solidFill>
              </a:rPr>
              <a:t>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625" y="4427228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Sef</a:t>
            </a:r>
            <a:r>
              <a:rPr lang="en-US" b="1" dirty="0" smtClean="0"/>
              <a:t> de </a:t>
            </a:r>
            <a:r>
              <a:rPr lang="en-US" b="1" dirty="0" err="1" smtClean="0"/>
              <a:t>lucrari</a:t>
            </a:r>
            <a:r>
              <a:rPr lang="en-US" b="1" dirty="0" smtClean="0"/>
              <a:t> Dr. Cristiana </a:t>
            </a:r>
            <a:r>
              <a:rPr lang="en-US" b="1" dirty="0" err="1" smtClean="0"/>
              <a:t>Oprea</a:t>
            </a:r>
            <a:endParaRPr lang="en-US" b="1" dirty="0" smtClean="0"/>
          </a:p>
          <a:p>
            <a:r>
              <a:rPr lang="en-US" sz="2000" dirty="0" err="1" smtClean="0"/>
              <a:t>Universitatea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Farmacie</a:t>
            </a:r>
            <a:r>
              <a:rPr lang="en-US" sz="2000" dirty="0" smtClean="0"/>
              <a:t> “Carol Davila” </a:t>
            </a:r>
          </a:p>
          <a:p>
            <a:r>
              <a:rPr lang="en-US" sz="2000" dirty="0" err="1" smtClean="0"/>
              <a:t>Spitalul</a:t>
            </a:r>
            <a:r>
              <a:rPr lang="en-US" sz="2000" dirty="0" smtClean="0"/>
              <a:t> Clinic de </a:t>
            </a:r>
            <a:r>
              <a:rPr lang="en-US" sz="2000" dirty="0" err="1" smtClean="0"/>
              <a:t>Boli</a:t>
            </a:r>
            <a:r>
              <a:rPr lang="en-US" sz="2000" dirty="0" smtClean="0"/>
              <a:t> </a:t>
            </a:r>
            <a:r>
              <a:rPr lang="en-US" sz="2000" dirty="0" err="1" smtClean="0"/>
              <a:t>Infectioase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Tropicale</a:t>
            </a:r>
            <a:r>
              <a:rPr lang="en-US" sz="2000" dirty="0" smtClean="0"/>
              <a:t> “ Victor Babes” </a:t>
            </a:r>
            <a:r>
              <a:rPr lang="en-US" sz="2000" dirty="0" err="1" smtClean="0"/>
              <a:t>Bucuresti</a:t>
            </a:r>
            <a:endParaRPr lang="en-US" sz="2000" dirty="0" smtClean="0"/>
          </a:p>
          <a:p>
            <a:r>
              <a:rPr lang="en-US" sz="2000" dirty="0" smtClean="0"/>
              <a:t>HEPCARE EUROPE 30 </a:t>
            </a:r>
            <a:r>
              <a:rPr lang="en-US" sz="2000" dirty="0" err="1" smtClean="0"/>
              <a:t>martie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087" y="527460"/>
            <a:ext cx="1478800" cy="1436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578" y="527460"/>
            <a:ext cx="1642407" cy="1368917"/>
          </a:xfrm>
          <a:prstGeom prst="rect">
            <a:avLst/>
          </a:prstGeom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95" y="440143"/>
            <a:ext cx="1353581" cy="12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8" t="-1474" r="48532" b="531"/>
          <a:stretch/>
        </p:blipFill>
        <p:spPr>
          <a:xfrm>
            <a:off x="1901404" y="276668"/>
            <a:ext cx="1561171" cy="157971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8635" y="124667"/>
            <a:ext cx="2724397" cy="2174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4523" y="527460"/>
            <a:ext cx="1320836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7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628537" y="122239"/>
            <a:ext cx="8818458" cy="6511925"/>
            <a:chOff x="-763" y="1815"/>
            <a:chExt cx="12539" cy="10095"/>
          </a:xfrm>
        </p:grpSpPr>
        <p:sp>
          <p:nvSpPr>
            <p:cNvPr id="3" name="TextBox 1"/>
            <p:cNvSpPr txBox="1">
              <a:spLocks/>
            </p:cNvSpPr>
            <p:nvPr/>
          </p:nvSpPr>
          <p:spPr bwMode="auto">
            <a:xfrm>
              <a:off x="-763" y="1815"/>
              <a:ext cx="12539" cy="151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accent5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upright="1"/>
            <a:lstStyle/>
            <a:p>
              <a:pPr algn="ctr">
                <a:defRPr/>
              </a:pPr>
              <a:r>
                <a:rPr lang="en-IE" sz="2800" b="1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‘HEPCARE’ </a:t>
              </a:r>
              <a:endParaRPr lang="en-GB" sz="28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Un </a:t>
              </a:r>
              <a:r>
                <a:rPr lang="en-IE" sz="2800" b="1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OU model “user-friendly” de </a:t>
              </a:r>
              <a:r>
                <a:rPr lang="en-IE" sz="2800" b="1" dirty="0" err="1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ingrijire</a:t>
              </a: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IE" sz="2800" b="1" dirty="0" err="1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hepatitei</a:t>
              </a: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VHC</a:t>
              </a:r>
              <a:endParaRPr lang="en-GB" sz="28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/>
            </p:cNvSpPr>
            <p:nvPr/>
          </p:nvSpPr>
          <p:spPr bwMode="auto">
            <a:xfrm>
              <a:off x="2519" y="5039"/>
              <a:ext cx="3743" cy="662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chemeClr val="dk1">
                  <a:lumMod val="95000"/>
                  <a:lumOff val="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upright="1"/>
            <a:lstStyle/>
            <a:p>
              <a:pPr algn="ctr">
                <a:defRPr/>
              </a:pPr>
              <a:r>
                <a:rPr lang="en-IE" sz="2000" b="1" dirty="0" smtClean="0">
                  <a:solidFill>
                    <a:srgbClr val="00B0F0"/>
                  </a:solidFill>
                  <a:ea typeface="Times New Roman" panose="02020603050405020304" pitchFamily="18" charset="0"/>
                </a:rPr>
                <a:t>INGRIJIRI PRIMARE  </a:t>
              </a:r>
              <a:endParaRPr lang="en-GB" sz="2000" b="1" dirty="0">
                <a:solidFill>
                  <a:srgbClr val="00B0F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5" name="TextBox 8"/>
            <p:cNvSpPr txBox="1">
              <a:spLocks/>
            </p:cNvSpPr>
            <p:nvPr/>
          </p:nvSpPr>
          <p:spPr bwMode="auto">
            <a:xfrm>
              <a:off x="1930" y="9486"/>
              <a:ext cx="4650" cy="618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chemeClr val="dk1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upright="1"/>
            <a:lstStyle/>
            <a:p>
              <a:pPr algn="ctr">
                <a:defRPr/>
              </a:pPr>
              <a:r>
                <a:rPr lang="en-IE" sz="2000" b="1" dirty="0" smtClean="0">
                  <a:solidFill>
                    <a:srgbClr val="00B0F0"/>
                  </a:solidFill>
                  <a:ea typeface="Times New Roman" panose="02020603050405020304" pitchFamily="18" charset="0"/>
                </a:rPr>
                <a:t>INGRIJIRI SECUNDARE </a:t>
              </a:r>
              <a:endParaRPr lang="en-GB" sz="1600" b="1" dirty="0">
                <a:solidFill>
                  <a:srgbClr val="00B0F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6" name="TextBox 11"/>
            <p:cNvSpPr txBox="1">
              <a:spLocks/>
            </p:cNvSpPr>
            <p:nvPr/>
          </p:nvSpPr>
          <p:spPr bwMode="auto">
            <a:xfrm>
              <a:off x="6914" y="4515"/>
              <a:ext cx="3314" cy="5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WP4: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HepCheck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Box 15"/>
            <p:cNvSpPr txBox="1">
              <a:spLocks/>
            </p:cNvSpPr>
            <p:nvPr/>
          </p:nvSpPr>
          <p:spPr bwMode="auto">
            <a:xfrm>
              <a:off x="6901" y="5460"/>
              <a:ext cx="3327" cy="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WP5: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HepLink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Left Arrow 7"/>
            <p:cNvSpPr>
              <a:spLocks/>
            </p:cNvSpPr>
            <p:nvPr/>
          </p:nvSpPr>
          <p:spPr bwMode="auto">
            <a:xfrm>
              <a:off x="6271" y="4771"/>
              <a:ext cx="623" cy="236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9" name="Left Arrow 8"/>
            <p:cNvSpPr>
              <a:spLocks/>
            </p:cNvSpPr>
            <p:nvPr/>
          </p:nvSpPr>
          <p:spPr bwMode="auto">
            <a:xfrm>
              <a:off x="6271" y="5701"/>
              <a:ext cx="623" cy="224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10" name="TextBox 25"/>
            <p:cNvSpPr txBox="1">
              <a:spLocks/>
            </p:cNvSpPr>
            <p:nvPr/>
          </p:nvSpPr>
          <p:spPr bwMode="auto">
            <a:xfrm>
              <a:off x="5901" y="6990"/>
              <a:ext cx="3201" cy="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7: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HepFriend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(peer advocacy  support)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27"/>
            <p:cNvSpPr txBox="1">
              <a:spLocks/>
            </p:cNvSpPr>
            <p:nvPr/>
          </p:nvSpPr>
          <p:spPr bwMode="auto">
            <a:xfrm>
              <a:off x="2296" y="6735"/>
              <a:ext cx="3300" cy="14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6: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HepED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materiale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educationale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cursuri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ateliere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lucru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Down Arrow 11"/>
            <p:cNvSpPr>
              <a:spLocks/>
            </p:cNvSpPr>
            <p:nvPr/>
          </p:nvSpPr>
          <p:spPr bwMode="auto">
            <a:xfrm flipH="1">
              <a:off x="5596" y="5925"/>
              <a:ext cx="269" cy="3344"/>
            </a:xfrm>
            <a:prstGeom prst="downArrow">
              <a:avLst>
                <a:gd name="adj1" fmla="val 50000"/>
                <a:gd name="adj2" fmla="val 4998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13" name="Left-Up Arrow 32"/>
            <p:cNvSpPr>
              <a:spLocks/>
            </p:cNvSpPr>
            <p:nvPr/>
          </p:nvSpPr>
          <p:spPr bwMode="auto">
            <a:xfrm rot="10800000">
              <a:off x="2041" y="5324"/>
              <a:ext cx="492" cy="4107"/>
            </a:xfrm>
            <a:custGeom>
              <a:avLst/>
              <a:gdLst>
                <a:gd name="T0" fmla="*/ 0 w 312420"/>
                <a:gd name="T1" fmla="*/ 2530475 h 2608580"/>
                <a:gd name="T2" fmla="*/ 78105 w 312420"/>
                <a:gd name="T3" fmla="*/ 2452370 h 2608580"/>
                <a:gd name="T4" fmla="*/ 78105 w 312420"/>
                <a:gd name="T5" fmla="*/ 2491423 h 2608580"/>
                <a:gd name="T6" fmla="*/ 195263 w 312420"/>
                <a:gd name="T7" fmla="*/ 2491423 h 2608580"/>
                <a:gd name="T8" fmla="*/ 195263 w 312420"/>
                <a:gd name="T9" fmla="*/ 78105 h 2608580"/>
                <a:gd name="T10" fmla="*/ 156210 w 312420"/>
                <a:gd name="T11" fmla="*/ 78105 h 2608580"/>
                <a:gd name="T12" fmla="*/ 234315 w 312420"/>
                <a:gd name="T13" fmla="*/ 0 h 2608580"/>
                <a:gd name="T14" fmla="*/ 312420 w 312420"/>
                <a:gd name="T15" fmla="*/ 78105 h 2608580"/>
                <a:gd name="T16" fmla="*/ 273368 w 312420"/>
                <a:gd name="T17" fmla="*/ 78105 h 2608580"/>
                <a:gd name="T18" fmla="*/ 273368 w 312420"/>
                <a:gd name="T19" fmla="*/ 2569528 h 2608580"/>
                <a:gd name="T20" fmla="*/ 78105 w 312420"/>
                <a:gd name="T21" fmla="*/ 2569528 h 2608580"/>
                <a:gd name="T22" fmla="*/ 78105 w 312420"/>
                <a:gd name="T23" fmla="*/ 2608580 h 2608580"/>
                <a:gd name="T24" fmla="*/ 0 w 312420"/>
                <a:gd name="T25" fmla="*/ 2530475 h 2608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420" h="2608580">
                  <a:moveTo>
                    <a:pt x="0" y="2530475"/>
                  </a:moveTo>
                  <a:lnTo>
                    <a:pt x="78105" y="2452370"/>
                  </a:lnTo>
                  <a:lnTo>
                    <a:pt x="78105" y="2491423"/>
                  </a:lnTo>
                  <a:lnTo>
                    <a:pt x="195263" y="2491423"/>
                  </a:lnTo>
                  <a:lnTo>
                    <a:pt x="195263" y="78105"/>
                  </a:lnTo>
                  <a:lnTo>
                    <a:pt x="156210" y="78105"/>
                  </a:lnTo>
                  <a:lnTo>
                    <a:pt x="234315" y="0"/>
                  </a:lnTo>
                  <a:lnTo>
                    <a:pt x="312420" y="78105"/>
                  </a:lnTo>
                  <a:lnTo>
                    <a:pt x="273368" y="78105"/>
                  </a:lnTo>
                  <a:lnTo>
                    <a:pt x="273368" y="2569528"/>
                  </a:lnTo>
                  <a:lnTo>
                    <a:pt x="78105" y="2569528"/>
                  </a:lnTo>
                  <a:lnTo>
                    <a:pt x="78105" y="2608580"/>
                  </a:lnTo>
                  <a:lnTo>
                    <a:pt x="0" y="25304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14" name="Up Arrow Callout 13"/>
            <p:cNvSpPr>
              <a:spLocks/>
            </p:cNvSpPr>
            <p:nvPr/>
          </p:nvSpPr>
          <p:spPr bwMode="auto">
            <a:xfrm>
              <a:off x="1770" y="10350"/>
              <a:ext cx="8442" cy="1560"/>
            </a:xfrm>
            <a:prstGeom prst="upArrowCallout">
              <a:avLst>
                <a:gd name="adj1" fmla="val 24991"/>
                <a:gd name="adj2" fmla="val 24991"/>
                <a:gd name="adj3" fmla="val 25000"/>
                <a:gd name="adj4" fmla="val 6497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WP8: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HepCost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1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Coordonare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2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Disrminare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WP3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Evaluare</a:t>
              </a:r>
              <a:endPara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IE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891" name="Oval 1"/>
          <p:cNvSpPr>
            <a:spLocks noChangeArrowheads="1"/>
          </p:cNvSpPr>
          <p:nvPr/>
        </p:nvSpPr>
        <p:spPr bwMode="auto">
          <a:xfrm>
            <a:off x="7027636" y="1823380"/>
            <a:ext cx="2400300" cy="389513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buChar char="•"/>
              <a:defRPr sz="2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878" y="1065246"/>
            <a:ext cx="574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Integrarea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pachetelor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lucru</a:t>
            </a:r>
            <a:r>
              <a:rPr lang="en-US" sz="2400" b="1" dirty="0">
                <a:solidFill>
                  <a:srgbClr val="00B0F0"/>
                </a:solidFill>
              </a:rPr>
              <a:t> HEPCARE</a:t>
            </a:r>
            <a:endParaRPr lang="en-US" sz="2400" dirty="0"/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441" y="268296"/>
            <a:ext cx="1065369" cy="8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56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409" y="991849"/>
            <a:ext cx="4857750" cy="57294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4" y="2550058"/>
            <a:ext cx="2691110" cy="241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3928" y="263047"/>
            <a:ext cx="438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FLYER HEPCARE EUROPE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961" y="401444"/>
            <a:ext cx="9155151" cy="59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3740" cy="1325563"/>
          </a:xfrm>
        </p:spPr>
        <p:txBody>
          <a:bodyPr>
            <a:normAutofit/>
          </a:bodyPr>
          <a:lstStyle/>
          <a:p>
            <a:pPr algn="ctr"/>
            <a:r>
              <a:rPr lang="en-IE" alt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ca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hepatita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devina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o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problema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sanatate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rara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in EU  </a:t>
            </a:r>
            <a:br>
              <a:rPr lang="en-IE" altLang="en-US" sz="3200" b="1" dirty="0" smtClean="0">
                <a:solidFill>
                  <a:srgbClr val="00B0F0"/>
                </a:solidFill>
              </a:rPr>
            </a:br>
            <a:r>
              <a:rPr lang="en-IE" altLang="en-US" sz="3200" b="1" dirty="0" err="1" smtClean="0">
                <a:solidFill>
                  <a:srgbClr val="00B0F0"/>
                </a:solidFill>
              </a:rPr>
              <a:t>ar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trebui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fie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intensificate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educatie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comunitate</a:t>
            </a:r>
            <a:r>
              <a:rPr lang="en-GB" altLang="en-US" sz="2400" dirty="0" smtClean="0"/>
              <a:t> (</a:t>
            </a:r>
            <a:r>
              <a:rPr lang="en-GB" altLang="en-US" sz="2400" dirty="0" err="1" smtClean="0"/>
              <a:t>pregatirea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persoanelor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aflate</a:t>
            </a:r>
            <a:r>
              <a:rPr lang="en-GB" altLang="en-US" sz="2400" dirty="0" smtClean="0"/>
              <a:t> la </a:t>
            </a:r>
            <a:r>
              <a:rPr lang="en-GB" altLang="en-US" sz="2400" dirty="0" err="1" smtClean="0"/>
              <a:t>risc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testare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evaluare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tratament</a:t>
            </a:r>
            <a:endParaRPr lang="en-GB" altLang="en-US" sz="2400" dirty="0"/>
          </a:p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educatie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cei</a:t>
            </a:r>
            <a:r>
              <a:rPr lang="en-GB" altLang="en-US" sz="2400" dirty="0" smtClean="0"/>
              <a:t> care </a:t>
            </a:r>
            <a:r>
              <a:rPr lang="en-GB" altLang="en-US" sz="2400" dirty="0" err="1" smtClean="0"/>
              <a:t>lucreaza</a:t>
            </a:r>
            <a:r>
              <a:rPr lang="en-GB" altLang="en-US" sz="2400" dirty="0" smtClean="0"/>
              <a:t> in </a:t>
            </a:r>
            <a:r>
              <a:rPr lang="en-GB" altLang="en-US" sz="2400" dirty="0" err="1" smtClean="0"/>
              <a:t>domeniul</a:t>
            </a:r>
            <a:r>
              <a:rPr lang="en-GB" altLang="en-US" sz="2400" dirty="0" smtClean="0"/>
              <a:t> medical: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a </a:t>
            </a:r>
            <a:r>
              <a:rPr lang="en-GB" altLang="en-US" sz="2400" dirty="0" err="1" smtClean="0"/>
              <a:t>avea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cele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mai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recente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informatii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despre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noile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regimuri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terapeutice</a:t>
            </a:r>
            <a:r>
              <a:rPr lang="en-GB" altLang="en-US" sz="2400" dirty="0" smtClean="0"/>
              <a:t> in </a:t>
            </a:r>
            <a:r>
              <a:rPr lang="en-GB" altLang="en-US" sz="2400" dirty="0" err="1" smtClean="0"/>
              <a:t>hepatita</a:t>
            </a:r>
            <a:r>
              <a:rPr lang="en-GB" altLang="en-US" sz="2400" dirty="0" smtClean="0"/>
              <a:t> VHC. </a:t>
            </a:r>
          </a:p>
          <a:p>
            <a:r>
              <a:rPr lang="en-GB" altLang="en-US" sz="2400" dirty="0" err="1" smtClean="0"/>
              <a:t>Asigurarea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servicii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medicale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primare</a:t>
            </a:r>
            <a:r>
              <a:rPr lang="en-GB" altLang="en-US" sz="2400" dirty="0" smtClean="0"/>
              <a:t>/</a:t>
            </a:r>
            <a:r>
              <a:rPr lang="en-GB" altLang="en-US" sz="2400" dirty="0" err="1" smtClean="0"/>
              <a:t>secundare</a:t>
            </a:r>
            <a:r>
              <a:rPr lang="en-GB" altLang="en-US" sz="2400" dirty="0" smtClean="0"/>
              <a:t> integrate, in </a:t>
            </a:r>
            <a:r>
              <a:rPr lang="en-GB" altLang="en-US" sz="2400" dirty="0" err="1" smtClean="0"/>
              <a:t>parteneriat</a:t>
            </a:r>
            <a:r>
              <a:rPr lang="en-GB" altLang="en-US" sz="2400" dirty="0" smtClean="0"/>
              <a:t> “shared care”</a:t>
            </a:r>
          </a:p>
          <a:p>
            <a:r>
              <a:rPr lang="en-GB" altLang="en-US" sz="2400" dirty="0" err="1" smtClean="0"/>
              <a:t>Testarea</a:t>
            </a:r>
            <a:r>
              <a:rPr lang="en-GB" altLang="en-US" sz="2400" dirty="0" smtClean="0"/>
              <a:t> VHC “point </a:t>
            </a:r>
            <a:r>
              <a:rPr lang="en-GB" altLang="en-US" sz="2400" dirty="0"/>
              <a:t>of care </a:t>
            </a:r>
            <a:r>
              <a:rPr lang="en-GB" altLang="en-US" sz="2400" dirty="0" smtClean="0"/>
              <a:t>testing” cu teste </a:t>
            </a:r>
            <a:r>
              <a:rPr lang="en-GB" altLang="en-US" sz="2400" dirty="0" err="1" smtClean="0"/>
              <a:t>rapide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orale</a:t>
            </a:r>
            <a:r>
              <a:rPr lang="en-GB" altLang="en-US" sz="2400" dirty="0" smtClean="0"/>
              <a:t> in </a:t>
            </a:r>
            <a:r>
              <a:rPr lang="en-GB" altLang="en-US" sz="2400" dirty="0" err="1" smtClean="0"/>
              <a:t>diferite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populatii</a:t>
            </a:r>
            <a:r>
              <a:rPr lang="en-GB" altLang="en-US" sz="2400" dirty="0" smtClean="0"/>
              <a:t> </a:t>
            </a:r>
          </a:p>
          <a:p>
            <a:pPr marL="0" indent="0">
              <a:buNone/>
            </a:pPr>
            <a:r>
              <a:rPr lang="en-GB" altLang="en-US" sz="2400" dirty="0"/>
              <a:t> </a:t>
            </a:r>
            <a:r>
              <a:rPr lang="en-GB" altLang="en-US" sz="2400" dirty="0" smtClean="0"/>
              <a:t>  (</a:t>
            </a:r>
            <a:r>
              <a:rPr lang="en-GB" altLang="en-US" sz="2400" dirty="0" err="1" smtClean="0"/>
              <a:t>grupe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vulnerabile</a:t>
            </a:r>
            <a:r>
              <a:rPr lang="en-GB" altLang="en-US" sz="2400" dirty="0" smtClean="0"/>
              <a:t>)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evaluarea</a:t>
            </a:r>
            <a:r>
              <a:rPr lang="en-GB" altLang="en-US" sz="2400" dirty="0" smtClean="0"/>
              <a:t> cost </a:t>
            </a:r>
            <a:r>
              <a:rPr lang="en-GB" altLang="en-US" sz="2400" dirty="0" err="1" smtClean="0"/>
              <a:t>eficientei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acestei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strategii</a:t>
            </a:r>
            <a:r>
              <a:rPr lang="en-GB" altLang="en-US" sz="2400" dirty="0" smtClean="0"/>
              <a:t> </a:t>
            </a:r>
          </a:p>
          <a:p>
            <a:r>
              <a:rPr lang="en-GB" altLang="en-US" sz="2400" dirty="0" err="1" smtClean="0"/>
              <a:t>Implementarea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unei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strategii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comunitare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utilizare</a:t>
            </a:r>
            <a:r>
              <a:rPr lang="en-GB" altLang="en-US" sz="2400" dirty="0" smtClean="0"/>
              <a:t> a </a:t>
            </a:r>
            <a:r>
              <a:rPr lang="en-GB" altLang="en-US" sz="2400" dirty="0" err="1" smtClean="0"/>
              <a:t>Fibroscan</a:t>
            </a:r>
            <a:endParaRPr lang="en-IE" alt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9861863">
            <a:off x="2949914" y="3247469"/>
            <a:ext cx="6655304" cy="620595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B0F0"/>
                </a:solidFill>
                <a:latin typeface="+mn-lt"/>
              </a:rPr>
              <a:t>HEPCARE EUROPE</a:t>
            </a:r>
            <a:endParaRPr lang="en-US" sz="32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1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altLang="en-US" sz="3200" b="1" dirty="0" err="1">
                <a:solidFill>
                  <a:srgbClr val="00B0F0"/>
                </a:solidFill>
              </a:rPr>
              <a:t>Pentru</a:t>
            </a:r>
            <a:r>
              <a:rPr lang="en-IE" altLang="en-US" sz="3200" b="1" dirty="0">
                <a:solidFill>
                  <a:srgbClr val="00B0F0"/>
                </a:solidFill>
              </a:rPr>
              <a:t> ca </a:t>
            </a:r>
            <a:r>
              <a:rPr lang="en-IE" altLang="en-US" sz="3200" b="1" dirty="0" err="1">
                <a:solidFill>
                  <a:srgbClr val="00B0F0"/>
                </a:solidFill>
              </a:rPr>
              <a:t>hepatita</a:t>
            </a:r>
            <a:r>
              <a:rPr lang="en-IE" altLang="en-US" sz="3200" b="1" dirty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>
                <a:solidFill>
                  <a:srgbClr val="00B0F0"/>
                </a:solidFill>
              </a:rPr>
              <a:t>sa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devina</a:t>
            </a:r>
            <a:r>
              <a:rPr lang="en-IE" altLang="en-US" sz="3200" b="1" dirty="0">
                <a:solidFill>
                  <a:srgbClr val="00B0F0"/>
                </a:solidFill>
              </a:rPr>
              <a:t> o </a:t>
            </a:r>
            <a:r>
              <a:rPr lang="en-IE" altLang="en-US" sz="3200" b="1" dirty="0" err="1">
                <a:solidFill>
                  <a:srgbClr val="00B0F0"/>
                </a:solidFill>
              </a:rPr>
              <a:t>problema</a:t>
            </a:r>
            <a:r>
              <a:rPr lang="en-IE" altLang="en-US" sz="3200" b="1" dirty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sanatate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rara</a:t>
            </a:r>
            <a:r>
              <a:rPr lang="en-IE" altLang="en-US" sz="3200" b="1" dirty="0">
                <a:solidFill>
                  <a:srgbClr val="00B0F0"/>
                </a:solidFill>
              </a:rPr>
              <a:t> in EU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ar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trebui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sa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fie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intensificate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: </a:t>
            </a:r>
            <a:endParaRPr lang="en-IE" altLang="en-US" sz="32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2201406"/>
            <a:ext cx="10515600" cy="4351338"/>
          </a:xfrm>
        </p:spPr>
        <p:txBody>
          <a:bodyPr/>
          <a:lstStyle/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de </a:t>
            </a:r>
            <a:r>
              <a:rPr lang="en-GB" altLang="en-US" sz="2400" dirty="0" smtClean="0"/>
              <a:t>“peer support” (</a:t>
            </a:r>
            <a:r>
              <a:rPr lang="en-GB" altLang="en-US" sz="2400" dirty="0" err="1" smtClean="0"/>
              <a:t>ajutor</a:t>
            </a:r>
            <a:r>
              <a:rPr lang="en-GB" altLang="en-US" sz="2400" dirty="0" smtClean="0"/>
              <a:t> </a:t>
            </a:r>
            <a:r>
              <a:rPr lang="en-GB" altLang="en-US" sz="2400" dirty="0" err="1"/>
              <a:t>intre</a:t>
            </a:r>
            <a:r>
              <a:rPr lang="en-GB" altLang="en-US" sz="2400" dirty="0"/>
              <a:t> </a:t>
            </a:r>
            <a:r>
              <a:rPr lang="en-GB" altLang="en-US" sz="2400" dirty="0" err="1" smtClean="0"/>
              <a:t>egali</a:t>
            </a:r>
            <a:r>
              <a:rPr lang="en-GB" altLang="en-US" sz="2400" dirty="0" smtClean="0"/>
              <a:t>), </a:t>
            </a:r>
            <a:r>
              <a:rPr lang="en-GB" altLang="en-US" sz="2400" dirty="0" err="1" smtClean="0"/>
              <a:t>ajutor</a:t>
            </a:r>
            <a:r>
              <a:rPr lang="en-GB" altLang="en-US" sz="2400" dirty="0" smtClean="0"/>
              <a:t> social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consiliere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psihologica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pacientii</a:t>
            </a:r>
            <a:r>
              <a:rPr lang="en-GB" altLang="en-US" sz="2400" dirty="0" smtClean="0"/>
              <a:t> din </a:t>
            </a:r>
            <a:r>
              <a:rPr lang="en-GB" altLang="en-US" sz="2400" dirty="0" err="1" smtClean="0"/>
              <a:t>grupe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vulnerabile</a:t>
            </a:r>
            <a:endParaRPr lang="en-GB" altLang="en-US" sz="2400" dirty="0" smtClean="0"/>
          </a:p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educationale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cei</a:t>
            </a:r>
            <a:r>
              <a:rPr lang="en-GB" altLang="en-US" sz="2400" dirty="0" smtClean="0"/>
              <a:t> cu </a:t>
            </a:r>
            <a:r>
              <a:rPr lang="en-GB" altLang="en-US" sz="2400" dirty="0" err="1" smtClean="0"/>
              <a:t>testare</a:t>
            </a:r>
            <a:r>
              <a:rPr lang="en-GB" altLang="en-US" sz="2400" dirty="0" smtClean="0"/>
              <a:t> VHC negative (in special </a:t>
            </a:r>
            <a:r>
              <a:rPr lang="en-GB" altLang="en-US" sz="2400" dirty="0" err="1" smtClean="0"/>
              <a:t>cei</a:t>
            </a:r>
            <a:r>
              <a:rPr lang="en-GB" altLang="en-US" sz="2400" dirty="0" smtClean="0"/>
              <a:t> din </a:t>
            </a:r>
            <a:r>
              <a:rPr lang="en-GB" altLang="en-US" sz="2400" dirty="0" err="1" smtClean="0"/>
              <a:t>grupe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risc</a:t>
            </a:r>
            <a:r>
              <a:rPr lang="en-GB" altLang="en-US" sz="2400" dirty="0" smtClean="0"/>
              <a:t>)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a </a:t>
            </a:r>
            <a:r>
              <a:rPr lang="en-GB" altLang="en-US" sz="2400" dirty="0" err="1" smtClean="0"/>
              <a:t>preveni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contactarea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infectiilor</a:t>
            </a:r>
            <a:r>
              <a:rPr lang="en-GB" altLang="en-US" sz="2400" dirty="0" smtClean="0"/>
              <a:t> cu </a:t>
            </a:r>
            <a:r>
              <a:rPr lang="en-GB" altLang="en-US" sz="2400" dirty="0" err="1" smtClean="0"/>
              <a:t>cale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transmitere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parenterala</a:t>
            </a:r>
            <a:r>
              <a:rPr lang="en-GB" altLang="en-US" sz="2400" dirty="0" smtClean="0"/>
              <a:t> </a:t>
            </a:r>
          </a:p>
          <a:p>
            <a:r>
              <a:rPr lang="en-GB" altLang="en-US" sz="2400" dirty="0" err="1" smtClean="0"/>
              <a:t>Servicii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medicale</a:t>
            </a:r>
            <a:r>
              <a:rPr lang="en-GB" altLang="en-US" sz="2400" dirty="0" smtClean="0"/>
              <a:t> integrate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persoanele</a:t>
            </a:r>
            <a:r>
              <a:rPr lang="en-GB" altLang="en-US" sz="2400" dirty="0" smtClean="0"/>
              <a:t> din </a:t>
            </a:r>
            <a:r>
              <a:rPr lang="en-GB" altLang="en-US" sz="2400" dirty="0" err="1" smtClean="0"/>
              <a:t>grupele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vulnerabile</a:t>
            </a:r>
            <a:r>
              <a:rPr lang="en-GB" altLang="en-US" sz="2400" dirty="0" smtClean="0"/>
              <a:t> “linking up” in care </a:t>
            </a:r>
            <a:r>
              <a:rPr lang="en-GB" altLang="en-US" sz="2400" dirty="0" err="1" smtClean="0"/>
              <a:t>sa</a:t>
            </a:r>
            <a:r>
              <a:rPr lang="en-GB" altLang="en-US" sz="2400" dirty="0" smtClean="0"/>
              <a:t> se </a:t>
            </a:r>
            <a:r>
              <a:rPr lang="en-GB" altLang="en-US" sz="2400" dirty="0" err="1" smtClean="0"/>
              <a:t>poata</a:t>
            </a:r>
            <a:r>
              <a:rPr lang="en-GB" altLang="en-US" sz="2400" dirty="0" smtClean="0"/>
              <a:t> fi evaluate </a:t>
            </a:r>
            <a:r>
              <a:rPr lang="en-GB" altLang="en-US" sz="2400" dirty="0" err="1" smtClean="0"/>
              <a:t>bolile</a:t>
            </a:r>
            <a:r>
              <a:rPr lang="en-GB" altLang="en-US" sz="2400" dirty="0" smtClean="0"/>
              <a:t> cu </a:t>
            </a:r>
            <a:r>
              <a:rPr lang="en-GB" altLang="en-US" sz="2400" dirty="0" err="1" smtClean="0"/>
              <a:t>transmitere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parenterala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sexuala</a:t>
            </a:r>
            <a:r>
              <a:rPr lang="en-GB" altLang="en-US" sz="2400" dirty="0" smtClean="0"/>
              <a:t>, TB, </a:t>
            </a:r>
            <a:r>
              <a:rPr lang="en-GB" altLang="en-US" sz="2400" dirty="0" err="1" smtClean="0"/>
              <a:t>adictia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droguri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alcool</a:t>
            </a:r>
            <a:r>
              <a:rPr lang="en-GB" altLang="en-US" sz="2400" dirty="0" smtClean="0"/>
              <a:t>.</a:t>
            </a:r>
            <a:endParaRPr lang="en-IE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9861863">
            <a:off x="2949914" y="3247469"/>
            <a:ext cx="6655304" cy="620595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B0F0"/>
                </a:solidFill>
                <a:latin typeface="+mn-lt"/>
              </a:rPr>
              <a:t>HEPCARE EUROPE</a:t>
            </a:r>
            <a:endParaRPr lang="en-US" sz="32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90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418" y="365125"/>
            <a:ext cx="8986381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HEPCARE EUROPE </a:t>
            </a:r>
            <a:r>
              <a:rPr lang="en-US" sz="3200" b="1" dirty="0" err="1" smtClean="0">
                <a:solidFill>
                  <a:srgbClr val="00B0F0"/>
                </a:solidFill>
              </a:rPr>
              <a:t>colaboreaza</a:t>
            </a:r>
            <a:r>
              <a:rPr lang="en-US" sz="3200" b="1" dirty="0" smtClean="0">
                <a:solidFill>
                  <a:srgbClr val="00B0F0"/>
                </a:solidFill>
              </a:rPr>
              <a:t> cu</a:t>
            </a:r>
            <a:r>
              <a:rPr lang="en-US" sz="3200" b="1" dirty="0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2" y="1825625"/>
            <a:ext cx="9975937" cy="4351338"/>
          </a:xfrm>
        </p:spPr>
        <p:txBody>
          <a:bodyPr/>
          <a:lstStyle/>
          <a:p>
            <a:r>
              <a:rPr lang="en-US" sz="2400" dirty="0" smtClean="0"/>
              <a:t>ECDC - European Center for Disease Control and Prevention</a:t>
            </a:r>
            <a:endParaRPr lang="en-US" sz="2400" dirty="0"/>
          </a:p>
          <a:p>
            <a:r>
              <a:rPr lang="en-US" sz="2400" dirty="0"/>
              <a:t>EMCDDA </a:t>
            </a:r>
            <a:r>
              <a:rPr lang="en-US" sz="2400" dirty="0" smtClean="0"/>
              <a:t>- European Monitoring Center for Drugs and Drug Addiction</a:t>
            </a:r>
            <a:endParaRPr lang="en-US" sz="2400" dirty="0"/>
          </a:p>
          <a:p>
            <a:r>
              <a:rPr lang="en-US" sz="2400" dirty="0" err="1"/>
              <a:t>Organizatii</a:t>
            </a:r>
            <a:r>
              <a:rPr lang="en-US" sz="2400" dirty="0"/>
              <a:t> non- </a:t>
            </a:r>
            <a:r>
              <a:rPr lang="en-US" sz="2400" dirty="0" err="1"/>
              <a:t>guvernamentale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locale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ARAS- </a:t>
            </a:r>
            <a:r>
              <a:rPr lang="en-US" sz="2400" dirty="0" err="1" smtClean="0"/>
              <a:t>Asociatia</a:t>
            </a:r>
            <a:r>
              <a:rPr lang="en-US" sz="2400" dirty="0" smtClean="0"/>
              <a:t> </a:t>
            </a:r>
            <a:r>
              <a:rPr lang="en-US" sz="2400" dirty="0" err="1" smtClean="0"/>
              <a:t>Romana</a:t>
            </a:r>
            <a:r>
              <a:rPr lang="en-US" sz="2400" dirty="0" smtClean="0"/>
              <a:t> anti SIDA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CARUSEL</a:t>
            </a:r>
          </a:p>
          <a:p>
            <a:r>
              <a:rPr lang="en-US" sz="2400" dirty="0" smtClean="0"/>
              <a:t>ANA - </a:t>
            </a:r>
            <a:r>
              <a:rPr lang="en-US" sz="2400" dirty="0" err="1" smtClean="0"/>
              <a:t>Agentia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Nationala</a:t>
            </a:r>
            <a:r>
              <a:rPr lang="en-US" sz="2400" dirty="0" smtClean="0"/>
              <a:t> </a:t>
            </a:r>
            <a:r>
              <a:rPr lang="en-US" sz="2400" dirty="0" err="1" smtClean="0"/>
              <a:t>Antidrog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ANP - </a:t>
            </a:r>
            <a:r>
              <a:rPr lang="en-US" sz="2400" dirty="0" err="1" smtClean="0"/>
              <a:t>Administratia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Nationala</a:t>
            </a:r>
            <a:r>
              <a:rPr lang="en-US" sz="2400" dirty="0" smtClean="0"/>
              <a:t> a </a:t>
            </a:r>
            <a:r>
              <a:rPr lang="en-US" sz="2400" dirty="0" err="1" smtClean="0"/>
              <a:t>Penitenciarelor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Proiect</a:t>
            </a:r>
            <a:r>
              <a:rPr lang="en-US" sz="2400" dirty="0" smtClean="0"/>
              <a:t> European “E- DETECT TB”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619" y="530791"/>
            <a:ext cx="1053753" cy="8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2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90" y="112734"/>
            <a:ext cx="11523945" cy="64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501041" y="356078"/>
            <a:ext cx="10647123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buChar char="•"/>
              <a:defRPr sz="2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 err="1">
                <a:solidFill>
                  <a:srgbClr val="FF0000"/>
                </a:solidFill>
                <a:latin typeface="Times" panose="02020603050405020304" pitchFamily="18" charset="0"/>
              </a:rPr>
              <a:t>HepCare</a:t>
            </a:r>
            <a:r>
              <a:rPr lang="en-GB" altLang="en-US" sz="5400" b="1" dirty="0">
                <a:solidFill>
                  <a:srgbClr val="FF0000"/>
                </a:solidFill>
                <a:latin typeface="Times" panose="02020603050405020304" pitchFamily="18" charset="0"/>
              </a:rPr>
              <a:t> Europe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 smtClean="0">
                <a:solidFill>
                  <a:srgbClr val="00B0F0"/>
                </a:solidFill>
                <a:latin typeface="Times" panose="02020603050405020304" pitchFamily="18" charset="0"/>
              </a:rPr>
              <a:t>HepCheck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HepLink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HepFriend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HepEd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HepCost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‘</a:t>
            </a:r>
            <a:r>
              <a:rPr lang="en-GB" altLang="en-US" sz="6000" b="1" dirty="0" err="1" smtClean="0">
                <a:solidFill>
                  <a:srgbClr val="FF0000"/>
                </a:solidFill>
                <a:latin typeface="Times" panose="02020603050405020304" pitchFamily="18" charset="0"/>
              </a:rPr>
              <a:t>Depisteaza</a:t>
            </a: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GB" altLang="en-US" sz="6000" b="1" dirty="0" err="1" smtClean="0">
                <a:solidFill>
                  <a:srgbClr val="FF0000"/>
                </a:solidFill>
                <a:latin typeface="Times" panose="02020603050405020304" pitchFamily="18" charset="0"/>
              </a:rPr>
              <a:t>si</a:t>
            </a: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GB" altLang="en-US" sz="6000" b="1" dirty="0" err="1" smtClean="0">
                <a:solidFill>
                  <a:srgbClr val="FF0000"/>
                </a:solidFill>
                <a:latin typeface="Times" panose="02020603050405020304" pitchFamily="18" charset="0"/>
              </a:rPr>
              <a:t>trateaza</a:t>
            </a: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’!</a:t>
            </a:r>
            <a:endParaRPr lang="en-GB" altLang="en-US" sz="6000" b="1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 smtClean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‘‘</a:t>
            </a:r>
            <a:r>
              <a:rPr lang="en-GB" altLang="en-US" sz="2800" b="1" dirty="0">
                <a:solidFill>
                  <a:srgbClr val="00B0F0"/>
                </a:solidFill>
                <a:latin typeface="Times" panose="02020603050405020304" pitchFamily="18" charset="0"/>
              </a:rPr>
              <a:t>W</a:t>
            </a: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e</a:t>
            </a:r>
            <a:r>
              <a:rPr lang="en-GB" altLang="en-US" sz="2800" b="1" dirty="0">
                <a:solidFill>
                  <a:srgbClr val="00B0F0"/>
                </a:solidFill>
                <a:latin typeface="Times" panose="02020603050405020304" pitchFamily="18" charset="0"/>
              </a:rPr>
              <a:t>, the clinicians,  must go to the patient (and not patients to the hospital) </a:t>
            </a: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if </a:t>
            </a:r>
            <a:r>
              <a:rPr lang="en-GB" altLang="en-US" sz="2800" b="1" dirty="0">
                <a:solidFill>
                  <a:srgbClr val="00B0F0"/>
                </a:solidFill>
                <a:latin typeface="Times" panose="02020603050405020304" pitchFamily="18" charset="0"/>
              </a:rPr>
              <a:t>we want to ensure that  HCV will become a ‘rare disease’ in the EU</a:t>
            </a: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’’</a:t>
            </a:r>
            <a:endParaRPr lang="en-GB" altLang="en-US" sz="2800" b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 i="1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3340" y="356078"/>
            <a:ext cx="2847975" cy="37909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843375" y="2141951"/>
            <a:ext cx="2304789" cy="174111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855901" y="2251553"/>
            <a:ext cx="1828800" cy="175677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18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008" y="365125"/>
            <a:ext cx="8179496" cy="132556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PROIECT HEPCARE -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702" y="1814473"/>
            <a:ext cx="663497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err="1"/>
              <a:t>Proiect</a:t>
            </a:r>
            <a:r>
              <a:rPr lang="en-US" sz="2400" dirty="0"/>
              <a:t> 709844 </a:t>
            </a:r>
            <a:r>
              <a:rPr lang="en-US" sz="2400" dirty="0" smtClean="0"/>
              <a:t>– co-</a:t>
            </a:r>
            <a:r>
              <a:rPr lang="en-US" sz="2400" dirty="0" err="1" smtClean="0"/>
              <a:t>finatat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Comisia</a:t>
            </a:r>
            <a:r>
              <a:rPr lang="en-US" sz="2400" dirty="0"/>
              <a:t> </a:t>
            </a:r>
            <a:r>
              <a:rPr lang="en-US" sz="2400" dirty="0" err="1"/>
              <a:t>Europeana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CHAFEA </a:t>
            </a:r>
            <a:r>
              <a:rPr lang="en-US" sz="2400" dirty="0"/>
              <a:t>- Consumers, </a:t>
            </a:r>
            <a:r>
              <a:rPr lang="en-US" sz="2400" b="1" dirty="0">
                <a:solidFill>
                  <a:srgbClr val="00B0F0"/>
                </a:solidFill>
              </a:rPr>
              <a:t>Health</a:t>
            </a:r>
            <a:r>
              <a:rPr lang="en-US" sz="2400" dirty="0"/>
              <a:t>,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Agriculture and Food executive Agency)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UN NOU </a:t>
            </a:r>
            <a:r>
              <a:rPr lang="en-US" sz="2400" b="1" dirty="0">
                <a:solidFill>
                  <a:srgbClr val="FF0000"/>
                </a:solidFill>
              </a:rPr>
              <a:t>MODEL </a:t>
            </a:r>
            <a:r>
              <a:rPr lang="en-US" sz="2400" b="1" dirty="0" smtClean="0">
                <a:solidFill>
                  <a:srgbClr val="FF0000"/>
                </a:solidFill>
              </a:rPr>
              <a:t>DE INGRIJIRE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/>
              <a:t>pacientii</a:t>
            </a:r>
            <a:r>
              <a:rPr lang="en-US" sz="2400" dirty="0"/>
              <a:t> din </a:t>
            </a:r>
            <a:r>
              <a:rPr lang="en-US" sz="2400" dirty="0" err="1"/>
              <a:t>grupe</a:t>
            </a:r>
            <a:r>
              <a:rPr lang="en-US" sz="2400" dirty="0"/>
              <a:t> </a:t>
            </a:r>
            <a:r>
              <a:rPr lang="en-US" sz="2400" dirty="0" err="1"/>
              <a:t>vulnerabile</a:t>
            </a:r>
            <a:r>
              <a:rPr lang="en-US" sz="2400" dirty="0"/>
              <a:t> cu </a:t>
            </a:r>
            <a:r>
              <a:rPr lang="en-US" sz="2400" dirty="0" err="1"/>
              <a:t>risc</a:t>
            </a:r>
            <a:r>
              <a:rPr lang="en-US" sz="2400" dirty="0"/>
              <a:t> </a:t>
            </a:r>
            <a:r>
              <a:rPr lang="en-US" sz="2400" dirty="0" err="1"/>
              <a:t>crescut</a:t>
            </a:r>
            <a:r>
              <a:rPr lang="en-US" sz="2400" dirty="0"/>
              <a:t> de </a:t>
            </a:r>
            <a:r>
              <a:rPr lang="en-US" sz="2400" dirty="0" err="1" smtClean="0"/>
              <a:t>infectie</a:t>
            </a:r>
            <a:r>
              <a:rPr lang="en-US" sz="2400" dirty="0" smtClean="0"/>
              <a:t> </a:t>
            </a:r>
            <a:r>
              <a:rPr lang="en-US" sz="2400" dirty="0"/>
              <a:t>cu </a:t>
            </a:r>
            <a:r>
              <a:rPr lang="en-US" sz="2400" dirty="0" smtClean="0"/>
              <a:t>virus </a:t>
            </a:r>
            <a:r>
              <a:rPr lang="en-US" sz="2400" dirty="0" err="1" smtClean="0"/>
              <a:t>hepatitic</a:t>
            </a:r>
            <a:r>
              <a:rPr lang="en-US" sz="2400" dirty="0" smtClean="0"/>
              <a:t> C (</a:t>
            </a:r>
            <a:r>
              <a:rPr lang="en-US" sz="2400" dirty="0" smtClean="0">
                <a:solidFill>
                  <a:srgbClr val="FF0000"/>
                </a:solidFill>
              </a:rPr>
              <a:t>VHC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028" name="Picture 4" descr="http://ec.europa.eu/oil/images/drb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2290" y="1690688"/>
            <a:ext cx="2958553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uropean commission Luxembourg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2290" y="3990142"/>
            <a:ext cx="2958553" cy="23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041" y="346207"/>
            <a:ext cx="1042651" cy="9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4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262188" y="452439"/>
            <a:ext cx="7772400" cy="795337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00B0F0"/>
                </a:solidFill>
              </a:rPr>
              <a:t>Hepcare</a:t>
            </a:r>
            <a:r>
              <a:rPr lang="en-US" altLang="en-US" sz="3600" b="1" dirty="0">
                <a:solidFill>
                  <a:srgbClr val="00B0F0"/>
                </a:solidFill>
              </a:rPr>
              <a:t> Europe Consortium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665018" y="1637723"/>
            <a:ext cx="10984675" cy="3690938"/>
          </a:xfrm>
        </p:spPr>
        <p:txBody>
          <a:bodyPr>
            <a:normAutofit/>
          </a:bodyPr>
          <a:lstStyle/>
          <a:p>
            <a:r>
              <a:rPr lang="en-GB" altLang="en-US" sz="2600" dirty="0"/>
              <a:t>UCD </a:t>
            </a:r>
            <a:r>
              <a:rPr lang="en-GB" altLang="en-US" sz="2600" dirty="0" smtClean="0"/>
              <a:t>- University College of Dublin </a:t>
            </a:r>
            <a:r>
              <a:rPr lang="en-GB" altLang="en-US" sz="2600" dirty="0" err="1" smtClean="0"/>
              <a:t>si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Spitalul</a:t>
            </a:r>
            <a:r>
              <a:rPr lang="en-GB" altLang="en-US" sz="2600" dirty="0" smtClean="0"/>
              <a:t> Mater </a:t>
            </a:r>
            <a:r>
              <a:rPr lang="en-GB" altLang="en-US" sz="2600" dirty="0" err="1" smtClean="0"/>
              <a:t>Misericordiae</a:t>
            </a:r>
            <a:r>
              <a:rPr lang="en-GB" altLang="en-US" sz="2600" dirty="0" smtClean="0"/>
              <a:t> (</a:t>
            </a:r>
            <a:r>
              <a:rPr lang="en-GB" altLang="en-US" sz="2600" dirty="0" err="1" smtClean="0"/>
              <a:t>Irlanda</a:t>
            </a:r>
            <a:r>
              <a:rPr lang="en-GB" altLang="en-US" sz="2600" dirty="0" smtClean="0"/>
              <a:t>)</a:t>
            </a:r>
          </a:p>
          <a:p>
            <a:r>
              <a:rPr lang="en-GB" altLang="en-US" sz="2600" dirty="0" smtClean="0"/>
              <a:t>UCL - University </a:t>
            </a:r>
            <a:r>
              <a:rPr lang="en-GB" altLang="en-US" sz="2600" dirty="0"/>
              <a:t>College London </a:t>
            </a:r>
            <a:r>
              <a:rPr lang="en-GB" altLang="en-US" sz="2600" dirty="0" smtClean="0"/>
              <a:t>(</a:t>
            </a:r>
            <a:r>
              <a:rPr lang="en-GB" altLang="en-US" sz="2600" dirty="0" err="1" smtClean="0"/>
              <a:t>Marea</a:t>
            </a:r>
            <a:r>
              <a:rPr lang="en-GB" altLang="en-US" sz="2600" dirty="0" smtClean="0"/>
              <a:t> Britanie)</a:t>
            </a:r>
          </a:p>
          <a:p>
            <a:r>
              <a:rPr lang="en-GB" altLang="en-US" sz="2600" dirty="0">
                <a:solidFill>
                  <a:srgbClr val="FF0000"/>
                </a:solidFill>
              </a:rPr>
              <a:t>SVB -</a:t>
            </a:r>
            <a:r>
              <a:rPr lang="en-GB" altLang="en-US" sz="2600" dirty="0" smtClean="0">
                <a:solidFill>
                  <a:srgbClr val="FF0000"/>
                </a:solidFill>
              </a:rPr>
              <a:t>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Spitalul</a:t>
            </a:r>
            <a:r>
              <a:rPr lang="en-GB" altLang="en-US" sz="2600" dirty="0" smtClean="0">
                <a:solidFill>
                  <a:srgbClr val="FF0000"/>
                </a:solidFill>
              </a:rPr>
              <a:t> Clinic de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Boli</a:t>
            </a:r>
            <a:r>
              <a:rPr lang="en-GB" altLang="en-US" sz="2600" dirty="0" smtClean="0">
                <a:solidFill>
                  <a:srgbClr val="FF0000"/>
                </a:solidFill>
              </a:rPr>
              <a:t>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Infectioase</a:t>
            </a:r>
            <a:r>
              <a:rPr lang="en-GB" altLang="en-US" sz="2600" dirty="0" smtClean="0">
                <a:solidFill>
                  <a:srgbClr val="FF0000"/>
                </a:solidFill>
              </a:rPr>
              <a:t> “Victor Babes” (Romania)</a:t>
            </a:r>
          </a:p>
          <a:p>
            <a:r>
              <a:rPr lang="en-GB" altLang="en-US" sz="2600" dirty="0"/>
              <a:t>University of Bristol </a:t>
            </a:r>
            <a:r>
              <a:rPr lang="en-GB" altLang="en-US" sz="2600" dirty="0" smtClean="0"/>
              <a:t>(</a:t>
            </a:r>
            <a:r>
              <a:rPr lang="en-GB" altLang="en-US" sz="2600" dirty="0" err="1" smtClean="0"/>
              <a:t>Marea</a:t>
            </a:r>
            <a:r>
              <a:rPr lang="en-GB" altLang="en-US" sz="2600" dirty="0" smtClean="0"/>
              <a:t> Britanie)</a:t>
            </a:r>
          </a:p>
          <a:p>
            <a:r>
              <a:rPr lang="en-GB" altLang="en-US" sz="2600" dirty="0" err="1" smtClean="0"/>
              <a:t>Spitalul</a:t>
            </a:r>
            <a:r>
              <a:rPr lang="en-GB" altLang="en-US" sz="2600" dirty="0" smtClean="0"/>
              <a:t> Junta de </a:t>
            </a:r>
            <a:r>
              <a:rPr lang="en-GB" altLang="en-US" sz="2600" dirty="0" err="1" smtClean="0"/>
              <a:t>Andalucia</a:t>
            </a:r>
            <a:r>
              <a:rPr lang="en-GB" altLang="en-US" sz="2600" dirty="0" smtClean="0"/>
              <a:t> ( </a:t>
            </a:r>
            <a:r>
              <a:rPr lang="en-GB" altLang="en-US" sz="2600" dirty="0" err="1" smtClean="0"/>
              <a:t>Spania</a:t>
            </a:r>
            <a:r>
              <a:rPr lang="en-GB" altLang="en-US" sz="2600" dirty="0" smtClean="0"/>
              <a:t>)</a:t>
            </a:r>
            <a:endParaRPr lang="en-GB" altLang="en-US" sz="2600" dirty="0"/>
          </a:p>
          <a:p>
            <a:pPr marL="0" indent="0">
              <a:buNone/>
            </a:pPr>
            <a:endParaRPr lang="en-GB" alt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en-US" sz="3200" dirty="0">
              <a:solidFill>
                <a:srgbClr val="FF0000"/>
              </a:solidFill>
            </a:endParaRPr>
          </a:p>
          <a:p>
            <a:endParaRPr lang="en-GB" altLang="en-US" sz="3200" dirty="0"/>
          </a:p>
          <a:p>
            <a:endParaRPr lang="en-GB" altLang="en-US" sz="3200" dirty="0"/>
          </a:p>
          <a:p>
            <a:endParaRPr lang="en-GB" altLang="en-US" sz="3200" dirty="0"/>
          </a:p>
          <a:p>
            <a:endParaRPr lang="en-GB" altLang="en-US" sz="3200" dirty="0"/>
          </a:p>
          <a:p>
            <a:endParaRPr lang="en-IE" altLang="en-US" sz="2600" dirty="0"/>
          </a:p>
        </p:txBody>
      </p:sp>
      <p:pic>
        <p:nvPicPr>
          <p:cNvPr id="38916" name="Picture 5" descr="http://www.intermissionbristol.co.uk/wp-content/uploads/2012/08/University-of-Bristol-c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1163" y="5441950"/>
            <a:ext cx="831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File:UCL Crest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61000"/>
            <a:ext cx="7508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https://encrypted-tbn2.gstatic.com/images?q=tbn:ANd9GcTTTVj4VlOt19nOIIt3Qr-3QEijPg7potwhGKBlPwR-bVrP8tbAp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1" y="5503864"/>
            <a:ext cx="911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Logotipo de la Universidad de Sev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461000"/>
            <a:ext cx="1016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229" y="414050"/>
            <a:ext cx="961894" cy="9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658" y="634220"/>
            <a:ext cx="8441498" cy="1325563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Obiectiv</a:t>
            </a:r>
            <a:r>
              <a:rPr lang="en-US" sz="3200" b="1" dirty="0" smtClean="0">
                <a:solidFill>
                  <a:srgbClr val="00B0F0"/>
                </a:solidFill>
              </a:rPr>
              <a:t> principal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3507"/>
            <a:ext cx="9102970" cy="15654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/>
              <a:t>Optimizarea</a:t>
            </a:r>
            <a:r>
              <a:rPr lang="en-US" sz="2400" b="1" dirty="0"/>
              <a:t> </a:t>
            </a:r>
            <a:r>
              <a:rPr lang="en-US" sz="2400" b="1" dirty="0" err="1"/>
              <a:t>metodelor</a:t>
            </a:r>
            <a:r>
              <a:rPr lang="en-US" sz="2400" b="1" dirty="0"/>
              <a:t> de </a:t>
            </a:r>
            <a:r>
              <a:rPr lang="en-US" sz="2400" b="1" dirty="0">
                <a:solidFill>
                  <a:srgbClr val="FF0000"/>
                </a:solidFill>
              </a:rPr>
              <a:t>screening, diagnostic, </a:t>
            </a:r>
            <a:r>
              <a:rPr lang="en-US" sz="2400" b="1" dirty="0" err="1">
                <a:solidFill>
                  <a:srgbClr val="FF0000"/>
                </a:solidFill>
              </a:rPr>
              <a:t>educare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tratament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persoanele</a:t>
            </a:r>
            <a:r>
              <a:rPr lang="en-US" sz="2400" b="1" dirty="0"/>
              <a:t> din </a:t>
            </a:r>
            <a:r>
              <a:rPr lang="en-US" sz="2400" b="1" dirty="0" err="1"/>
              <a:t>grupele</a:t>
            </a:r>
            <a:r>
              <a:rPr lang="en-US" sz="2400" b="1" dirty="0"/>
              <a:t> de </a:t>
            </a:r>
            <a:r>
              <a:rPr lang="en-US" sz="2400" b="1" dirty="0" err="1"/>
              <a:t>risc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hepatita</a:t>
            </a:r>
            <a:r>
              <a:rPr lang="en-US" sz="2400" b="1" dirty="0"/>
              <a:t> C </a:t>
            </a:r>
            <a:r>
              <a:rPr lang="en-US" sz="2400" b="1" dirty="0" err="1"/>
              <a:t>dar</a:t>
            </a:r>
            <a:r>
              <a:rPr lang="en-US" sz="2400" b="1" dirty="0"/>
              <a:t> </a:t>
            </a:r>
            <a:r>
              <a:rPr lang="en-US" sz="2400" b="1" dirty="0" err="1"/>
              <a:t>si</a:t>
            </a:r>
            <a:r>
              <a:rPr lang="en-US" sz="2400" b="1" dirty="0"/>
              <a:t> a </a:t>
            </a:r>
            <a:r>
              <a:rPr lang="en-US" sz="2400" b="1" dirty="0" err="1"/>
              <a:t>integrarii</a:t>
            </a:r>
            <a:r>
              <a:rPr lang="en-US" sz="2400" b="1" dirty="0"/>
              <a:t> </a:t>
            </a:r>
            <a:r>
              <a:rPr lang="en-US" sz="2400" b="1" dirty="0" err="1"/>
              <a:t>serviciilor</a:t>
            </a:r>
            <a:r>
              <a:rPr lang="en-US" sz="2400" b="1" dirty="0"/>
              <a:t> </a:t>
            </a:r>
            <a:r>
              <a:rPr lang="en-US" sz="2400" b="1" dirty="0" err="1"/>
              <a:t>medicale</a:t>
            </a:r>
            <a:r>
              <a:rPr lang="en-US" sz="2400" b="1" dirty="0"/>
              <a:t> </a:t>
            </a:r>
            <a:r>
              <a:rPr lang="en-US" sz="2400" b="1" dirty="0" err="1"/>
              <a:t>primare</a:t>
            </a:r>
            <a:r>
              <a:rPr lang="en-US" sz="2400" b="1" dirty="0"/>
              <a:t> cu </a:t>
            </a:r>
            <a:r>
              <a:rPr lang="en-US" sz="2400" b="1" dirty="0" err="1"/>
              <a:t>cele</a:t>
            </a:r>
            <a:r>
              <a:rPr lang="en-US" sz="2400" b="1" dirty="0"/>
              <a:t> </a:t>
            </a:r>
            <a:r>
              <a:rPr lang="en-US" sz="2400" b="1" dirty="0" err="1"/>
              <a:t>specializate</a:t>
            </a:r>
            <a:endParaRPr lang="en-US" sz="2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58" y="358647"/>
            <a:ext cx="1103334" cy="115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6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2367" y="227339"/>
            <a:ext cx="6986893" cy="1325563"/>
          </a:xfrm>
        </p:spPr>
        <p:txBody>
          <a:bodyPr/>
          <a:lstStyle/>
          <a:p>
            <a:r>
              <a:rPr lang="en-US" sz="3200" b="1" dirty="0" err="1">
                <a:solidFill>
                  <a:srgbClr val="00B0F0"/>
                </a:solidFill>
              </a:rPr>
              <a:t>Grupe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tinta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0714" y="1690688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Pacienti</a:t>
            </a:r>
            <a:r>
              <a:rPr lang="en-US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utilizatori</a:t>
            </a:r>
            <a:r>
              <a:rPr lang="en-US" sz="2400" dirty="0"/>
              <a:t> de </a:t>
            </a:r>
            <a:r>
              <a:rPr lang="en-US" sz="2400" dirty="0" err="1"/>
              <a:t>droguri</a:t>
            </a:r>
            <a:r>
              <a:rPr lang="en-US" sz="2400" dirty="0"/>
              <a:t> </a:t>
            </a:r>
            <a:r>
              <a:rPr lang="en-US" sz="2400" dirty="0" err="1"/>
              <a:t>injectabile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persoane</a:t>
            </a:r>
            <a:r>
              <a:rPr lang="en-US" sz="2400" dirty="0"/>
              <a:t> </a:t>
            </a:r>
            <a:r>
              <a:rPr lang="en-US" sz="2400" dirty="0" err="1"/>
              <a:t>fara</a:t>
            </a:r>
            <a:r>
              <a:rPr lang="en-US" sz="2400" dirty="0"/>
              <a:t> </a:t>
            </a:r>
            <a:r>
              <a:rPr lang="en-US" sz="2400" dirty="0" err="1"/>
              <a:t>domiciliu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persoane</a:t>
            </a:r>
            <a:r>
              <a:rPr lang="en-US" sz="2400" dirty="0"/>
              <a:t> </a:t>
            </a:r>
            <a:r>
              <a:rPr lang="en-US" sz="2400" dirty="0" err="1"/>
              <a:t>institutionalizate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/</a:t>
            </a:r>
            <a:r>
              <a:rPr lang="en-US" sz="2400" dirty="0" err="1"/>
              <a:t>sau</a:t>
            </a:r>
            <a:r>
              <a:rPr lang="en-US" sz="2400" dirty="0"/>
              <a:t> din </a:t>
            </a:r>
            <a:r>
              <a:rPr lang="en-US" sz="2400" dirty="0" err="1" smtClean="0"/>
              <a:t>penitenciare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a</a:t>
            </a:r>
            <a:r>
              <a:rPr lang="en-US" sz="2400" dirty="0" err="1" smtClean="0"/>
              <a:t>lte</a:t>
            </a:r>
            <a:r>
              <a:rPr lang="en-US" sz="2400" dirty="0" smtClean="0"/>
              <a:t> </a:t>
            </a:r>
            <a:r>
              <a:rPr lang="en-US" sz="2400" dirty="0" err="1" smtClean="0"/>
              <a:t>persoane</a:t>
            </a:r>
            <a:r>
              <a:rPr lang="en-US" sz="2400" dirty="0" smtClean="0"/>
              <a:t> din </a:t>
            </a:r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vulnerabile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Personal medical</a:t>
            </a:r>
            <a:r>
              <a:rPr lang="en-US" sz="2400" dirty="0"/>
              <a:t>: </a:t>
            </a:r>
            <a:r>
              <a:rPr lang="en-US" sz="2400" dirty="0" err="1"/>
              <a:t>medici</a:t>
            </a:r>
            <a:r>
              <a:rPr lang="en-US" sz="2400" dirty="0"/>
              <a:t> de </a:t>
            </a:r>
            <a:r>
              <a:rPr lang="en-US" sz="2400" dirty="0" err="1" smtClean="0"/>
              <a:t>familie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</a:t>
            </a:r>
            <a:r>
              <a:rPr lang="en-US" sz="2400" dirty="0" err="1" smtClean="0"/>
              <a:t>medici</a:t>
            </a:r>
            <a:r>
              <a:rPr lang="en-US" sz="2400" dirty="0" smtClean="0"/>
              <a:t> </a:t>
            </a:r>
            <a:r>
              <a:rPr lang="en-US" sz="2400" dirty="0" err="1" smtClean="0"/>
              <a:t>rezidenti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specialist de </a:t>
            </a:r>
            <a:r>
              <a:rPr lang="en-US" sz="2400" dirty="0" err="1" smtClean="0"/>
              <a:t>boli</a:t>
            </a:r>
            <a:r>
              <a:rPr lang="en-US" sz="2400" dirty="0" smtClean="0"/>
              <a:t> </a:t>
            </a:r>
            <a:r>
              <a:rPr lang="en-US" sz="2400" dirty="0" err="1" smtClean="0"/>
              <a:t>infectioase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</a:t>
            </a:r>
            <a:r>
              <a:rPr lang="en-US" sz="2400" dirty="0" err="1" smtClean="0"/>
              <a:t>asistente</a:t>
            </a:r>
            <a:r>
              <a:rPr lang="en-US" sz="2400" dirty="0" smtClean="0"/>
              <a:t> </a:t>
            </a:r>
            <a:r>
              <a:rPr lang="en-US" sz="2400" dirty="0" err="1" smtClean="0"/>
              <a:t>medicale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asistenti</a:t>
            </a:r>
            <a:r>
              <a:rPr lang="en-US" sz="2400" dirty="0" smtClean="0"/>
              <a:t> </a:t>
            </a:r>
            <a:r>
              <a:rPr lang="en-US" sz="2400" dirty="0" err="1"/>
              <a:t>sociali</a:t>
            </a:r>
            <a:r>
              <a:rPr lang="en-US" sz="2400" dirty="0"/>
              <a:t>, </a:t>
            </a:r>
            <a:r>
              <a:rPr lang="en-US" sz="2400" dirty="0" err="1"/>
              <a:t>psihologi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32" y="475989"/>
            <a:ext cx="999473" cy="97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53227" y="895649"/>
            <a:ext cx="9354524" cy="1325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IE" altLang="en-US" sz="3200" b="1" dirty="0" err="1" smtClean="0">
                <a:solidFill>
                  <a:srgbClr val="00B0F0"/>
                </a:solidFill>
              </a:rPr>
              <a:t>Prezentare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scop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HEPCARE EUROPE: model de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integrare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a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managementului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hepatitei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cronice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medicii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familie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(1)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37839" y="2533185"/>
            <a:ext cx="10169912" cy="4648200"/>
          </a:xfrm>
        </p:spPr>
        <p:txBody>
          <a:bodyPr/>
          <a:lstStyle/>
          <a:p>
            <a:pPr eaLnBrk="1" hangingPunct="1"/>
            <a:r>
              <a:rPr lang="en-IE" altLang="en-US" dirty="0" err="1"/>
              <a:t>s</a:t>
            </a:r>
            <a:r>
              <a:rPr lang="en-IE" altLang="en-US" dirty="0" err="1" smtClean="0"/>
              <a:t>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creeze</a:t>
            </a:r>
            <a:r>
              <a:rPr lang="en-IE" altLang="en-US" dirty="0" smtClean="0"/>
              <a:t> un </a:t>
            </a:r>
            <a:r>
              <a:rPr lang="en-IE" altLang="en-US" b="1" dirty="0" smtClean="0">
                <a:solidFill>
                  <a:srgbClr val="FF0000"/>
                </a:solidFill>
              </a:rPr>
              <a:t>NOU model </a:t>
            </a:r>
            <a:r>
              <a:rPr lang="en-IE" altLang="en-US" dirty="0" smtClean="0"/>
              <a:t>de </a:t>
            </a:r>
            <a:r>
              <a:rPr lang="en-IE" altLang="en-US" dirty="0" err="1" smtClean="0"/>
              <a:t>ingrijiri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pentru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hepatita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cronica</a:t>
            </a:r>
            <a:r>
              <a:rPr lang="en-IE" altLang="en-US" dirty="0" smtClean="0"/>
              <a:t> C</a:t>
            </a:r>
          </a:p>
          <a:p>
            <a:pPr eaLnBrk="1" hangingPunct="1"/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intensifice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metodele</a:t>
            </a:r>
            <a:r>
              <a:rPr lang="en-IE" altLang="en-US" dirty="0" smtClean="0"/>
              <a:t> de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depistare</a:t>
            </a:r>
            <a:r>
              <a:rPr lang="en-IE" altLang="en-US" dirty="0" smtClean="0"/>
              <a:t> a </a:t>
            </a:r>
            <a:r>
              <a:rPr lang="en-IE" altLang="en-US" dirty="0" err="1" smtClean="0"/>
              <a:t>hepatitei</a:t>
            </a:r>
            <a:r>
              <a:rPr lang="en-IE" altLang="en-US" dirty="0" smtClean="0"/>
              <a:t> VHC ( “POINT OF CARE TESTING”)</a:t>
            </a:r>
            <a:endParaRPr lang="en-IE" altLang="en-US" dirty="0"/>
          </a:p>
          <a:p>
            <a:pPr eaLnBrk="1" hangingPunct="1"/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creeze</a:t>
            </a:r>
            <a:r>
              <a:rPr lang="en-IE" altLang="en-US" dirty="0" smtClean="0"/>
              <a:t> o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retea</a:t>
            </a:r>
            <a:r>
              <a:rPr lang="en-IE" altLang="en-US" b="1" dirty="0" smtClean="0">
                <a:solidFill>
                  <a:srgbClr val="FF0000"/>
                </a:solidFill>
              </a:rPr>
              <a:t> de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colaborare</a:t>
            </a:r>
            <a:r>
              <a:rPr lang="en-IE" altLang="en-US" b="1" dirty="0" smtClean="0">
                <a:solidFill>
                  <a:srgbClr val="FF0000"/>
                </a:solidFill>
              </a:rPr>
              <a:t> </a:t>
            </a:r>
            <a:r>
              <a:rPr lang="en-IE" altLang="en-US" dirty="0" smtClean="0"/>
              <a:t>care </a:t>
            </a:r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permita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medicilor</a:t>
            </a:r>
            <a:r>
              <a:rPr lang="en-IE" altLang="en-US" dirty="0" smtClean="0"/>
              <a:t> de </a:t>
            </a:r>
            <a:r>
              <a:rPr lang="en-IE" altLang="en-US" dirty="0" err="1" smtClean="0"/>
              <a:t>familie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sa</a:t>
            </a:r>
            <a:r>
              <a:rPr lang="en-IE" altLang="en-US" dirty="0" smtClean="0"/>
              <a:t> fie din </a:t>
            </a:r>
            <a:r>
              <a:rPr lang="en-IE" altLang="en-US" dirty="0" err="1" smtClean="0"/>
              <a:t>ce</a:t>
            </a:r>
            <a:r>
              <a:rPr lang="en-IE" altLang="en-US" dirty="0" smtClean="0"/>
              <a:t> in </a:t>
            </a:r>
            <a:r>
              <a:rPr lang="en-IE" altLang="en-US" dirty="0" err="1" smtClean="0"/>
              <a:t>ce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mai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implicati</a:t>
            </a:r>
            <a:r>
              <a:rPr lang="en-IE" altLang="en-US" dirty="0" smtClean="0"/>
              <a:t> in </a:t>
            </a:r>
            <a:r>
              <a:rPr lang="en-IE" altLang="en-US" dirty="0" err="1" smtClean="0"/>
              <a:t>managementul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hepatitei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cronice</a:t>
            </a:r>
            <a:r>
              <a:rPr lang="en-IE" altLang="en-US" dirty="0" smtClean="0"/>
              <a:t> cu virus C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787" y="407936"/>
            <a:ext cx="1062103" cy="9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90805" y="365125"/>
            <a:ext cx="9319365" cy="1325563"/>
          </a:xfrm>
        </p:spPr>
        <p:txBody>
          <a:bodyPr>
            <a:noAutofit/>
          </a:bodyPr>
          <a:lstStyle/>
          <a:p>
            <a:pPr algn="ctr"/>
            <a:r>
              <a:rPr lang="en-IE" altLang="en-US" sz="3200" b="1" dirty="0" err="1">
                <a:solidFill>
                  <a:srgbClr val="00B0F0"/>
                </a:solidFill>
              </a:rPr>
              <a:t>Prezentare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scop</a:t>
            </a:r>
            <a:r>
              <a:rPr lang="en-IE" altLang="en-US" sz="3200" b="1" dirty="0">
                <a:solidFill>
                  <a:srgbClr val="00B0F0"/>
                </a:solidFill>
              </a:rPr>
              <a:t> HEPCARE EUROPE: model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integrare</a:t>
            </a:r>
            <a:r>
              <a:rPr lang="en-IE" altLang="en-US" sz="3200" b="1" dirty="0">
                <a:solidFill>
                  <a:srgbClr val="00B0F0"/>
                </a:solidFill>
              </a:rPr>
              <a:t> a </a:t>
            </a:r>
            <a:r>
              <a:rPr lang="en-IE" altLang="en-US" sz="3200" b="1" dirty="0" err="1">
                <a:solidFill>
                  <a:srgbClr val="00B0F0"/>
                </a:solidFill>
              </a:rPr>
              <a:t>managementului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hepatitei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cronice</a:t>
            </a:r>
            <a:r>
              <a:rPr lang="en-IE" altLang="en-US" sz="3200" b="1" dirty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>
                <a:solidFill>
                  <a:srgbClr val="00B0F0"/>
                </a:solidFill>
              </a:rPr>
              <a:t>pentru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medicii</a:t>
            </a:r>
            <a:r>
              <a:rPr lang="en-IE" altLang="en-US" sz="3200" b="1" dirty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familie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(2)</a:t>
            </a:r>
            <a:endParaRPr lang="en-IE" altLang="en-US" sz="3200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39632" y="1864113"/>
            <a:ext cx="9888924" cy="4648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IE" altLang="en-US" sz="2400" dirty="0" err="1" smtClean="0"/>
              <a:t>Programe</a:t>
            </a:r>
            <a:r>
              <a:rPr lang="en-IE" altLang="en-US" sz="2400" dirty="0" smtClean="0"/>
              <a:t> de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educatie</a:t>
            </a:r>
            <a:r>
              <a:rPr lang="en-IE" altLang="en-US" sz="2400" dirty="0" smtClean="0"/>
              <a:t>: </a:t>
            </a:r>
            <a:r>
              <a:rPr lang="en-IE" altLang="en-US" sz="2400" dirty="0" err="1" smtClean="0"/>
              <a:t>pentru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medicii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familie</a:t>
            </a:r>
            <a:r>
              <a:rPr lang="en-IE" altLang="en-US" sz="2400" dirty="0" smtClean="0"/>
              <a:t>/</a:t>
            </a:r>
            <a:r>
              <a:rPr lang="en-IE" altLang="en-US" sz="2400" dirty="0" err="1" smtClean="0"/>
              <a:t>pacienti</a:t>
            </a:r>
            <a:r>
              <a:rPr lang="en-IE" altLang="en-US" sz="2400" dirty="0"/>
              <a:t> </a:t>
            </a:r>
            <a:r>
              <a:rPr lang="en-IE" altLang="en-US" sz="2400" dirty="0" smtClean="0"/>
              <a:t>cu </a:t>
            </a:r>
            <a:r>
              <a:rPr lang="en-IE" altLang="en-US" sz="2400" dirty="0" err="1" smtClean="0"/>
              <a:t>privire</a:t>
            </a:r>
            <a:r>
              <a:rPr lang="en-IE" altLang="en-US" sz="2400" dirty="0" smtClean="0"/>
              <a:t> la </a:t>
            </a:r>
            <a:r>
              <a:rPr lang="en-IE" altLang="en-US" sz="2400" dirty="0" err="1" smtClean="0"/>
              <a:t>modul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depistare</a:t>
            </a:r>
            <a:r>
              <a:rPr lang="en-IE" altLang="en-US" sz="2400" dirty="0" smtClean="0"/>
              <a:t>, </a:t>
            </a:r>
            <a:r>
              <a:rPr lang="en-IE" altLang="en-US" sz="2400" dirty="0" err="1" smtClean="0"/>
              <a:t>metode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noi</a:t>
            </a:r>
            <a:r>
              <a:rPr lang="en-IE" altLang="en-US" sz="2400" dirty="0" smtClean="0"/>
              <a:t> de diagnostic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noi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regimuri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terapeutice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despre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modul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prevenire</a:t>
            </a:r>
            <a:r>
              <a:rPr lang="en-IE" altLang="en-US" sz="2400" dirty="0" smtClean="0"/>
              <a:t> a </a:t>
            </a:r>
            <a:r>
              <a:rPr lang="en-IE" altLang="en-US" sz="2400" dirty="0" err="1" smtClean="0"/>
              <a:t>transmiterii</a:t>
            </a:r>
            <a:r>
              <a:rPr lang="en-IE" altLang="en-US" sz="2400" dirty="0" smtClean="0"/>
              <a:t> VHC </a:t>
            </a:r>
          </a:p>
          <a:p>
            <a:pPr algn="just" eaLnBrk="1" hangingPunct="1"/>
            <a:r>
              <a:rPr lang="en-IE" altLang="en-US" sz="2400" b="1" dirty="0" err="1" smtClean="0">
                <a:solidFill>
                  <a:srgbClr val="FF0000"/>
                </a:solidFill>
              </a:rPr>
              <a:t>Suport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social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un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acces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mai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usor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dirty="0" err="1" smtClean="0"/>
              <a:t>spre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evaluare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tratament</a:t>
            </a:r>
            <a:r>
              <a:rPr lang="en-IE" altLang="en-US" sz="2400" dirty="0" smtClean="0"/>
              <a:t> VHC: personal medical </a:t>
            </a:r>
            <a:r>
              <a:rPr lang="en-IE" altLang="en-US" sz="2400" dirty="0" err="1" smtClean="0"/>
              <a:t>dedicat</a:t>
            </a:r>
            <a:r>
              <a:rPr lang="en-IE" altLang="en-US" sz="2400" dirty="0" smtClean="0"/>
              <a:t> (</a:t>
            </a:r>
            <a:r>
              <a:rPr lang="en-IE" altLang="en-US" sz="2400" dirty="0" err="1" smtClean="0"/>
              <a:t>asistenta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sociala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asistenta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studiu</a:t>
            </a:r>
            <a:r>
              <a:rPr lang="en-IE" altLang="en-US" sz="2400" dirty="0" smtClean="0"/>
              <a:t>) </a:t>
            </a:r>
            <a:r>
              <a:rPr lang="en-IE" altLang="en-US" sz="2400" dirty="0" err="1" smtClean="0"/>
              <a:t>vor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facilita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legatura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dintre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pacient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medicul</a:t>
            </a:r>
            <a:r>
              <a:rPr lang="en-IE" altLang="en-US" sz="2400" dirty="0" smtClean="0"/>
              <a:t> specialist</a:t>
            </a:r>
          </a:p>
          <a:p>
            <a:pPr algn="just" eaLnBrk="1" hangingPunct="1"/>
            <a:r>
              <a:rPr lang="en-IE" altLang="en-US" sz="2400" b="1" dirty="0" err="1" smtClean="0">
                <a:solidFill>
                  <a:srgbClr val="FF0000"/>
                </a:solidFill>
              </a:rPr>
              <a:t>Acces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spre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tratamentul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antiviral C</a:t>
            </a:r>
            <a:r>
              <a:rPr lang="en-IE" altLang="en-US" sz="2400" dirty="0" smtClean="0"/>
              <a:t>: </a:t>
            </a:r>
            <a:r>
              <a:rPr lang="en-IE" altLang="en-US" sz="2400" dirty="0" err="1" smtClean="0"/>
              <a:t>prin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asigurarea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unui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suport</a:t>
            </a:r>
            <a:r>
              <a:rPr lang="en-IE" altLang="en-US" sz="2400" dirty="0" smtClean="0"/>
              <a:t> medical </a:t>
            </a:r>
            <a:r>
              <a:rPr lang="en-IE" altLang="en-US" sz="2400" dirty="0" err="1" smtClean="0"/>
              <a:t>psihologic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social </a:t>
            </a:r>
            <a:r>
              <a:rPr lang="en-IE" altLang="en-US" sz="2400" dirty="0" err="1" smtClean="0"/>
              <a:t>pentru</a:t>
            </a:r>
            <a:r>
              <a:rPr lang="en-IE" altLang="en-US" sz="2400" dirty="0" smtClean="0"/>
              <a:t> o cat </a:t>
            </a:r>
            <a:r>
              <a:rPr lang="en-IE" altLang="en-US" sz="2400" dirty="0" err="1" smtClean="0"/>
              <a:t>mai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buna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aderenta</a:t>
            </a:r>
            <a:r>
              <a:rPr lang="en-IE" altLang="en-US" sz="2400" dirty="0" smtClean="0"/>
              <a:t> la </a:t>
            </a:r>
            <a:r>
              <a:rPr lang="en-IE" altLang="en-US" sz="2400" dirty="0" err="1" smtClean="0"/>
              <a:t>tratament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pentru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finalizarea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schemei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terapie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antivirala</a:t>
            </a:r>
            <a:r>
              <a:rPr lang="en-IE" altLang="en-US" sz="2400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091" y="365125"/>
            <a:ext cx="1126771" cy="10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24078" y="323551"/>
            <a:ext cx="10794381" cy="935367"/>
          </a:xfrm>
        </p:spPr>
        <p:txBody>
          <a:bodyPr>
            <a:noAutofit/>
          </a:bodyPr>
          <a:lstStyle/>
          <a:p>
            <a:r>
              <a:rPr lang="en-IE" altLang="en-US" sz="3200" b="1" dirty="0" err="1">
                <a:solidFill>
                  <a:srgbClr val="00B0F0"/>
                </a:solidFill>
              </a:rPr>
              <a:t>Prezentare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scop</a:t>
            </a:r>
            <a:r>
              <a:rPr lang="en-IE" altLang="en-US" sz="3200" b="1" dirty="0">
                <a:solidFill>
                  <a:srgbClr val="00B0F0"/>
                </a:solidFill>
              </a:rPr>
              <a:t> HEPCARE EUROPE: model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integrare</a:t>
            </a:r>
            <a:r>
              <a:rPr lang="en-IE" altLang="en-US" sz="3200" b="1" dirty="0">
                <a:solidFill>
                  <a:srgbClr val="00B0F0"/>
                </a:solidFill>
              </a:rPr>
              <a:t> a </a:t>
            </a:r>
            <a:r>
              <a:rPr lang="en-IE" altLang="en-US" sz="3200" b="1" dirty="0" err="1">
                <a:solidFill>
                  <a:srgbClr val="00B0F0"/>
                </a:solidFill>
              </a:rPr>
              <a:t>managementului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hepatitei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cronice</a:t>
            </a:r>
            <a:r>
              <a:rPr lang="en-IE" altLang="en-US" sz="3200" b="1" dirty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>
                <a:solidFill>
                  <a:srgbClr val="00B0F0"/>
                </a:solidFill>
              </a:rPr>
              <a:t>pentru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medicii</a:t>
            </a:r>
            <a:r>
              <a:rPr lang="en-IE" altLang="en-US" sz="3200" b="1" dirty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familie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(3)</a:t>
            </a:r>
            <a:endParaRPr lang="en-IE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947" y="1330037"/>
            <a:ext cx="9634654" cy="5527964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IE" sz="2400" b="1" dirty="0" err="1" smtClean="0">
                <a:solidFill>
                  <a:srgbClr val="FF0000"/>
                </a:solidFill>
              </a:rPr>
              <a:t>Noi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metode</a:t>
            </a:r>
            <a:r>
              <a:rPr lang="en-IE" sz="2400" b="1" dirty="0" smtClean="0">
                <a:solidFill>
                  <a:srgbClr val="FF0000"/>
                </a:solidFill>
              </a:rPr>
              <a:t> de diagnostic </a:t>
            </a:r>
            <a:r>
              <a:rPr lang="en-IE" sz="2400" dirty="0" smtClean="0"/>
              <a:t>(teste </a:t>
            </a:r>
            <a:r>
              <a:rPr lang="en-IE" sz="2400" dirty="0" err="1" smtClean="0"/>
              <a:t>rapide</a:t>
            </a:r>
            <a:r>
              <a:rPr lang="en-IE" sz="2400" dirty="0" smtClean="0"/>
              <a:t>- </a:t>
            </a:r>
            <a:r>
              <a:rPr lang="en-IE" sz="2400" dirty="0" err="1" smtClean="0"/>
              <a:t>orale</a:t>
            </a:r>
            <a:r>
              <a:rPr lang="en-IE" sz="2400" dirty="0" smtClean="0"/>
              <a:t>, </a:t>
            </a:r>
            <a:r>
              <a:rPr lang="en-IE" sz="2400" dirty="0" err="1" smtClean="0"/>
              <a:t>Fibroscan</a:t>
            </a:r>
            <a:r>
              <a:rPr lang="en-IE" sz="2400" dirty="0" smtClean="0"/>
              <a:t>)</a:t>
            </a: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IE" sz="2400" b="1" dirty="0" err="1" smtClean="0">
                <a:solidFill>
                  <a:srgbClr val="FF0000"/>
                </a:solidFill>
              </a:rPr>
              <a:t>Noi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metode</a:t>
            </a:r>
            <a:r>
              <a:rPr lang="en-IE" sz="2400" b="1" dirty="0" smtClean="0">
                <a:solidFill>
                  <a:srgbClr val="FF0000"/>
                </a:solidFill>
              </a:rPr>
              <a:t> de </a:t>
            </a:r>
            <a:r>
              <a:rPr lang="en-IE" sz="2400" b="1" dirty="0" err="1" smtClean="0">
                <a:solidFill>
                  <a:srgbClr val="FF0000"/>
                </a:solidFill>
              </a:rPr>
              <a:t>abordare</a:t>
            </a:r>
            <a:r>
              <a:rPr lang="en-IE" sz="2400" b="1" dirty="0" smtClean="0">
                <a:solidFill>
                  <a:srgbClr val="FF0000"/>
                </a:solidFill>
              </a:rPr>
              <a:t> a </a:t>
            </a:r>
            <a:r>
              <a:rPr lang="en-IE" sz="2400" b="1" dirty="0" err="1" smtClean="0">
                <a:solidFill>
                  <a:srgbClr val="FF0000"/>
                </a:solidFill>
              </a:rPr>
              <a:t>terapiei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antivirale</a:t>
            </a:r>
            <a:r>
              <a:rPr lang="en-IE" sz="2400" b="1" dirty="0" smtClean="0">
                <a:solidFill>
                  <a:srgbClr val="FF0000"/>
                </a:solidFill>
              </a:rPr>
              <a:t> C </a:t>
            </a:r>
            <a:r>
              <a:rPr lang="en-IE" sz="2400" dirty="0" smtClean="0"/>
              <a:t>( </a:t>
            </a:r>
            <a:r>
              <a:rPr lang="en-IE" sz="2400" dirty="0" err="1" smtClean="0"/>
              <a:t>terapia</a:t>
            </a:r>
            <a:r>
              <a:rPr lang="en-IE" sz="2400" dirty="0" smtClean="0"/>
              <a:t> “interferon free”)</a:t>
            </a:r>
          </a:p>
          <a:p>
            <a:pPr algn="just" eaLnBrk="1" hangingPunct="1">
              <a:defRPr/>
            </a:pPr>
            <a:r>
              <a:rPr lang="en-IE" sz="2400" b="1" dirty="0" err="1" smtClean="0">
                <a:solidFill>
                  <a:srgbClr val="FF0000"/>
                </a:solidFill>
              </a:rPr>
              <a:t>Noi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>
                <a:solidFill>
                  <a:srgbClr val="FF0000"/>
                </a:solidFill>
              </a:rPr>
              <a:t>p</a:t>
            </a:r>
            <a:r>
              <a:rPr lang="en-IE" sz="2400" b="1" dirty="0" err="1" smtClean="0">
                <a:solidFill>
                  <a:srgbClr val="FF0000"/>
                </a:solidFill>
              </a:rPr>
              <a:t>rovocari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integrarea</a:t>
            </a:r>
            <a:r>
              <a:rPr lang="en-IE" sz="2400" dirty="0" smtClean="0"/>
              <a:t> </a:t>
            </a:r>
            <a:r>
              <a:rPr lang="en-IE" sz="2400" dirty="0" err="1" smtClean="0"/>
              <a:t>ingrijirilor</a:t>
            </a:r>
            <a:r>
              <a:rPr lang="en-IE" sz="2400" dirty="0" smtClean="0"/>
              <a:t> </a:t>
            </a:r>
            <a:r>
              <a:rPr lang="en-IE" sz="2400" dirty="0" err="1" smtClean="0"/>
              <a:t>pentru</a:t>
            </a:r>
            <a:r>
              <a:rPr lang="en-IE" sz="2400" dirty="0" smtClean="0"/>
              <a:t> </a:t>
            </a:r>
            <a:r>
              <a:rPr lang="en-IE" sz="2400" dirty="0" err="1" smtClean="0"/>
              <a:t>persoane</a:t>
            </a:r>
            <a:r>
              <a:rPr lang="en-IE" sz="2400" dirty="0" smtClean="0"/>
              <a:t> din </a:t>
            </a:r>
            <a:r>
              <a:rPr lang="en-IE" sz="2400" dirty="0" err="1" smtClean="0"/>
              <a:t>grupe</a:t>
            </a:r>
            <a:r>
              <a:rPr lang="en-IE" sz="2400" dirty="0" smtClean="0"/>
              <a:t> </a:t>
            </a:r>
            <a:r>
              <a:rPr lang="en-IE" sz="2400" dirty="0" err="1" smtClean="0"/>
              <a:t>vulnerabile</a:t>
            </a:r>
            <a:r>
              <a:rPr lang="en-IE" sz="2400" dirty="0" smtClean="0"/>
              <a:t> </a:t>
            </a:r>
            <a:r>
              <a:rPr lang="en-IE" sz="2400" dirty="0" err="1" smtClean="0"/>
              <a:t>aflate</a:t>
            </a:r>
            <a:r>
              <a:rPr lang="en-IE" sz="2400" dirty="0" smtClean="0"/>
              <a:t> la </a:t>
            </a:r>
            <a:r>
              <a:rPr lang="en-IE" sz="2400" dirty="0" err="1" smtClean="0"/>
              <a:t>risc</a:t>
            </a:r>
            <a:r>
              <a:rPr lang="en-IE" sz="2400" dirty="0" smtClean="0"/>
              <a:t> - </a:t>
            </a:r>
            <a:r>
              <a:rPr lang="en-IE" sz="2400" dirty="0" err="1" smtClean="0"/>
              <a:t>probleme</a:t>
            </a:r>
            <a:r>
              <a:rPr lang="en-IE" sz="2400" dirty="0" smtClean="0"/>
              <a:t> </a:t>
            </a:r>
            <a:r>
              <a:rPr lang="en-IE" sz="2400" dirty="0" err="1" smtClean="0"/>
              <a:t>sociale</a:t>
            </a:r>
            <a:r>
              <a:rPr lang="en-IE" sz="2400" dirty="0" smtClean="0"/>
              <a:t>, </a:t>
            </a:r>
            <a:r>
              <a:rPr lang="en-IE" sz="2400" dirty="0" err="1" smtClean="0"/>
              <a:t>psiho-emotionale</a:t>
            </a:r>
            <a:r>
              <a:rPr lang="en-IE" sz="2400" dirty="0" smtClean="0"/>
              <a:t>)- </a:t>
            </a:r>
            <a:r>
              <a:rPr lang="en-IE" sz="2400" dirty="0" err="1" smtClean="0"/>
              <a:t>colaborarea</a:t>
            </a:r>
            <a:r>
              <a:rPr lang="en-IE" sz="2400" dirty="0" smtClean="0"/>
              <a:t> cu ONG-</a:t>
            </a:r>
            <a:r>
              <a:rPr lang="en-IE" sz="2400" dirty="0" err="1" smtClean="0"/>
              <a:t>uri</a:t>
            </a:r>
            <a:endParaRPr lang="en-IE" sz="2400" dirty="0" smtClean="0"/>
          </a:p>
          <a:p>
            <a:pPr algn="just" eaLnBrk="1" hangingPunct="1">
              <a:defRPr/>
            </a:pPr>
            <a:r>
              <a:rPr lang="en-IE" sz="2400" b="1" dirty="0" smtClean="0">
                <a:solidFill>
                  <a:srgbClr val="FF0000"/>
                </a:solidFill>
              </a:rPr>
              <a:t>O </a:t>
            </a:r>
            <a:r>
              <a:rPr lang="en-IE" sz="2400" b="1" dirty="0" err="1" smtClean="0">
                <a:solidFill>
                  <a:srgbClr val="FF0000"/>
                </a:solidFill>
              </a:rPr>
              <a:t>mai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buna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colaborare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dirty="0" err="1" smtClean="0"/>
              <a:t>intre</a:t>
            </a:r>
            <a:r>
              <a:rPr lang="en-IE" sz="2400" dirty="0" smtClean="0"/>
              <a:t> </a:t>
            </a:r>
            <a:r>
              <a:rPr lang="en-IE" sz="2400" dirty="0" err="1" smtClean="0"/>
              <a:t>medicul</a:t>
            </a:r>
            <a:r>
              <a:rPr lang="en-IE" sz="2400" dirty="0" smtClean="0"/>
              <a:t> specialist de </a:t>
            </a:r>
            <a:r>
              <a:rPr lang="en-IE" sz="2400" dirty="0" err="1" smtClean="0"/>
              <a:t>boli</a:t>
            </a:r>
            <a:r>
              <a:rPr lang="en-IE" sz="2400" dirty="0" smtClean="0"/>
              <a:t> </a:t>
            </a:r>
            <a:r>
              <a:rPr lang="en-IE" sz="2400" dirty="0" err="1" smtClean="0"/>
              <a:t>infectioase</a:t>
            </a:r>
            <a:r>
              <a:rPr lang="en-IE" sz="2400" dirty="0" smtClean="0"/>
              <a:t> </a:t>
            </a:r>
            <a:r>
              <a:rPr lang="en-IE" sz="2400" dirty="0" err="1" smtClean="0"/>
              <a:t>si</a:t>
            </a:r>
            <a:r>
              <a:rPr lang="en-IE" sz="2400" dirty="0" smtClean="0"/>
              <a:t> </a:t>
            </a:r>
            <a:r>
              <a:rPr lang="en-IE" sz="2400" dirty="0" err="1" smtClean="0"/>
              <a:t>medicul</a:t>
            </a:r>
            <a:r>
              <a:rPr lang="en-IE" sz="2400" dirty="0" smtClean="0"/>
              <a:t> de </a:t>
            </a:r>
            <a:r>
              <a:rPr lang="en-IE" sz="2400" dirty="0" err="1" smtClean="0"/>
              <a:t>familie</a:t>
            </a:r>
            <a:endParaRPr lang="en-IE" sz="2400" dirty="0" smtClean="0"/>
          </a:p>
          <a:p>
            <a:pPr marL="0" indent="0" algn="just">
              <a:buNone/>
              <a:defRPr/>
            </a:pPr>
            <a:endParaRPr lang="en-IE" dirty="0"/>
          </a:p>
          <a:p>
            <a:pPr eaLnBrk="1" hangingPunct="1">
              <a:defRPr/>
            </a:pPr>
            <a:endParaRPr lang="en-IE" dirty="0"/>
          </a:p>
          <a:p>
            <a:pPr eaLnBrk="1" hangingPunct="1">
              <a:defRPr/>
            </a:pPr>
            <a:endParaRPr lang="en-IE" dirty="0"/>
          </a:p>
          <a:p>
            <a:pPr marL="0" indent="0" eaLnBrk="1" hangingPunct="1">
              <a:buNone/>
              <a:defRPr/>
            </a:pPr>
            <a:endParaRPr lang="en-IE" dirty="0" smtClean="0"/>
          </a:p>
          <a:p>
            <a:pPr eaLnBrk="1" hangingPunct="1">
              <a:defRPr/>
            </a:pP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284" y="2308059"/>
            <a:ext cx="2755075" cy="1888177"/>
          </a:xfrm>
          <a:prstGeom prst="rect">
            <a:avLst/>
          </a:prstGeom>
        </p:spPr>
      </p:pic>
      <p:pic>
        <p:nvPicPr>
          <p:cNvPr id="6" name="Content Placeholder 3" descr="Fibroscan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7018" y="2215612"/>
            <a:ext cx="2683824" cy="19806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878" y="265778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0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8524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Pachete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lucru</a:t>
            </a:r>
            <a:r>
              <a:rPr lang="en-US" sz="3200" b="1" dirty="0" smtClean="0">
                <a:solidFill>
                  <a:srgbClr val="00B0F0"/>
                </a:solidFill>
              </a:rPr>
              <a:t> HEPCARE EUROPE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63376037"/>
              </p:ext>
            </p:extLst>
          </p:nvPr>
        </p:nvGraphicFramePr>
        <p:xfrm>
          <a:off x="1538874" y="1114816"/>
          <a:ext cx="3028950" cy="524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53702935"/>
              </p:ext>
            </p:extLst>
          </p:nvPr>
        </p:nvGraphicFramePr>
        <p:xfrm>
          <a:off x="4813301" y="1058136"/>
          <a:ext cx="6540499" cy="548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099" y="372335"/>
            <a:ext cx="874297" cy="8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1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941</Words>
  <Application>Microsoft Office PowerPoint</Application>
  <PresentationFormat>Custom</PresentationFormat>
  <Paragraphs>124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Prezentare Proiect HepCare Europe</vt:lpstr>
      <vt:lpstr>PROIECT HEPCARE - EUROPE</vt:lpstr>
      <vt:lpstr>Hepcare Europe Consortium</vt:lpstr>
      <vt:lpstr>Obiectiv principal</vt:lpstr>
      <vt:lpstr>Grupe tinta</vt:lpstr>
      <vt:lpstr>Prezentare si scop HEPCARE EUROPE: model de integrare a managementului hepatitei cronice C pentru medicii de familie (1)</vt:lpstr>
      <vt:lpstr>Prezentare si scop HEPCARE EUROPE: model de integrare a managementului hepatitei cronice C pentru medicii de familie (2)</vt:lpstr>
      <vt:lpstr>Prezentare si scop HEPCARE EUROPE: model de integrare a managementului hepatitei cronice C pentru medicii de familie (3)</vt:lpstr>
      <vt:lpstr>Pachete de lucru HEPCARE EUROPE</vt:lpstr>
      <vt:lpstr>Slide 10</vt:lpstr>
      <vt:lpstr>Slide 11</vt:lpstr>
      <vt:lpstr>Slide 12</vt:lpstr>
      <vt:lpstr>Pentru ca hepatita C sa devina o problema de sanatate rara in EU   ar trebui sa fie intensificate: </vt:lpstr>
      <vt:lpstr>Pentru ca hepatita C sa devina o problema de sanatate rara in EU ar trebui sa fie intensificate: </vt:lpstr>
      <vt:lpstr>HEPCARE EUROPE colaboreaza cu: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Proiect HepCare Europe</dc:title>
  <dc:creator>Cristiana</dc:creator>
  <cp:lastModifiedBy>irina</cp:lastModifiedBy>
  <cp:revision>98</cp:revision>
  <dcterms:created xsi:type="dcterms:W3CDTF">2017-03-25T14:54:55Z</dcterms:created>
  <dcterms:modified xsi:type="dcterms:W3CDTF">2017-03-29T21:33:47Z</dcterms:modified>
</cp:coreProperties>
</file>