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57" r:id="rId23"/>
    <p:sldId id="279" r:id="rId24"/>
    <p:sldId id="280" r:id="rId25"/>
    <p:sldId id="281" r:id="rId26"/>
    <p:sldId id="282" r:id="rId27"/>
    <p:sldId id="283" r:id="rId28"/>
    <p:sldId id="284" r:id="rId29"/>
    <p:sldId id="285" r:id="rId30"/>
    <p:sldId id="286" r:id="rId31"/>
    <p:sldId id="287" r:id="rId32"/>
    <p:sldId id="288" r:id="rId33"/>
    <p:sldId id="27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p:restoredTop sz="94697"/>
  </p:normalViewPr>
  <p:slideViewPr>
    <p:cSldViewPr snapToGrid="0" snapToObjects="1">
      <p:cViewPr>
        <p:scale>
          <a:sx n="66" d="100"/>
          <a:sy n="66" d="100"/>
        </p:scale>
        <p:origin x="-870" y="-14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8FD9C-E00F-6E4A-B4CF-FC80F6BF58D5}" type="datetimeFigureOut">
              <a:rPr lang="en-US" smtClean="0"/>
              <a:pPr/>
              <a:t>3/29/2017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E4C64-76E0-1049-96E9-B9CA715E2A6A}" type="slidenum">
              <a:rPr lang="en-US" smtClean="0"/>
              <a:pPr/>
              <a:t>‹#›</a:t>
            </a:fld>
            <a:endParaRPr lang="en-US"/>
          </a:p>
        </p:txBody>
      </p:sp>
    </p:spTree>
    <p:extLst>
      <p:ext uri="{BB962C8B-B14F-4D97-AF65-F5344CB8AC3E}">
        <p14:creationId xmlns:p14="http://schemas.microsoft.com/office/powerpoint/2010/main" xmlns="" val="1695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1A0D3-C6DE-CE4B-ADA0-9DD016E436B3}" type="slidenum">
              <a:rPr lang="en-US" altLang="en-US"/>
              <a:pPr/>
              <a:t>5</a:t>
            </a:fld>
            <a:endParaRPr lang="en-US" alt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altLang="en-US"/>
              <a:t>Se aplica un stimul de o intensitate cunoscuta si se compara imaginea initiala cu diferite momente. Pe baza unor algoritmi se determina elasticitatea fiecarui tip de tesut din imagine (sau elasticitatea relativa). Se pot folosi vibratii manuale ale tranductorului, pulsuri de ultrasunete sau vibratiile fiziologice (respiratie/activitate cardiaca).</a:t>
            </a:r>
          </a:p>
        </p:txBody>
      </p:sp>
    </p:spTree>
    <p:extLst>
      <p:ext uri="{BB962C8B-B14F-4D97-AF65-F5344CB8AC3E}">
        <p14:creationId xmlns:p14="http://schemas.microsoft.com/office/powerpoint/2010/main" xmlns="" val="137688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8D949-4740-C949-8C4C-860CF87CE51B}" type="slidenum">
              <a:rPr lang="en-US" altLang="en-US"/>
              <a:pPr/>
              <a:t>16</a:t>
            </a:fld>
            <a:endParaRPr lang="en-US"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ltLang="en-US" dirty="0" err="1"/>
              <a:t>Focalizeaza</a:t>
            </a:r>
            <a:r>
              <a:rPr lang="en-US" altLang="en-US" dirty="0"/>
              <a:t> </a:t>
            </a:r>
            <a:r>
              <a:rPr lang="en-US" altLang="en-US" dirty="0" err="1"/>
              <a:t>ultrasunetele</a:t>
            </a:r>
            <a:r>
              <a:rPr lang="en-US" altLang="en-US" dirty="0"/>
              <a:t> </a:t>
            </a:r>
            <a:r>
              <a:rPr lang="en-US" altLang="en-US" dirty="0" err="1"/>
              <a:t>succesiv</a:t>
            </a:r>
            <a:r>
              <a:rPr lang="en-US" altLang="en-US" dirty="0"/>
              <a:t> la </a:t>
            </a:r>
            <a:r>
              <a:rPr lang="en-US" altLang="en-US" dirty="0" err="1"/>
              <a:t>adancimi</a:t>
            </a:r>
            <a:r>
              <a:rPr lang="en-US" altLang="en-US" dirty="0"/>
              <a:t> </a:t>
            </a:r>
            <a:r>
              <a:rPr lang="en-US" altLang="en-US" dirty="0" err="1"/>
              <a:t>diferite</a:t>
            </a:r>
            <a:r>
              <a:rPr lang="en-US" altLang="en-US" dirty="0"/>
              <a:t>, </a:t>
            </a:r>
            <a:r>
              <a:rPr lang="en-US" altLang="en-US" dirty="0" err="1"/>
              <a:t>rezultand</a:t>
            </a:r>
            <a:r>
              <a:rPr lang="en-US" altLang="en-US" dirty="0"/>
              <a:t> o </a:t>
            </a:r>
            <a:r>
              <a:rPr lang="en-US" altLang="en-US" dirty="0" err="1"/>
              <a:t>propagare</a:t>
            </a:r>
            <a:r>
              <a:rPr lang="en-US" altLang="en-US" dirty="0"/>
              <a:t> a </a:t>
            </a:r>
            <a:r>
              <a:rPr lang="en-US" altLang="en-US" dirty="0" err="1"/>
              <a:t>undelor</a:t>
            </a:r>
            <a:r>
              <a:rPr lang="en-US" altLang="en-US" dirty="0"/>
              <a:t> de </a:t>
            </a:r>
            <a:r>
              <a:rPr lang="en-US" altLang="en-US" dirty="0" err="1"/>
              <a:t>forfecare</a:t>
            </a:r>
            <a:r>
              <a:rPr lang="en-US" altLang="en-US" dirty="0"/>
              <a:t> in forma de con (ST).</a:t>
            </a:r>
          </a:p>
          <a:p>
            <a:r>
              <a:rPr lang="en-US" altLang="en-US" dirty="0"/>
              <a:t>UFI – </a:t>
            </a:r>
            <a:r>
              <a:rPr lang="en-US" altLang="en-US" dirty="0" err="1"/>
              <a:t>achizitie</a:t>
            </a:r>
            <a:r>
              <a:rPr lang="en-US" altLang="en-US" dirty="0"/>
              <a:t> </a:t>
            </a:r>
            <a:r>
              <a:rPr lang="en-US" altLang="en-US" dirty="0" err="1"/>
              <a:t>pana</a:t>
            </a:r>
            <a:r>
              <a:rPr lang="en-US" altLang="en-US" dirty="0"/>
              <a:t> la 20000 </a:t>
            </a:r>
            <a:r>
              <a:rPr lang="en-US" altLang="en-US" dirty="0" err="1"/>
              <a:t>img</a:t>
            </a:r>
            <a:r>
              <a:rPr lang="en-US" altLang="en-US" dirty="0"/>
              <a:t>/sec.</a:t>
            </a:r>
          </a:p>
        </p:txBody>
      </p:sp>
    </p:spTree>
    <p:extLst>
      <p:ext uri="{BB962C8B-B14F-4D97-AF65-F5344CB8AC3E}">
        <p14:creationId xmlns:p14="http://schemas.microsoft.com/office/powerpoint/2010/main" xmlns="" val="167901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1DBDD-A239-7241-AA82-0F1D0DAB782A}" type="slidenum">
              <a:rPr lang="en-US" altLang="en-US"/>
              <a:pPr/>
              <a:t>17</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ltLang="en-US"/>
              <a:t>Focalizeaza ultrasunetele succesiv la adancimi diferite, rezultand o propagare a undelor de forfecare in forma de con (ST).</a:t>
            </a:r>
          </a:p>
          <a:p>
            <a:r>
              <a:rPr lang="en-US" altLang="en-US"/>
              <a:t>UFI – achizitie pana la 20000 img/sec.</a:t>
            </a:r>
          </a:p>
        </p:txBody>
      </p:sp>
    </p:spTree>
    <p:extLst>
      <p:ext uri="{BB962C8B-B14F-4D97-AF65-F5344CB8AC3E}">
        <p14:creationId xmlns:p14="http://schemas.microsoft.com/office/powerpoint/2010/main" xmlns="" val="60942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7DB2F-5429-6844-9D97-42F28D63B254}" type="slidenum">
              <a:rPr lang="en-US" altLang="en-US"/>
              <a:pPr/>
              <a:t>18</a:t>
            </a:fld>
            <a:endParaRPr lang="en-US" alt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ltLang="en-US"/>
              <a:t>Focalizeaza ultrasunetele succesiv la adancimi diferite, rezultand o propagare a undelor de forfecare in forma de con (ST).</a:t>
            </a:r>
          </a:p>
          <a:p>
            <a:r>
              <a:rPr lang="en-US" altLang="en-US"/>
              <a:t>UFI – achizitie pana la 20000 img/sec.</a:t>
            </a:r>
          </a:p>
        </p:txBody>
      </p:sp>
    </p:spTree>
    <p:extLst>
      <p:ext uri="{BB962C8B-B14F-4D97-AF65-F5344CB8AC3E}">
        <p14:creationId xmlns:p14="http://schemas.microsoft.com/office/powerpoint/2010/main" xmlns="" val="128853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E4C64-76E0-1049-96E9-B9CA715E2A6A}" type="slidenum">
              <a:rPr lang="en-US" smtClean="0"/>
              <a:pPr/>
              <a:t>23</a:t>
            </a:fld>
            <a:endParaRPr lang="en-US"/>
          </a:p>
        </p:txBody>
      </p:sp>
    </p:spTree>
    <p:extLst>
      <p:ext uri="{BB962C8B-B14F-4D97-AF65-F5344CB8AC3E}">
        <p14:creationId xmlns:p14="http://schemas.microsoft.com/office/powerpoint/2010/main" xmlns="" val="120182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2C03EE-BA59-734C-B431-C52EEACA54CE}"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A587B-95CB-8047-BAFB-430474D2CB78}" type="slidenum">
              <a:rPr lang="en-US" smtClean="0"/>
              <a:pPr/>
              <a:t>‹#›</a:t>
            </a:fld>
            <a:endParaRPr lang="en-US"/>
          </a:p>
        </p:txBody>
      </p:sp>
    </p:spTree>
    <p:extLst>
      <p:ext uri="{BB962C8B-B14F-4D97-AF65-F5344CB8AC3E}">
        <p14:creationId xmlns:p14="http://schemas.microsoft.com/office/powerpoint/2010/main" xmlns="" val="40031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C03EE-BA59-734C-B431-C52EEACA54CE}"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A587B-95CB-8047-BAFB-430474D2CB78}" type="slidenum">
              <a:rPr lang="en-US" smtClean="0"/>
              <a:pPr/>
              <a:t>‹#›</a:t>
            </a:fld>
            <a:endParaRPr lang="en-US"/>
          </a:p>
        </p:txBody>
      </p:sp>
    </p:spTree>
    <p:extLst>
      <p:ext uri="{BB962C8B-B14F-4D97-AF65-F5344CB8AC3E}">
        <p14:creationId xmlns:p14="http://schemas.microsoft.com/office/powerpoint/2010/main" xmlns="" val="806555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C03EE-BA59-734C-B431-C52EEACA54CE}"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A587B-95CB-8047-BAFB-430474D2CB78}" type="slidenum">
              <a:rPr lang="en-US" smtClean="0"/>
              <a:pPr/>
              <a:t>‹#›</a:t>
            </a:fld>
            <a:endParaRPr lang="en-US"/>
          </a:p>
        </p:txBody>
      </p:sp>
    </p:spTree>
    <p:extLst>
      <p:ext uri="{BB962C8B-B14F-4D97-AF65-F5344CB8AC3E}">
        <p14:creationId xmlns:p14="http://schemas.microsoft.com/office/powerpoint/2010/main" xmlns="" val="86389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80E32112-66E0-404F-B07B-45E4C53390E6}" type="slidenum">
              <a:rPr lang="en-US" altLang="en-US"/>
              <a:pPr/>
              <a:t>‹#›</a:t>
            </a:fld>
            <a:endParaRPr lang="en-US" altLang="en-US"/>
          </a:p>
        </p:txBody>
      </p:sp>
    </p:spTree>
    <p:extLst>
      <p:ext uri="{BB962C8B-B14F-4D97-AF65-F5344CB8AC3E}">
        <p14:creationId xmlns:p14="http://schemas.microsoft.com/office/powerpoint/2010/main" xmlns="" val="313790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E462FD28-8920-4C44-9784-3945528E42B0}" type="slidenum">
              <a:rPr lang="en-US" altLang="en-US"/>
              <a:pPr/>
              <a:t>‹#›</a:t>
            </a:fld>
            <a:endParaRPr lang="en-US" altLang="en-US"/>
          </a:p>
        </p:txBody>
      </p:sp>
    </p:spTree>
    <p:extLst>
      <p:ext uri="{BB962C8B-B14F-4D97-AF65-F5344CB8AC3E}">
        <p14:creationId xmlns:p14="http://schemas.microsoft.com/office/powerpoint/2010/main" xmlns="" val="155438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C03EE-BA59-734C-B431-C52EEACA54CE}"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A587B-95CB-8047-BAFB-430474D2CB78}" type="slidenum">
              <a:rPr lang="en-US" smtClean="0"/>
              <a:pPr/>
              <a:t>‹#›</a:t>
            </a:fld>
            <a:endParaRPr lang="en-US"/>
          </a:p>
        </p:txBody>
      </p:sp>
    </p:spTree>
    <p:extLst>
      <p:ext uri="{BB962C8B-B14F-4D97-AF65-F5344CB8AC3E}">
        <p14:creationId xmlns:p14="http://schemas.microsoft.com/office/powerpoint/2010/main" xmlns="" val="27229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C03EE-BA59-734C-B431-C52EEACA54CE}"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A587B-95CB-8047-BAFB-430474D2CB78}" type="slidenum">
              <a:rPr lang="en-US" smtClean="0"/>
              <a:pPr/>
              <a:t>‹#›</a:t>
            </a:fld>
            <a:endParaRPr lang="en-US"/>
          </a:p>
        </p:txBody>
      </p:sp>
    </p:spTree>
    <p:extLst>
      <p:ext uri="{BB962C8B-B14F-4D97-AF65-F5344CB8AC3E}">
        <p14:creationId xmlns:p14="http://schemas.microsoft.com/office/powerpoint/2010/main" xmlns="" val="14634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2C03EE-BA59-734C-B431-C52EEACA54CE}"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A587B-95CB-8047-BAFB-430474D2CB78}" type="slidenum">
              <a:rPr lang="en-US" smtClean="0"/>
              <a:pPr/>
              <a:t>‹#›</a:t>
            </a:fld>
            <a:endParaRPr lang="en-US"/>
          </a:p>
        </p:txBody>
      </p:sp>
    </p:spTree>
    <p:extLst>
      <p:ext uri="{BB962C8B-B14F-4D97-AF65-F5344CB8AC3E}">
        <p14:creationId xmlns:p14="http://schemas.microsoft.com/office/powerpoint/2010/main" xmlns="" val="76093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2C03EE-BA59-734C-B431-C52EEACA54CE}" type="datetimeFigureOut">
              <a:rPr lang="en-US" smtClean="0"/>
              <a:pPr/>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A587B-95CB-8047-BAFB-430474D2CB78}" type="slidenum">
              <a:rPr lang="en-US" smtClean="0"/>
              <a:pPr/>
              <a:t>‹#›</a:t>
            </a:fld>
            <a:endParaRPr lang="en-US"/>
          </a:p>
        </p:txBody>
      </p:sp>
    </p:spTree>
    <p:extLst>
      <p:ext uri="{BB962C8B-B14F-4D97-AF65-F5344CB8AC3E}">
        <p14:creationId xmlns:p14="http://schemas.microsoft.com/office/powerpoint/2010/main" xmlns="" val="74347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2C03EE-BA59-734C-B431-C52EEACA54CE}" type="datetimeFigureOut">
              <a:rPr lang="en-US" smtClean="0"/>
              <a:pPr/>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A587B-95CB-8047-BAFB-430474D2CB78}" type="slidenum">
              <a:rPr lang="en-US" smtClean="0"/>
              <a:pPr/>
              <a:t>‹#›</a:t>
            </a:fld>
            <a:endParaRPr lang="en-US"/>
          </a:p>
        </p:txBody>
      </p:sp>
    </p:spTree>
    <p:extLst>
      <p:ext uri="{BB962C8B-B14F-4D97-AF65-F5344CB8AC3E}">
        <p14:creationId xmlns:p14="http://schemas.microsoft.com/office/powerpoint/2010/main" xmlns="" val="155987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C03EE-BA59-734C-B431-C52EEACA54CE}" type="datetimeFigureOut">
              <a:rPr lang="en-US" smtClean="0"/>
              <a:pPr/>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FA587B-95CB-8047-BAFB-430474D2CB78}" type="slidenum">
              <a:rPr lang="en-US" smtClean="0"/>
              <a:pPr/>
              <a:t>‹#›</a:t>
            </a:fld>
            <a:endParaRPr lang="en-US"/>
          </a:p>
        </p:txBody>
      </p:sp>
    </p:spTree>
    <p:extLst>
      <p:ext uri="{BB962C8B-B14F-4D97-AF65-F5344CB8AC3E}">
        <p14:creationId xmlns:p14="http://schemas.microsoft.com/office/powerpoint/2010/main" xmlns="" val="40772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C03EE-BA59-734C-B431-C52EEACA54CE}"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A587B-95CB-8047-BAFB-430474D2CB78}" type="slidenum">
              <a:rPr lang="en-US" smtClean="0"/>
              <a:pPr/>
              <a:t>‹#›</a:t>
            </a:fld>
            <a:endParaRPr lang="en-US"/>
          </a:p>
        </p:txBody>
      </p:sp>
    </p:spTree>
    <p:extLst>
      <p:ext uri="{BB962C8B-B14F-4D97-AF65-F5344CB8AC3E}">
        <p14:creationId xmlns:p14="http://schemas.microsoft.com/office/powerpoint/2010/main" xmlns="" val="210317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C03EE-BA59-734C-B431-C52EEACA54CE}"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A587B-95CB-8047-BAFB-430474D2CB78}" type="slidenum">
              <a:rPr lang="en-US" smtClean="0"/>
              <a:pPr/>
              <a:t>‹#›</a:t>
            </a:fld>
            <a:endParaRPr lang="en-US"/>
          </a:p>
        </p:txBody>
      </p:sp>
    </p:spTree>
    <p:extLst>
      <p:ext uri="{BB962C8B-B14F-4D97-AF65-F5344CB8AC3E}">
        <p14:creationId xmlns:p14="http://schemas.microsoft.com/office/powerpoint/2010/main" xmlns="" val="44584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C03EE-BA59-734C-B431-C52EEACA54CE}" type="datetimeFigureOut">
              <a:rPr lang="en-US" smtClean="0"/>
              <a:pPr/>
              <a:t>3/29/2017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A587B-95CB-8047-BAFB-430474D2CB78}" type="slidenum">
              <a:rPr lang="en-US" smtClean="0"/>
              <a:pPr/>
              <a:t>‹#›</a:t>
            </a:fld>
            <a:endParaRPr lang="en-US"/>
          </a:p>
        </p:txBody>
      </p:sp>
    </p:spTree>
    <p:extLst>
      <p:ext uri="{BB962C8B-B14F-4D97-AF65-F5344CB8AC3E}">
        <p14:creationId xmlns:p14="http://schemas.microsoft.com/office/powerpoint/2010/main" xmlns="" val="1074468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ncbi.nlm.nih.gov/pubmed/15690481" TargetMode="External"/><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cbi.nlm.nih.gov/pubmed/19795024" TargetMode="External"/><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cbi.nlm.nih.gov/pubmed/2177505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ncbi.nlm.nih.gov/pubmed/2063874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cbi.nlm.nih.gov/pubmed/1746497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8991" y="1931832"/>
            <a:ext cx="9144000" cy="2387600"/>
          </a:xfrm>
        </p:spPr>
        <p:txBody>
          <a:bodyPr>
            <a:normAutofit fontScale="90000"/>
          </a:bodyPr>
          <a:lstStyle/>
          <a:p>
            <a:r>
              <a:rPr lang="en-US" b="1" dirty="0" err="1" smtClean="0"/>
              <a:t>Elastografia</a:t>
            </a:r>
            <a:r>
              <a:rPr lang="en-US" b="1" dirty="0" smtClean="0"/>
              <a:t> hepatica </a:t>
            </a:r>
            <a:r>
              <a:rPr lang="mr-IN" b="1" dirty="0" smtClean="0"/>
              <a:t>–</a:t>
            </a:r>
            <a:r>
              <a:rPr lang="en-US" b="1" dirty="0" smtClean="0"/>
              <a:t/>
            </a:r>
            <a:br>
              <a:rPr lang="en-US" b="1" dirty="0" smtClean="0"/>
            </a:br>
            <a:r>
              <a:rPr lang="en-US" b="1" dirty="0" err="1" smtClean="0"/>
              <a:t>mai</a:t>
            </a:r>
            <a:r>
              <a:rPr lang="en-US" b="1" dirty="0" smtClean="0"/>
              <a:t> </a:t>
            </a:r>
            <a:r>
              <a:rPr lang="en-US" b="1" dirty="0" err="1" smtClean="0"/>
              <a:t>mult</a:t>
            </a:r>
            <a:r>
              <a:rPr lang="en-US" b="1" dirty="0" smtClean="0"/>
              <a:t> </a:t>
            </a:r>
            <a:r>
              <a:rPr lang="en-US" b="1" dirty="0" err="1" smtClean="0"/>
              <a:t>decat</a:t>
            </a:r>
            <a:r>
              <a:rPr lang="en-US" b="1" dirty="0" smtClean="0"/>
              <a:t> o </a:t>
            </a:r>
            <a:r>
              <a:rPr lang="en-US" b="1" dirty="0" err="1" smtClean="0"/>
              <a:t>metoda</a:t>
            </a:r>
            <a:r>
              <a:rPr lang="en-US" b="1" dirty="0" smtClean="0"/>
              <a:t> de a </a:t>
            </a:r>
            <a:r>
              <a:rPr lang="en-US" b="1" dirty="0" err="1" smtClean="0"/>
              <a:t>stadializa</a:t>
            </a:r>
            <a:r>
              <a:rPr lang="en-US" b="1" dirty="0" smtClean="0"/>
              <a:t> </a:t>
            </a:r>
            <a:r>
              <a:rPr lang="en-US" b="1" dirty="0" err="1" smtClean="0"/>
              <a:t>bolile</a:t>
            </a:r>
            <a:r>
              <a:rPr lang="en-US" b="1" dirty="0" smtClean="0"/>
              <a:t> </a:t>
            </a:r>
            <a:r>
              <a:rPr lang="en-US" b="1" dirty="0" err="1" smtClean="0"/>
              <a:t>hepatice</a:t>
            </a:r>
            <a:r>
              <a:rPr lang="en-US" b="1" dirty="0" smtClean="0"/>
              <a:t>	</a:t>
            </a:r>
            <a:endParaRPr lang="en-US" b="1" dirty="0"/>
          </a:p>
        </p:txBody>
      </p:sp>
      <p:sp>
        <p:nvSpPr>
          <p:cNvPr id="3" name="TextBox 2"/>
          <p:cNvSpPr txBox="1"/>
          <p:nvPr/>
        </p:nvSpPr>
        <p:spPr>
          <a:xfrm>
            <a:off x="1538991" y="4721902"/>
            <a:ext cx="6825651" cy="1384995"/>
          </a:xfrm>
          <a:prstGeom prst="rect">
            <a:avLst/>
          </a:prstGeom>
          <a:noFill/>
        </p:spPr>
        <p:txBody>
          <a:bodyPr wrap="none" rtlCol="0">
            <a:spAutoFit/>
          </a:bodyPr>
          <a:lstStyle/>
          <a:p>
            <a:r>
              <a:rPr lang="en-US" sz="2400" b="1" i="1" dirty="0" smtClean="0"/>
              <a:t>George </a:t>
            </a:r>
            <a:r>
              <a:rPr lang="en-US" sz="2400" b="1" i="1" dirty="0" err="1" smtClean="0"/>
              <a:t>Gherlan</a:t>
            </a:r>
            <a:endParaRPr lang="en-US" sz="2400" b="1" i="1" dirty="0" smtClean="0"/>
          </a:p>
          <a:p>
            <a:r>
              <a:rPr lang="en-US" sz="2000" b="1" dirty="0" err="1" smtClean="0"/>
              <a:t>Universitatea</a:t>
            </a:r>
            <a:r>
              <a:rPr lang="en-US" sz="2000" b="1" dirty="0" smtClean="0"/>
              <a:t> de </a:t>
            </a:r>
            <a:r>
              <a:rPr lang="en-US" sz="2000" b="1" dirty="0" err="1" smtClean="0"/>
              <a:t>Medicina</a:t>
            </a:r>
            <a:r>
              <a:rPr lang="en-US" sz="2000" b="1" dirty="0" smtClean="0"/>
              <a:t> </a:t>
            </a:r>
            <a:r>
              <a:rPr lang="en-US" sz="2000" b="1" dirty="0" err="1" smtClean="0"/>
              <a:t>si</a:t>
            </a:r>
            <a:r>
              <a:rPr lang="en-US" sz="2000" b="1" dirty="0" smtClean="0"/>
              <a:t> </a:t>
            </a:r>
            <a:r>
              <a:rPr lang="en-US" sz="2000" b="1" dirty="0" err="1" smtClean="0"/>
              <a:t>Farmacie</a:t>
            </a:r>
            <a:r>
              <a:rPr lang="en-US" sz="2000" b="1" dirty="0" smtClean="0"/>
              <a:t> “Carol Davila” </a:t>
            </a:r>
            <a:r>
              <a:rPr lang="en-US" sz="2000" b="1" dirty="0" err="1" smtClean="0"/>
              <a:t>Bucuresti</a:t>
            </a:r>
            <a:endParaRPr lang="en-US" sz="2000" b="1" dirty="0" smtClean="0"/>
          </a:p>
          <a:p>
            <a:r>
              <a:rPr lang="en-US" sz="2000" b="1" dirty="0" err="1" smtClean="0"/>
              <a:t>Centrul</a:t>
            </a:r>
            <a:r>
              <a:rPr lang="en-US" sz="2000" b="1" dirty="0" smtClean="0"/>
              <a:t> de Diagnostic </a:t>
            </a:r>
            <a:r>
              <a:rPr lang="en-US" sz="2000" b="1" dirty="0" err="1" smtClean="0"/>
              <a:t>si</a:t>
            </a:r>
            <a:r>
              <a:rPr lang="en-US" sz="2000" b="1" dirty="0" smtClean="0"/>
              <a:t> </a:t>
            </a:r>
            <a:r>
              <a:rPr lang="en-US" sz="2000" b="1" dirty="0" err="1" smtClean="0"/>
              <a:t>Tratament</a:t>
            </a:r>
            <a:r>
              <a:rPr lang="en-US" sz="2000" b="1" dirty="0" smtClean="0"/>
              <a:t> “Dr. Victor Babes”</a:t>
            </a:r>
          </a:p>
          <a:p>
            <a:r>
              <a:rPr lang="en-US" sz="2000" b="1" dirty="0" err="1" smtClean="0"/>
              <a:t>Spitalul</a:t>
            </a:r>
            <a:r>
              <a:rPr lang="en-US" sz="2000" b="1" dirty="0" smtClean="0"/>
              <a:t> de </a:t>
            </a:r>
            <a:r>
              <a:rPr lang="en-US" sz="2000" b="1" dirty="0" err="1" smtClean="0"/>
              <a:t>Boli</a:t>
            </a:r>
            <a:r>
              <a:rPr lang="en-US" sz="2000" b="1" dirty="0" smtClean="0"/>
              <a:t> </a:t>
            </a:r>
            <a:r>
              <a:rPr lang="en-US" sz="2000" b="1" dirty="0" err="1" smtClean="0"/>
              <a:t>Infectioase</a:t>
            </a:r>
            <a:r>
              <a:rPr lang="en-US" sz="2000" b="1" dirty="0" smtClean="0"/>
              <a:t> </a:t>
            </a:r>
            <a:r>
              <a:rPr lang="en-US" sz="2000" b="1" dirty="0" err="1" smtClean="0"/>
              <a:t>si</a:t>
            </a:r>
            <a:r>
              <a:rPr lang="en-US" sz="2000" b="1" dirty="0" smtClean="0"/>
              <a:t> </a:t>
            </a:r>
            <a:r>
              <a:rPr lang="en-US" sz="2000" b="1" dirty="0" err="1" smtClean="0"/>
              <a:t>Tropicale</a:t>
            </a:r>
            <a:r>
              <a:rPr lang="en-US" sz="2000" b="1" dirty="0" smtClean="0"/>
              <a:t> “Dr. Victor Babes”</a:t>
            </a:r>
            <a:endParaRPr 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94214" y="312047"/>
            <a:ext cx="1478800" cy="1436626"/>
          </a:xfrm>
          <a:prstGeom prst="rect">
            <a:avLst/>
          </a:prstGeom>
        </p:spPr>
      </p:pic>
      <p:pic>
        <p:nvPicPr>
          <p:cNvPr id="5" name="Picture 4"/>
          <p:cNvPicPr>
            <a:picLocks noChangeAspect="1"/>
          </p:cNvPicPr>
          <p:nvPr/>
        </p:nvPicPr>
        <p:blipFill>
          <a:blip r:embed="rId3"/>
          <a:stretch>
            <a:fillRect/>
          </a:stretch>
        </p:blipFill>
        <p:spPr>
          <a:xfrm>
            <a:off x="8364642" y="419753"/>
            <a:ext cx="1642407" cy="1368917"/>
          </a:xfrm>
          <a:prstGeom prst="rect">
            <a:avLst/>
          </a:prstGeom>
        </p:spPr>
      </p:pic>
      <p:pic>
        <p:nvPicPr>
          <p:cNvPr id="6"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25605" y="332437"/>
            <a:ext cx="1353581" cy="1252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xmlns="" val="0"/>
              </a:ext>
            </a:extLst>
          </a:blip>
          <a:srcRect l="4928" t="-1474" r="48532" b="531"/>
          <a:stretch/>
        </p:blipFill>
        <p:spPr>
          <a:xfrm>
            <a:off x="4741415" y="168962"/>
            <a:ext cx="1561171" cy="1579711"/>
          </a:xfrm>
          <a:prstGeom prst="rect">
            <a:avLst/>
          </a:prstGeom>
        </p:spPr>
      </p:pic>
      <p:pic>
        <p:nvPicPr>
          <p:cNvPr id="8" name="Picture 7" descr="D:\DAN_2014\cercetare\JPIAMR\workshop AMR\logouri\snrbilogo.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22733" y="419753"/>
            <a:ext cx="1329856" cy="1227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7017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p:spPr>
        <p:txBody>
          <a:bodyPr/>
          <a:lstStyle/>
          <a:p>
            <a:r>
              <a:rPr lang="en-US" altLang="en-US" sz="2800" b="1"/>
              <a:t>Elastografia tranzitorie – Fibroscan</a:t>
            </a:r>
            <a:br>
              <a:rPr lang="en-US" altLang="en-US" sz="2800" b="1"/>
            </a:br>
            <a:r>
              <a:rPr lang="en-US" altLang="en-US" sz="2800" b="1"/>
              <a:t>-In hepatita C-</a:t>
            </a:r>
          </a:p>
        </p:txBody>
      </p:sp>
      <p:pic>
        <p:nvPicPr>
          <p:cNvPr id="44036" name="Picture 4"/>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7162800" y="1371600"/>
            <a:ext cx="3352800" cy="2622550"/>
          </a:xfrm>
          <a:noFill/>
          <a:ln/>
        </p:spPr>
      </p:pic>
      <p:sp>
        <p:nvSpPr>
          <p:cNvPr id="44038" name="Text Box 6"/>
          <p:cNvSpPr txBox="1">
            <a:spLocks noChangeArrowheads="1"/>
          </p:cNvSpPr>
          <p:nvPr/>
        </p:nvSpPr>
        <p:spPr bwMode="auto">
          <a:xfrm>
            <a:off x="1981201" y="3048000"/>
            <a:ext cx="3278975"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a:t>N=327 VHC</a:t>
            </a:r>
          </a:p>
          <a:p>
            <a:endParaRPr lang="en-US" altLang="en-US"/>
          </a:p>
          <a:p>
            <a:pPr>
              <a:buFontTx/>
              <a:buChar char="•"/>
            </a:pPr>
            <a:r>
              <a:rPr lang="en-US" altLang="en-US"/>
              <a:t> AUROC </a:t>
            </a:r>
            <a:r>
              <a:rPr lang="en-US" altLang="en-US" b="1"/>
              <a:t>0.79</a:t>
            </a:r>
            <a:r>
              <a:rPr lang="en-US" altLang="en-US"/>
              <a:t> F≥2, </a:t>
            </a:r>
            <a:r>
              <a:rPr lang="en-US" altLang="en-US" b="1"/>
              <a:t>0.97</a:t>
            </a:r>
            <a:r>
              <a:rPr lang="en-US" altLang="en-US"/>
              <a:t> F4</a:t>
            </a:r>
          </a:p>
          <a:p>
            <a:pPr>
              <a:buFontTx/>
              <a:buChar char="•"/>
            </a:pPr>
            <a:endParaRPr lang="en-US" altLang="en-US"/>
          </a:p>
          <a:p>
            <a:pPr>
              <a:buFontTx/>
              <a:buChar char="•"/>
            </a:pPr>
            <a:r>
              <a:rPr lang="en-US" altLang="en-US"/>
              <a:t>Cut-off: </a:t>
            </a:r>
            <a:r>
              <a:rPr lang="en-US" altLang="en-US" b="1"/>
              <a:t>8.8 </a:t>
            </a:r>
            <a:r>
              <a:rPr lang="en-US" altLang="en-US"/>
              <a:t>KPa F2, </a:t>
            </a:r>
            <a:r>
              <a:rPr lang="en-US" altLang="en-US" b="1"/>
              <a:t>14.6</a:t>
            </a:r>
            <a:r>
              <a:rPr lang="en-US" altLang="en-US"/>
              <a:t> KPa F4 </a:t>
            </a:r>
          </a:p>
        </p:txBody>
      </p:sp>
      <p:sp>
        <p:nvSpPr>
          <p:cNvPr id="44039" name="Text Box 7"/>
          <p:cNvSpPr txBox="1">
            <a:spLocks noChangeArrowheads="1"/>
          </p:cNvSpPr>
          <p:nvPr/>
        </p:nvSpPr>
        <p:spPr bwMode="auto">
          <a:xfrm>
            <a:off x="1524001" y="6400800"/>
            <a:ext cx="87598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en-US" sz="800" b="1"/>
              <a:t>Ziol M, Handra-Luca A, Kettaneh A, Christidis C, Mal F, Kazemi F, de Lédinghen V, Marcellin P, Dhumeaux D, Trinchet JC, Beaugrand M. </a:t>
            </a:r>
            <a:r>
              <a:rPr lang="en-US" altLang="en-US" sz="800" b="1">
                <a:hlinkClick r:id="rId3"/>
              </a:rPr>
              <a:t>Noninvasive assessment of liver fibrosis by measurement of stiffness in patients with chronic hepatitis C.</a:t>
            </a:r>
            <a:r>
              <a:rPr lang="en-US" altLang="en-US" sz="800" b="1"/>
              <a:t> Hepatology. 2005 Jan;41(1):48-54. PubMed PMID: 15690481. </a:t>
            </a:r>
          </a:p>
        </p:txBody>
      </p:sp>
      <p:pic>
        <p:nvPicPr>
          <p:cNvPr id="44040" name="Picture 8"/>
          <p:cNvPicPr>
            <a:picLocks noGrp="1" noChangeAspect="1" noChangeArrowheads="1"/>
          </p:cNvPicPr>
          <p:nvPr>
            <p:ph sz="half" idx="2"/>
          </p:nvPr>
        </p:nvPicPr>
        <p:blipFill>
          <a:blip r:embed="rId4">
            <a:extLst>
              <a:ext uri="{28A0092B-C50C-407E-A947-70E740481C1C}">
                <a14:useLocalDpi xmlns:a14="http://schemas.microsoft.com/office/drawing/2010/main" xmlns="" val="0"/>
              </a:ext>
            </a:extLst>
          </a:blip>
          <a:srcRect/>
          <a:stretch>
            <a:fillRect/>
          </a:stretch>
        </p:blipFill>
        <p:spPr>
          <a:xfrm>
            <a:off x="6858000" y="3886200"/>
            <a:ext cx="3505200" cy="2547938"/>
          </a:xfrm>
          <a:noFill/>
          <a:ln/>
        </p:spPr>
      </p:pic>
    </p:spTree>
    <p:extLst>
      <p:ext uri="{BB962C8B-B14F-4D97-AF65-F5344CB8AC3E}">
        <p14:creationId xmlns:p14="http://schemas.microsoft.com/office/powerpoint/2010/main" xmlns="" val="501341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p:spPr>
        <p:txBody>
          <a:bodyPr/>
          <a:lstStyle/>
          <a:p>
            <a:r>
              <a:rPr lang="en-US" altLang="en-US" sz="2800" b="1"/>
              <a:t>Elastografia tranzitorie – Fibroscan</a:t>
            </a:r>
            <a:br>
              <a:rPr lang="en-US" altLang="en-US" sz="2800" b="1"/>
            </a:br>
            <a:endParaRPr lang="en-US" altLang="en-US" sz="2800" b="1"/>
          </a:p>
        </p:txBody>
      </p:sp>
      <p:pic>
        <p:nvPicPr>
          <p:cNvPr id="52228" name="Picture 4" descr="http://hepcbc.ca/wp-content/uploads/2012/11/Fibroscan_Correlation1.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981200" y="990601"/>
            <a:ext cx="8382000" cy="43926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52235" name="Text Box 11"/>
          <p:cNvSpPr txBox="1">
            <a:spLocks noChangeArrowheads="1"/>
          </p:cNvSpPr>
          <p:nvPr/>
        </p:nvSpPr>
        <p:spPr bwMode="auto">
          <a:xfrm>
            <a:off x="2041526" y="5526089"/>
            <a:ext cx="5203669"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sz="2400" b="1"/>
              <a:t>Hepatita C: F≥2 – </a:t>
            </a:r>
            <a:r>
              <a:rPr lang="en-US" altLang="en-US" sz="2400" b="1">
                <a:solidFill>
                  <a:srgbClr val="FF0000"/>
                </a:solidFill>
              </a:rPr>
              <a:t>7.1</a:t>
            </a:r>
            <a:r>
              <a:rPr lang="en-US" altLang="en-US" sz="2400" b="1"/>
              <a:t> KPa, F4 – </a:t>
            </a:r>
            <a:r>
              <a:rPr lang="en-US" altLang="en-US" sz="2400" b="1">
                <a:solidFill>
                  <a:srgbClr val="FF0000"/>
                </a:solidFill>
              </a:rPr>
              <a:t>14.5</a:t>
            </a:r>
            <a:r>
              <a:rPr lang="en-US" altLang="en-US" sz="2400" b="1"/>
              <a:t> Kpa</a:t>
            </a:r>
          </a:p>
          <a:p>
            <a:r>
              <a:rPr lang="en-US" altLang="en-US" sz="2400" b="1"/>
              <a:t>Hepatita B: F≥2 – </a:t>
            </a:r>
            <a:r>
              <a:rPr lang="en-US" altLang="en-US" sz="2400" b="1">
                <a:solidFill>
                  <a:srgbClr val="FF0000"/>
                </a:solidFill>
              </a:rPr>
              <a:t>7.2</a:t>
            </a:r>
            <a:r>
              <a:rPr lang="en-US" altLang="en-US" sz="2400" b="1"/>
              <a:t> KPa, F4 – </a:t>
            </a:r>
            <a:r>
              <a:rPr lang="en-US" altLang="en-US" sz="2400" b="1">
                <a:solidFill>
                  <a:srgbClr val="FF0000"/>
                </a:solidFill>
              </a:rPr>
              <a:t>18.2</a:t>
            </a:r>
            <a:r>
              <a:rPr lang="en-US" altLang="en-US" sz="2400" b="1"/>
              <a:t> Kpa</a:t>
            </a:r>
          </a:p>
        </p:txBody>
      </p:sp>
    </p:spTree>
    <p:extLst>
      <p:ext uri="{BB962C8B-B14F-4D97-AF65-F5344CB8AC3E}">
        <p14:creationId xmlns:p14="http://schemas.microsoft.com/office/powerpoint/2010/main" xmlns="" val="2039471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r>
              <a:rPr lang="en-US" altLang="en-US" sz="3600" b="1" dirty="0">
                <a:latin typeface="Arial" charset="0"/>
                <a:ea typeface="Arial" charset="0"/>
                <a:cs typeface="Arial" charset="0"/>
              </a:rPr>
              <a:t>Acoustic Radiation Force Impulse – ARFI</a:t>
            </a:r>
          </a:p>
        </p:txBody>
      </p:sp>
      <p:sp>
        <p:nvSpPr>
          <p:cNvPr id="77829" name="Rectangle 5"/>
          <p:cNvSpPr>
            <a:spLocks noGrp="1" noChangeArrowheads="1"/>
          </p:cNvSpPr>
          <p:nvPr>
            <p:ph type="body" idx="1"/>
          </p:nvPr>
        </p:nvSpPr>
        <p:spPr>
          <a:noFill/>
          <a:ln/>
        </p:spPr>
        <p:txBody>
          <a:bodyPr>
            <a:normAutofit/>
          </a:bodyPr>
          <a:lstStyle/>
          <a:p>
            <a:r>
              <a:rPr lang="en-US" altLang="en-US" sz="3200" dirty="0" err="1"/>
              <a:t>Tehnica</a:t>
            </a:r>
            <a:r>
              <a:rPr lang="en-US" altLang="en-US" sz="3200" dirty="0"/>
              <a:t> </a:t>
            </a:r>
            <a:r>
              <a:rPr lang="en-US" altLang="en-US" sz="3200" dirty="0" err="1"/>
              <a:t>introdusa</a:t>
            </a:r>
            <a:r>
              <a:rPr lang="en-US" altLang="en-US" sz="3200" dirty="0"/>
              <a:t> </a:t>
            </a:r>
            <a:r>
              <a:rPr lang="en-US" altLang="en-US" sz="3200" dirty="0" err="1"/>
              <a:t>pentru</a:t>
            </a:r>
            <a:r>
              <a:rPr lang="en-US" altLang="en-US" sz="3200" dirty="0"/>
              <a:t> prima </a:t>
            </a:r>
            <a:r>
              <a:rPr lang="en-US" altLang="en-US" sz="3200" dirty="0" err="1"/>
              <a:t>oara</a:t>
            </a:r>
            <a:r>
              <a:rPr lang="en-US" altLang="en-US" sz="3200" dirty="0"/>
              <a:t> </a:t>
            </a:r>
            <a:r>
              <a:rPr lang="en-US" altLang="en-US" sz="3200" dirty="0" err="1"/>
              <a:t>pe</a:t>
            </a:r>
            <a:r>
              <a:rPr lang="en-US" altLang="en-US" sz="3200" dirty="0"/>
              <a:t> </a:t>
            </a:r>
            <a:r>
              <a:rPr lang="en-US" altLang="en-US" sz="3200" dirty="0" err="1"/>
              <a:t>Acuson</a:t>
            </a:r>
            <a:r>
              <a:rPr lang="en-US" altLang="en-US" sz="3200" dirty="0"/>
              <a:t> S 2000 de Siemens - VTTQ</a:t>
            </a:r>
          </a:p>
          <a:p>
            <a:endParaRPr lang="en-US" altLang="en-US" sz="3200" dirty="0"/>
          </a:p>
          <a:p>
            <a:r>
              <a:rPr lang="en-US" altLang="en-US" sz="3200" dirty="0"/>
              <a:t>Este </a:t>
            </a:r>
            <a:r>
              <a:rPr lang="en-US" altLang="en-US" sz="3200" dirty="0" err="1"/>
              <a:t>disponibila</a:t>
            </a:r>
            <a:r>
              <a:rPr lang="en-US" altLang="en-US" sz="3200" dirty="0"/>
              <a:t> </a:t>
            </a:r>
            <a:r>
              <a:rPr lang="en-US" altLang="en-US" sz="3200" dirty="0" err="1"/>
              <a:t>si</a:t>
            </a:r>
            <a:r>
              <a:rPr lang="en-US" altLang="en-US" sz="3200" dirty="0"/>
              <a:t> </a:t>
            </a:r>
            <a:r>
              <a:rPr lang="en-US" altLang="en-US" sz="3200" dirty="0" err="1"/>
              <a:t>pe</a:t>
            </a:r>
            <a:r>
              <a:rPr lang="en-US" altLang="en-US" sz="3200" dirty="0"/>
              <a:t> </a:t>
            </a:r>
            <a:r>
              <a:rPr lang="en-US" altLang="en-US" sz="3200" dirty="0" err="1"/>
              <a:t>alte</a:t>
            </a:r>
            <a:r>
              <a:rPr lang="en-US" altLang="en-US" sz="3200" dirty="0"/>
              <a:t> </a:t>
            </a:r>
            <a:r>
              <a:rPr lang="en-US" altLang="en-US" sz="3200" dirty="0" err="1"/>
              <a:t>sisteme</a:t>
            </a:r>
            <a:r>
              <a:rPr lang="en-US" altLang="en-US" sz="3200" dirty="0"/>
              <a:t> high-end de la </a:t>
            </a:r>
            <a:r>
              <a:rPr lang="en-US" altLang="en-US" sz="3200" dirty="0" err="1"/>
              <a:t>alti</a:t>
            </a:r>
            <a:r>
              <a:rPr lang="en-US" altLang="en-US" sz="3200" dirty="0"/>
              <a:t> </a:t>
            </a:r>
            <a:r>
              <a:rPr lang="en-US" altLang="en-US" sz="3200" dirty="0" err="1"/>
              <a:t>producatori</a:t>
            </a:r>
            <a:r>
              <a:rPr lang="en-US" altLang="en-US" sz="3200" dirty="0"/>
              <a:t> (</a:t>
            </a:r>
            <a:r>
              <a:rPr lang="en-US" altLang="en-US" sz="3200" dirty="0" err="1"/>
              <a:t>Elasto</a:t>
            </a:r>
            <a:r>
              <a:rPr lang="en-US" altLang="en-US" sz="3200" dirty="0"/>
              <a:t> PQ – Philips) </a:t>
            </a:r>
          </a:p>
        </p:txBody>
      </p:sp>
    </p:spTree>
    <p:extLst>
      <p:ext uri="{BB962C8B-B14F-4D97-AF65-F5344CB8AC3E}">
        <p14:creationId xmlns:p14="http://schemas.microsoft.com/office/powerpoint/2010/main" xmlns="" val="73699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index"/>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667000" y="1219201"/>
            <a:ext cx="6789738" cy="45259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87047" name="Rectangle 7"/>
          <p:cNvSpPr>
            <a:spLocks noGrp="1" noChangeArrowheads="1"/>
          </p:cNvSpPr>
          <p:nvPr>
            <p:ph type="title"/>
          </p:nvPr>
        </p:nvSpPr>
        <p:spPr>
          <a:xfrm>
            <a:off x="804069" y="160337"/>
            <a:ext cx="10515600" cy="1325563"/>
          </a:xfrm>
          <a:noFill/>
          <a:ln/>
        </p:spPr>
        <p:txBody>
          <a:bodyPr/>
          <a:lstStyle/>
          <a:p>
            <a:r>
              <a:rPr lang="en-US" altLang="en-US" sz="2800" b="1" dirty="0">
                <a:latin typeface="Arial" charset="0"/>
                <a:ea typeface="Arial" charset="0"/>
                <a:cs typeface="Arial" charset="0"/>
              </a:rPr>
              <a:t>Acoustic Radiation Force Impulse – ARFI</a:t>
            </a:r>
          </a:p>
        </p:txBody>
      </p:sp>
      <p:sp>
        <p:nvSpPr>
          <p:cNvPr id="87048" name="Oval 8"/>
          <p:cNvSpPr>
            <a:spLocks noChangeArrowheads="1"/>
          </p:cNvSpPr>
          <p:nvPr/>
        </p:nvSpPr>
        <p:spPr bwMode="auto">
          <a:xfrm>
            <a:off x="7391400" y="3200400"/>
            <a:ext cx="685800" cy="1143000"/>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049" name="Oval 9"/>
          <p:cNvSpPr>
            <a:spLocks noChangeArrowheads="1"/>
          </p:cNvSpPr>
          <p:nvPr/>
        </p:nvSpPr>
        <p:spPr bwMode="auto">
          <a:xfrm>
            <a:off x="4419600" y="3124200"/>
            <a:ext cx="685800" cy="1143000"/>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051" name="Line 11"/>
          <p:cNvSpPr>
            <a:spLocks noChangeShapeType="1"/>
          </p:cNvSpPr>
          <p:nvPr/>
        </p:nvSpPr>
        <p:spPr bwMode="auto">
          <a:xfrm flipH="1">
            <a:off x="5486400" y="4495800"/>
            <a:ext cx="2133600" cy="1600200"/>
          </a:xfrm>
          <a:prstGeom prst="line">
            <a:avLst/>
          </a:prstGeom>
          <a:noFill/>
          <a:ln w="1905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7052" name="Text Box 12"/>
          <p:cNvSpPr txBox="1">
            <a:spLocks noChangeArrowheads="1"/>
          </p:cNvSpPr>
          <p:nvPr/>
        </p:nvSpPr>
        <p:spPr bwMode="auto">
          <a:xfrm>
            <a:off x="4403726" y="5980113"/>
            <a:ext cx="149310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a:t>Unda acustica</a:t>
            </a:r>
          </a:p>
        </p:txBody>
      </p:sp>
      <p:sp>
        <p:nvSpPr>
          <p:cNvPr id="87053" name="Line 13"/>
          <p:cNvSpPr>
            <a:spLocks noChangeShapeType="1"/>
          </p:cNvSpPr>
          <p:nvPr/>
        </p:nvSpPr>
        <p:spPr bwMode="auto">
          <a:xfrm>
            <a:off x="7696200" y="3810000"/>
            <a:ext cx="0" cy="2209800"/>
          </a:xfrm>
          <a:prstGeom prst="line">
            <a:avLst/>
          </a:prstGeom>
          <a:noFill/>
          <a:ln w="1905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7054" name="Text Box 14"/>
          <p:cNvSpPr txBox="1">
            <a:spLocks noChangeArrowheads="1"/>
          </p:cNvSpPr>
          <p:nvPr/>
        </p:nvSpPr>
        <p:spPr bwMode="auto">
          <a:xfrm>
            <a:off x="7223125" y="5980113"/>
            <a:ext cx="193553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a:t>Regiunea analizata</a:t>
            </a:r>
          </a:p>
        </p:txBody>
      </p:sp>
      <p:sp>
        <p:nvSpPr>
          <p:cNvPr id="87055" name="Line 15"/>
          <p:cNvSpPr>
            <a:spLocks noChangeShapeType="1"/>
          </p:cNvSpPr>
          <p:nvPr/>
        </p:nvSpPr>
        <p:spPr bwMode="auto">
          <a:xfrm>
            <a:off x="7620000" y="2819400"/>
            <a:ext cx="1981200" cy="15240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7056" name="Line 16"/>
          <p:cNvSpPr>
            <a:spLocks noChangeShapeType="1"/>
          </p:cNvSpPr>
          <p:nvPr/>
        </p:nvSpPr>
        <p:spPr bwMode="auto">
          <a:xfrm flipV="1">
            <a:off x="7696200" y="2971800"/>
            <a:ext cx="1905000" cy="7620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7057" name="Text Box 17"/>
          <p:cNvSpPr txBox="1">
            <a:spLocks noChangeArrowheads="1"/>
          </p:cNvSpPr>
          <p:nvPr/>
        </p:nvSpPr>
        <p:spPr bwMode="auto">
          <a:xfrm>
            <a:off x="9525000" y="2870200"/>
            <a:ext cx="104932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sz="1400" b="1"/>
              <a:t>Unde</a:t>
            </a:r>
          </a:p>
          <a:p>
            <a:r>
              <a:rPr lang="en-US" altLang="en-US" sz="1400" b="1"/>
              <a:t>ultrasonore</a:t>
            </a:r>
          </a:p>
        </p:txBody>
      </p:sp>
    </p:spTree>
    <p:extLst>
      <p:ext uri="{BB962C8B-B14F-4D97-AF65-F5344CB8AC3E}">
        <p14:creationId xmlns:p14="http://schemas.microsoft.com/office/powerpoint/2010/main" xmlns="" val="697384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sz="2800" b="1"/>
              <a:t>Acoustic Radiation Force Impulse – ARFI</a:t>
            </a:r>
          </a:p>
        </p:txBody>
      </p:sp>
      <p:sp>
        <p:nvSpPr>
          <p:cNvPr id="79878" name="Text Box 6"/>
          <p:cNvSpPr txBox="1">
            <a:spLocks noChangeArrowheads="1"/>
          </p:cNvSpPr>
          <p:nvPr/>
        </p:nvSpPr>
        <p:spPr bwMode="auto">
          <a:xfrm>
            <a:off x="2651126" y="5903914"/>
            <a:ext cx="503952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a:t>Nu exista criterii de validitate impuse de producator</a:t>
            </a:r>
          </a:p>
          <a:p>
            <a:r>
              <a:rPr lang="en-US" altLang="en-US"/>
              <a:t>Majoritatea le folosesc pe cele de la FS</a:t>
            </a:r>
          </a:p>
        </p:txBody>
      </p:sp>
      <p:grpSp>
        <p:nvGrpSpPr>
          <p:cNvPr id="79890" name="Group 18"/>
          <p:cNvGrpSpPr>
            <a:grpSpLocks/>
          </p:cNvGrpSpPr>
          <p:nvPr/>
        </p:nvGrpSpPr>
        <p:grpSpPr bwMode="auto">
          <a:xfrm>
            <a:off x="2971801" y="1219201"/>
            <a:ext cx="6430963" cy="4525963"/>
            <a:chOff x="960" y="720"/>
            <a:chExt cx="4051" cy="2851"/>
          </a:xfrm>
        </p:grpSpPr>
        <p:grpSp>
          <p:nvGrpSpPr>
            <p:cNvPr id="79886" name="Group 14"/>
            <p:cNvGrpSpPr>
              <a:grpSpLocks/>
            </p:cNvGrpSpPr>
            <p:nvPr/>
          </p:nvGrpSpPr>
          <p:grpSpPr bwMode="auto">
            <a:xfrm>
              <a:off x="960" y="720"/>
              <a:ext cx="4051" cy="2851"/>
              <a:chOff x="288" y="672"/>
              <a:chExt cx="4051" cy="2851"/>
            </a:xfrm>
          </p:grpSpPr>
          <p:pic>
            <p:nvPicPr>
              <p:cNvPr id="79887" name="Picture 15" descr="image3_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8" y="672"/>
                <a:ext cx="4051" cy="2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88" name="Rectangle 16"/>
              <p:cNvSpPr>
                <a:spLocks noChangeArrowheads="1"/>
              </p:cNvSpPr>
              <p:nvPr/>
            </p:nvSpPr>
            <p:spPr bwMode="auto">
              <a:xfrm>
                <a:off x="720" y="3312"/>
                <a:ext cx="624"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79889" name="Oval 17"/>
            <p:cNvSpPr>
              <a:spLocks noChangeArrowheads="1"/>
            </p:cNvSpPr>
            <p:nvPr/>
          </p:nvSpPr>
          <p:spPr bwMode="auto">
            <a:xfrm>
              <a:off x="4032" y="1344"/>
              <a:ext cx="816" cy="384"/>
            </a:xfrm>
            <a:prstGeom prst="ellipse">
              <a:avLst/>
            </a:prstGeom>
            <a:noFill/>
            <a:ln w="381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xmlns="" val="733541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2800" b="1">
                <a:latin typeface="Arial" charset="0"/>
                <a:ea typeface="Arial" charset="0"/>
                <a:cs typeface="Arial" charset="0"/>
              </a:rPr>
              <a:t>Acoustic Radiation Force Impulse – ARFI</a:t>
            </a:r>
          </a:p>
        </p:txBody>
      </p:sp>
      <p:pic>
        <p:nvPicPr>
          <p:cNvPr id="80902" name="Picture 6"/>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705601" y="2362201"/>
            <a:ext cx="3370263" cy="2447925"/>
          </a:xfrm>
          <a:noFill/>
          <a:ln/>
        </p:spPr>
      </p:pic>
      <p:sp>
        <p:nvSpPr>
          <p:cNvPr id="80904" name="Rectangle 8"/>
          <p:cNvSpPr>
            <a:spLocks noChangeArrowheads="1"/>
          </p:cNvSpPr>
          <p:nvPr/>
        </p:nvSpPr>
        <p:spPr bwMode="auto">
          <a:xfrm>
            <a:off x="1524000" y="6422509"/>
            <a:ext cx="9144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r>
              <a:rPr lang="en-US" altLang="en-US" sz="900" b="1"/>
              <a:t>Lupsor M, Badea R, Stefanescu H, Sparchez Z, Branda H, Serban A, Maniu A. </a:t>
            </a:r>
            <a:r>
              <a:rPr lang="en-US" altLang="en-US" sz="900" b="1">
                <a:hlinkClick r:id="rId3"/>
              </a:rPr>
              <a:t>Performance of a new elastographic method (ARFI technology) compared to unidimensional transient elastography in the noninvasive assessment of chronic hepatitis C. Preliminary results.</a:t>
            </a:r>
            <a:r>
              <a:rPr lang="en-US" altLang="en-US" sz="900" b="1"/>
              <a:t> J Gastrointestin Liver Dis. 2009 Sep;18(3):303-10. PubMed PMID: 19795024. </a:t>
            </a:r>
          </a:p>
        </p:txBody>
      </p:sp>
      <p:sp>
        <p:nvSpPr>
          <p:cNvPr id="80905" name="Text Box 9"/>
          <p:cNvSpPr txBox="1">
            <a:spLocks noChangeArrowheads="1"/>
          </p:cNvSpPr>
          <p:nvPr/>
        </p:nvSpPr>
        <p:spPr bwMode="auto">
          <a:xfrm>
            <a:off x="1905001" y="2362201"/>
            <a:ext cx="3529108"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sz="2400" dirty="0"/>
              <a:t>N=112 VHC</a:t>
            </a:r>
          </a:p>
          <a:p>
            <a:endParaRPr lang="en-US" altLang="en-US" sz="2400" dirty="0"/>
          </a:p>
          <a:p>
            <a:r>
              <a:rPr lang="en-US" altLang="en-US" sz="2400" dirty="0"/>
              <a:t>AUROC: 	0.94 F≥2</a:t>
            </a:r>
          </a:p>
          <a:p>
            <a:r>
              <a:rPr lang="en-US" altLang="en-US" sz="2400" dirty="0"/>
              <a:t>	 	0.86 F≥3</a:t>
            </a:r>
          </a:p>
          <a:p>
            <a:r>
              <a:rPr lang="en-US" altLang="en-US" sz="2400" dirty="0"/>
              <a:t>		0.91 F4</a:t>
            </a:r>
          </a:p>
          <a:p>
            <a:r>
              <a:rPr lang="en-US" altLang="en-US" sz="2400" dirty="0"/>
              <a:t>Cut-off:	F2 1.34 m/s</a:t>
            </a:r>
          </a:p>
          <a:p>
            <a:r>
              <a:rPr lang="en-US" altLang="en-US" sz="2400" dirty="0"/>
              <a:t>	</a:t>
            </a:r>
            <a:r>
              <a:rPr lang="en-US" altLang="en-US" sz="2400" dirty="0" smtClean="0"/>
              <a:t>              F3 </a:t>
            </a:r>
            <a:r>
              <a:rPr lang="en-US" altLang="en-US" sz="2400" dirty="0"/>
              <a:t>1.61 m/s</a:t>
            </a:r>
          </a:p>
          <a:p>
            <a:r>
              <a:rPr lang="en-US" altLang="en-US" sz="2400" dirty="0"/>
              <a:t>	</a:t>
            </a:r>
            <a:r>
              <a:rPr lang="en-US" altLang="en-US" sz="2400" dirty="0" smtClean="0"/>
              <a:t>              F4 </a:t>
            </a:r>
            <a:r>
              <a:rPr lang="en-US" altLang="en-US" sz="2400" dirty="0"/>
              <a:t>2.00 m/s</a:t>
            </a:r>
          </a:p>
        </p:txBody>
      </p:sp>
    </p:spTree>
    <p:extLst>
      <p:ext uri="{BB962C8B-B14F-4D97-AF65-F5344CB8AC3E}">
        <p14:creationId xmlns:p14="http://schemas.microsoft.com/office/powerpoint/2010/main" xmlns="" val="2075957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sz="2800" b="1">
                <a:latin typeface="Arial" charset="0"/>
                <a:ea typeface="Arial" charset="0"/>
                <a:cs typeface="Arial" charset="0"/>
              </a:rPr>
              <a:t>Shear-Wave </a:t>
            </a:r>
            <a:r>
              <a:rPr lang="en-US" altLang="en-US" sz="2800" b="1" dirty="0" err="1">
                <a:latin typeface="Arial" charset="0"/>
                <a:ea typeface="Arial" charset="0"/>
                <a:cs typeface="Arial" charset="0"/>
              </a:rPr>
              <a:t>Elastography</a:t>
            </a:r>
            <a:r>
              <a:rPr lang="en-US" altLang="en-US" sz="2800" b="1" dirty="0">
                <a:latin typeface="Arial" charset="0"/>
                <a:ea typeface="Arial" charset="0"/>
                <a:cs typeface="Arial" charset="0"/>
              </a:rPr>
              <a:t> (SWE)</a:t>
            </a:r>
          </a:p>
        </p:txBody>
      </p:sp>
      <p:pic>
        <p:nvPicPr>
          <p:cNvPr id="86022" name="Picture 6"/>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2590800" y="4613276"/>
            <a:ext cx="2362200" cy="2244725"/>
          </a:xfrm>
          <a:noFill/>
          <a:ln/>
        </p:spPr>
      </p:pic>
      <p:sp>
        <p:nvSpPr>
          <p:cNvPr id="86019" name="Text Box 3"/>
          <p:cNvSpPr txBox="1">
            <a:spLocks noChangeArrowheads="1"/>
          </p:cNvSpPr>
          <p:nvPr/>
        </p:nvSpPr>
        <p:spPr bwMode="auto">
          <a:xfrm>
            <a:off x="2209801" y="1524000"/>
            <a:ext cx="7864475" cy="265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buFontTx/>
              <a:buChar char="•"/>
            </a:pPr>
            <a:r>
              <a:rPr lang="en-US" altLang="en-US" sz="2800"/>
              <a:t> Cea mai noua dintre tehnicile elastografice este rezultatul unor cercetari incepute cu 30 de ani in urma</a:t>
            </a:r>
          </a:p>
          <a:p>
            <a:pPr algn="just">
              <a:buFontTx/>
              <a:buChar char="•"/>
            </a:pPr>
            <a:endParaRPr lang="en-US" altLang="en-US" sz="2800"/>
          </a:p>
          <a:p>
            <a:pPr algn="just">
              <a:buFontTx/>
              <a:buChar char="•"/>
            </a:pPr>
            <a:r>
              <a:rPr lang="en-US" altLang="en-US" sz="2800"/>
              <a:t> Aduce inovatii in domeniul ultrasonografiei (SonicTouch</a:t>
            </a:r>
            <a:r>
              <a:rPr lang="en-US" altLang="en-US" sz="2800" baseline="30000"/>
              <a:t>TM</a:t>
            </a:r>
            <a:r>
              <a:rPr lang="en-US" altLang="en-US" sz="2800"/>
              <a:t> si Ultrafast</a:t>
            </a:r>
            <a:r>
              <a:rPr lang="en-US" altLang="en-US" sz="2800" baseline="30000"/>
              <a:t>TM</a:t>
            </a:r>
            <a:r>
              <a:rPr lang="en-US" altLang="en-US" sz="2800"/>
              <a:t>  Imaging)</a:t>
            </a:r>
          </a:p>
        </p:txBody>
      </p:sp>
      <p:pic>
        <p:nvPicPr>
          <p:cNvPr id="86029" name="Picture 13" descr="bullet-through-a-rose-5963-1920x1200"/>
          <p:cNvPicPr>
            <a:picLocks noGrp="1" noChangeAspect="1" noChangeArrowheads="1"/>
          </p:cNvPicPr>
          <p:nvPr>
            <p:ph sz="half" idx="2"/>
          </p:nvPr>
        </p:nvPicPr>
        <p:blipFill>
          <a:blip r:embed="rId4">
            <a:extLst>
              <a:ext uri="{28A0092B-C50C-407E-A947-70E740481C1C}">
                <a14:useLocalDpi xmlns:a14="http://schemas.microsoft.com/office/drawing/2010/main" xmlns="" val="0"/>
              </a:ext>
            </a:extLst>
          </a:blip>
          <a:srcRect/>
          <a:stretch>
            <a:fillRect/>
          </a:stretch>
        </p:blipFill>
        <p:spPr>
          <a:xfrm>
            <a:off x="5943600" y="4333876"/>
            <a:ext cx="4038600" cy="2524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xmlns="" val="1346829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853190" y="245203"/>
            <a:ext cx="10515600" cy="1325563"/>
          </a:xfrm>
        </p:spPr>
        <p:txBody>
          <a:bodyPr/>
          <a:lstStyle/>
          <a:p>
            <a:r>
              <a:rPr lang="en-US" altLang="en-US" sz="2800" b="1">
                <a:latin typeface="Arial" charset="0"/>
                <a:ea typeface="Arial" charset="0"/>
                <a:cs typeface="Arial" charset="0"/>
              </a:rPr>
              <a:t>Shear-Wave </a:t>
            </a:r>
            <a:r>
              <a:rPr lang="en-US" altLang="en-US" sz="2800" b="1" dirty="0" err="1">
                <a:latin typeface="Arial" charset="0"/>
                <a:ea typeface="Arial" charset="0"/>
                <a:cs typeface="Arial" charset="0"/>
              </a:rPr>
              <a:t>Elastography</a:t>
            </a:r>
            <a:r>
              <a:rPr lang="en-US" altLang="en-US" sz="2800" b="1" dirty="0">
                <a:latin typeface="Arial" charset="0"/>
                <a:ea typeface="Arial" charset="0"/>
                <a:cs typeface="Arial" charset="0"/>
              </a:rPr>
              <a:t> (SWE)</a:t>
            </a:r>
          </a:p>
        </p:txBody>
      </p:sp>
      <p:pic>
        <p:nvPicPr>
          <p:cNvPr id="106501" name="Picture 5" descr="Fibrose-hepatique-Metavir-F3"/>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2133600" y="1219201"/>
            <a:ext cx="7239000" cy="5357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06503" name="Oval 7"/>
          <p:cNvSpPr>
            <a:spLocks noChangeArrowheads="1"/>
          </p:cNvSpPr>
          <p:nvPr/>
        </p:nvSpPr>
        <p:spPr bwMode="auto">
          <a:xfrm>
            <a:off x="8077200" y="4648200"/>
            <a:ext cx="1295400" cy="1219200"/>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xmlns="" val="47056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sz="2800" b="1"/>
              <a:t>Shear-Wave Elastography (SWE)</a:t>
            </a:r>
          </a:p>
        </p:txBody>
      </p:sp>
      <p:sp>
        <p:nvSpPr>
          <p:cNvPr id="104452" name="Text Box 4"/>
          <p:cNvSpPr txBox="1">
            <a:spLocks noChangeArrowheads="1"/>
          </p:cNvSpPr>
          <p:nvPr/>
        </p:nvSpPr>
        <p:spPr bwMode="auto">
          <a:xfrm>
            <a:off x="1676400" y="1600201"/>
            <a:ext cx="7467600" cy="3935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r>
              <a:rPr lang="en-US" altLang="en-US" sz="2800"/>
              <a:t>N= 113 VHC</a:t>
            </a:r>
          </a:p>
          <a:p>
            <a:pPr algn="just"/>
            <a:r>
              <a:rPr lang="en-US" altLang="en-US" sz="2800"/>
              <a:t>Comparatie cu FS</a:t>
            </a:r>
          </a:p>
          <a:p>
            <a:pPr algn="just"/>
            <a:r>
              <a:rPr lang="en-US" altLang="en-US" sz="2800"/>
              <a:t>		</a:t>
            </a:r>
          </a:p>
          <a:p>
            <a:pPr algn="just"/>
            <a:r>
              <a:rPr lang="en-US" altLang="en-US" sz="2800"/>
              <a:t>				FS		SWE</a:t>
            </a:r>
          </a:p>
          <a:p>
            <a:pPr algn="just"/>
            <a:r>
              <a:rPr lang="en-US" altLang="en-US" sz="2800"/>
              <a:t>AUROC	F≥2		0.846		</a:t>
            </a:r>
            <a:r>
              <a:rPr lang="en-US" altLang="en-US" sz="2800">
                <a:solidFill>
                  <a:srgbClr val="FF0000"/>
                </a:solidFill>
              </a:rPr>
              <a:t>0.948</a:t>
            </a:r>
          </a:p>
          <a:p>
            <a:pPr algn="just"/>
            <a:r>
              <a:rPr lang="en-US" altLang="en-US" sz="2800"/>
              <a:t>		F≥3		0.857		</a:t>
            </a:r>
            <a:r>
              <a:rPr lang="en-US" altLang="en-US" sz="2800">
                <a:solidFill>
                  <a:srgbClr val="FF0000"/>
                </a:solidFill>
              </a:rPr>
              <a:t>0.962</a:t>
            </a:r>
          </a:p>
          <a:p>
            <a:pPr algn="just"/>
            <a:r>
              <a:rPr lang="en-US" altLang="en-US" sz="2800"/>
              <a:t>		F4		0.940		</a:t>
            </a:r>
            <a:r>
              <a:rPr lang="en-US" altLang="en-US" sz="2800">
                <a:solidFill>
                  <a:srgbClr val="FF0000"/>
                </a:solidFill>
              </a:rPr>
              <a:t>0.968</a:t>
            </a:r>
          </a:p>
          <a:p>
            <a:pPr algn="just"/>
            <a:endParaRPr lang="en-US" altLang="en-US" sz="2800">
              <a:solidFill>
                <a:srgbClr val="FF0000"/>
              </a:solidFill>
            </a:endParaRPr>
          </a:p>
          <a:p>
            <a:pPr algn="just"/>
            <a:endParaRPr lang="en-US" altLang="en-US" sz="2800"/>
          </a:p>
        </p:txBody>
      </p:sp>
      <p:sp>
        <p:nvSpPr>
          <p:cNvPr id="104456" name="Rectangle 8"/>
          <p:cNvSpPr>
            <a:spLocks noChangeArrowheads="1"/>
          </p:cNvSpPr>
          <p:nvPr/>
        </p:nvSpPr>
        <p:spPr bwMode="auto">
          <a:xfrm>
            <a:off x="1524000" y="6353261"/>
            <a:ext cx="9144000"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r>
              <a:rPr lang="en-US" altLang="en-US" sz="900" b="1"/>
              <a:t>Bavu E, Gennisson JL, Couade M, Bercoff J, Mallet V, Fink M, Badel A, Vallet-Pichard A, Nalpas B, Tanter M, Pol S. </a:t>
            </a:r>
            <a:r>
              <a:rPr lang="en-US" altLang="en-US" sz="900" b="1">
                <a:hlinkClick r:id="rId3"/>
              </a:rPr>
              <a:t>Noninvasive in vivo liver fibrosis evaluation using supersonic shear imaging: a clinical study on 113 hepatitis C virus patients.</a:t>
            </a:r>
            <a:r>
              <a:rPr lang="en-US" altLang="en-US" sz="900" b="1"/>
              <a:t> Ultrasound Med Biol. 2011 Sep;37(9):1361-73. doi: 10.1016/j.ultrasmedbio.2011.05.016. Epub 2011 Jul 20. PubMed PMID: 21775051. </a:t>
            </a:r>
          </a:p>
        </p:txBody>
      </p:sp>
      <p:pic>
        <p:nvPicPr>
          <p:cNvPr id="104458" name="Picture 10" descr="03015629"/>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a:xfrm>
            <a:off x="9144000" y="2895600"/>
            <a:ext cx="1308100" cy="1752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04460" name="Line 12"/>
          <p:cNvSpPr>
            <a:spLocks noChangeShapeType="1"/>
          </p:cNvSpPr>
          <p:nvPr/>
        </p:nvSpPr>
        <p:spPr bwMode="auto">
          <a:xfrm>
            <a:off x="3581400" y="3276600"/>
            <a:ext cx="5105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461" name="Line 13"/>
          <p:cNvSpPr>
            <a:spLocks noChangeShapeType="1"/>
          </p:cNvSpPr>
          <p:nvPr/>
        </p:nvSpPr>
        <p:spPr bwMode="auto">
          <a:xfrm>
            <a:off x="4724400" y="2895600"/>
            <a:ext cx="0" cy="1828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462" name="Text Box 14"/>
          <p:cNvSpPr txBox="1">
            <a:spLocks noChangeArrowheads="1"/>
          </p:cNvSpPr>
          <p:nvPr/>
        </p:nvSpPr>
        <p:spPr bwMode="auto">
          <a:xfrm>
            <a:off x="1758950" y="5334000"/>
            <a:ext cx="837254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a:t>Rezultatele indica o utilitate deosebita mai ales pentru identificarea stadiilor precirotice</a:t>
            </a:r>
          </a:p>
        </p:txBody>
      </p:sp>
    </p:spTree>
    <p:extLst>
      <p:ext uri="{BB962C8B-B14F-4D97-AF65-F5344CB8AC3E}">
        <p14:creationId xmlns:p14="http://schemas.microsoft.com/office/powerpoint/2010/main" xmlns="" val="1513166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p:spPr>
        <p:txBody>
          <a:bodyPr/>
          <a:lstStyle/>
          <a:p>
            <a:r>
              <a:rPr lang="en-US" altLang="en-US" sz="2800" b="1"/>
              <a:t>Indicatiile elastografiei in hepatitele cronice</a:t>
            </a:r>
          </a:p>
        </p:txBody>
      </p:sp>
      <p:sp>
        <p:nvSpPr>
          <p:cNvPr id="51203" name="Text Box 3"/>
          <p:cNvSpPr txBox="1">
            <a:spLocks noChangeArrowheads="1"/>
          </p:cNvSpPr>
          <p:nvPr/>
        </p:nvSpPr>
        <p:spPr bwMode="auto">
          <a:xfrm>
            <a:off x="1828800" y="2362200"/>
            <a:ext cx="86868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altLang="en-US" sz="2400" b="1"/>
              <a:t> Stadializarea initiala (indicatie de tratament/nu)</a:t>
            </a:r>
          </a:p>
          <a:p>
            <a:pPr>
              <a:buFontTx/>
              <a:buChar char="•"/>
            </a:pPr>
            <a:endParaRPr lang="en-US" altLang="en-US" sz="2400" b="1"/>
          </a:p>
          <a:p>
            <a:pPr>
              <a:buFontTx/>
              <a:buChar char="•"/>
            </a:pPr>
            <a:r>
              <a:rPr lang="en-US" altLang="en-US" sz="2400" b="1"/>
              <a:t> Aprecierea prezentei complicatiilor (varice, HCC)</a:t>
            </a:r>
          </a:p>
          <a:p>
            <a:pPr>
              <a:buFontTx/>
              <a:buChar char="•"/>
            </a:pPr>
            <a:endParaRPr lang="en-US" altLang="en-US" sz="2400" b="1"/>
          </a:p>
          <a:p>
            <a:pPr>
              <a:buFontTx/>
              <a:buChar char="•"/>
            </a:pPr>
            <a:r>
              <a:rPr lang="en-US" altLang="en-US" sz="2400" b="1"/>
              <a:t> Monitorizarea evolutiei fibrozei – spontan/sub tratament</a:t>
            </a:r>
          </a:p>
          <a:p>
            <a:pPr>
              <a:buFontTx/>
              <a:buChar char="•"/>
            </a:pPr>
            <a:endParaRPr lang="en-US" altLang="en-US" sz="2400" b="1"/>
          </a:p>
          <a:p>
            <a:pPr>
              <a:buFontTx/>
              <a:buChar char="•"/>
            </a:pPr>
            <a:r>
              <a:rPr lang="en-US" altLang="en-US" sz="2400" b="1"/>
              <a:t> Aprecierea riscului de dezvoltare al complicatiilor</a:t>
            </a:r>
          </a:p>
        </p:txBody>
      </p:sp>
    </p:spTree>
    <p:extLst>
      <p:ext uri="{BB962C8B-B14F-4D97-AF65-F5344CB8AC3E}">
        <p14:creationId xmlns:p14="http://schemas.microsoft.com/office/powerpoint/2010/main" xmlns="" val="1802205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altLang="en-US" sz="4000" b="1" dirty="0" smtClean="0"/>
              <a:t>Ce </a:t>
            </a:r>
            <a:r>
              <a:rPr lang="en-US" altLang="en-US" sz="4000" b="1" dirty="0" err="1" smtClean="0"/>
              <a:t>este</a:t>
            </a:r>
            <a:r>
              <a:rPr lang="en-US" altLang="en-US" sz="4000" b="1" dirty="0" smtClean="0"/>
              <a:t> </a:t>
            </a:r>
            <a:r>
              <a:rPr lang="en-US" altLang="en-US" sz="4000" b="1" dirty="0" err="1" smtClean="0"/>
              <a:t>elastografia</a:t>
            </a:r>
            <a:r>
              <a:rPr lang="en-US" altLang="en-US" sz="4000" b="1" dirty="0" smtClean="0"/>
              <a:t>?</a:t>
            </a:r>
            <a:endParaRPr lang="en-US" altLang="en-US" sz="4000" b="1" dirty="0"/>
          </a:p>
        </p:txBody>
      </p:sp>
      <p:sp>
        <p:nvSpPr>
          <p:cNvPr id="15363" name="Rectangle 3"/>
          <p:cNvSpPr>
            <a:spLocks noGrp="1" noChangeArrowheads="1"/>
          </p:cNvSpPr>
          <p:nvPr>
            <p:ph type="body" idx="1"/>
          </p:nvPr>
        </p:nvSpPr>
        <p:spPr>
          <a:xfrm>
            <a:off x="584616" y="1484815"/>
            <a:ext cx="10769184" cy="4525963"/>
          </a:xfrm>
        </p:spPr>
        <p:txBody>
          <a:bodyPr>
            <a:normAutofit/>
          </a:bodyPr>
          <a:lstStyle/>
          <a:p>
            <a:r>
              <a:rPr lang="en-US" altLang="en-US" sz="3200" dirty="0" err="1"/>
              <a:t>Elasticitatea</a:t>
            </a:r>
            <a:r>
              <a:rPr lang="en-US" altLang="en-US" sz="3200" dirty="0"/>
              <a:t> </a:t>
            </a:r>
            <a:r>
              <a:rPr lang="en-US" altLang="en-US" sz="3200" dirty="0" err="1"/>
              <a:t>reprezinta</a:t>
            </a:r>
            <a:r>
              <a:rPr lang="en-US" altLang="en-US" sz="3200" dirty="0"/>
              <a:t> </a:t>
            </a:r>
            <a:r>
              <a:rPr lang="en-US" altLang="en-US" sz="3200" dirty="0" err="1"/>
              <a:t>proprietatea</a:t>
            </a:r>
            <a:r>
              <a:rPr lang="en-US" altLang="en-US" sz="3200" dirty="0"/>
              <a:t> </a:t>
            </a:r>
            <a:r>
              <a:rPr lang="en-US" altLang="en-US" sz="3200" dirty="0" err="1"/>
              <a:t>fizica</a:t>
            </a:r>
            <a:r>
              <a:rPr lang="en-US" altLang="en-US" sz="3200" dirty="0"/>
              <a:t> a </a:t>
            </a:r>
            <a:r>
              <a:rPr lang="en-US" altLang="en-US" sz="3200" dirty="0" err="1"/>
              <a:t>materialelor</a:t>
            </a:r>
            <a:r>
              <a:rPr lang="en-US" altLang="en-US" sz="3200" dirty="0"/>
              <a:t> de a </a:t>
            </a:r>
            <a:r>
              <a:rPr lang="en-US" altLang="en-US" sz="3200" dirty="0" err="1"/>
              <a:t>reveni</a:t>
            </a:r>
            <a:r>
              <a:rPr lang="en-US" altLang="en-US" sz="3200" dirty="0"/>
              <a:t> la forma </a:t>
            </a:r>
            <a:r>
              <a:rPr lang="en-US" altLang="en-US" sz="3200" dirty="0" err="1"/>
              <a:t>initiala</a:t>
            </a:r>
            <a:r>
              <a:rPr lang="en-US" altLang="en-US" sz="3200" dirty="0"/>
              <a:t> </a:t>
            </a:r>
            <a:r>
              <a:rPr lang="en-US" altLang="en-US" sz="3200" dirty="0" err="1"/>
              <a:t>dupa</a:t>
            </a:r>
            <a:r>
              <a:rPr lang="en-US" altLang="en-US" sz="3200" dirty="0"/>
              <a:t> </a:t>
            </a:r>
            <a:r>
              <a:rPr lang="en-US" altLang="en-US" sz="3200" dirty="0" err="1"/>
              <a:t>aplicarea</a:t>
            </a:r>
            <a:r>
              <a:rPr lang="en-US" altLang="en-US" sz="3200" dirty="0"/>
              <a:t> </a:t>
            </a:r>
            <a:r>
              <a:rPr lang="en-US" altLang="en-US" sz="3200" dirty="0" err="1"/>
              <a:t>si</a:t>
            </a:r>
            <a:r>
              <a:rPr lang="en-US" altLang="en-US" sz="3200" dirty="0"/>
              <a:t> </a:t>
            </a:r>
            <a:r>
              <a:rPr lang="en-US" altLang="en-US" sz="3200" dirty="0" err="1"/>
              <a:t>indepartarea</a:t>
            </a:r>
            <a:r>
              <a:rPr lang="en-US" altLang="en-US" sz="3200" dirty="0"/>
              <a:t> </a:t>
            </a:r>
            <a:r>
              <a:rPr lang="en-US" altLang="en-US" sz="3200" dirty="0" err="1"/>
              <a:t>unei</a:t>
            </a:r>
            <a:r>
              <a:rPr lang="en-US" altLang="en-US" sz="3200" dirty="0"/>
              <a:t> forte de </a:t>
            </a:r>
            <a:r>
              <a:rPr lang="en-US" altLang="en-US" sz="3200" dirty="0" err="1"/>
              <a:t>deformare</a:t>
            </a:r>
            <a:r>
              <a:rPr lang="en-US" altLang="en-US" sz="3200" dirty="0"/>
              <a:t>.</a:t>
            </a:r>
          </a:p>
          <a:p>
            <a:r>
              <a:rPr lang="en-US" altLang="en-US" sz="3200" dirty="0" err="1"/>
              <a:t>Ideea</a:t>
            </a:r>
            <a:r>
              <a:rPr lang="en-US" altLang="en-US" sz="3200" dirty="0"/>
              <a:t> de </a:t>
            </a:r>
            <a:r>
              <a:rPr lang="en-US" altLang="en-US" sz="3200" dirty="0" err="1"/>
              <a:t>baza</a:t>
            </a:r>
            <a:r>
              <a:rPr lang="en-US" altLang="en-US" sz="3200" dirty="0"/>
              <a:t> a </a:t>
            </a:r>
            <a:r>
              <a:rPr lang="en-US" altLang="en-US" sz="3200" dirty="0" err="1"/>
              <a:t>elastografiei</a:t>
            </a:r>
            <a:r>
              <a:rPr lang="en-US" altLang="en-US" sz="3200" dirty="0"/>
              <a:t> </a:t>
            </a:r>
            <a:r>
              <a:rPr lang="en-US" altLang="en-US" sz="3200" dirty="0" err="1"/>
              <a:t>este</a:t>
            </a:r>
            <a:r>
              <a:rPr lang="en-US" altLang="en-US" sz="3200" dirty="0"/>
              <a:t> ca </a:t>
            </a:r>
            <a:r>
              <a:rPr lang="en-US" altLang="en-US" sz="3200" dirty="0" err="1"/>
              <a:t>orice</a:t>
            </a:r>
            <a:r>
              <a:rPr lang="en-US" altLang="en-US" sz="3200" dirty="0"/>
              <a:t> </a:t>
            </a:r>
            <a:r>
              <a:rPr lang="en-US" altLang="en-US" sz="3200" dirty="0" err="1"/>
              <a:t>proces</a:t>
            </a:r>
            <a:r>
              <a:rPr lang="en-US" altLang="en-US" sz="3200" dirty="0"/>
              <a:t> </a:t>
            </a:r>
            <a:r>
              <a:rPr lang="en-US" altLang="en-US" sz="3200" dirty="0" err="1"/>
              <a:t>patologic</a:t>
            </a:r>
            <a:r>
              <a:rPr lang="en-US" altLang="en-US" sz="3200" dirty="0"/>
              <a:t> care </a:t>
            </a:r>
            <a:r>
              <a:rPr lang="en-US" altLang="en-US" sz="3200" dirty="0" err="1"/>
              <a:t>afecteaza</a:t>
            </a:r>
            <a:r>
              <a:rPr lang="en-US" altLang="en-US" sz="3200" dirty="0"/>
              <a:t> un </a:t>
            </a:r>
            <a:r>
              <a:rPr lang="en-US" altLang="en-US" sz="3200" dirty="0" err="1"/>
              <a:t>tesut</a:t>
            </a:r>
            <a:r>
              <a:rPr lang="en-US" altLang="en-US" sz="3200" dirty="0"/>
              <a:t> ii </a:t>
            </a:r>
            <a:r>
              <a:rPr lang="en-US" altLang="en-US" sz="3200" dirty="0" err="1"/>
              <a:t>modifica</a:t>
            </a:r>
            <a:r>
              <a:rPr lang="en-US" altLang="en-US" sz="3200" dirty="0"/>
              <a:t> </a:t>
            </a:r>
            <a:r>
              <a:rPr lang="en-US" altLang="en-US" sz="3200" dirty="0" err="1"/>
              <a:t>acestuia</a:t>
            </a:r>
            <a:r>
              <a:rPr lang="en-US" altLang="en-US" sz="3200" dirty="0"/>
              <a:t> </a:t>
            </a:r>
            <a:r>
              <a:rPr lang="en-US" altLang="en-US" sz="3200" dirty="0" err="1"/>
              <a:t>si</a:t>
            </a:r>
            <a:r>
              <a:rPr lang="en-US" altLang="en-US" sz="3200" dirty="0"/>
              <a:t> </a:t>
            </a:r>
            <a:r>
              <a:rPr lang="en-US" altLang="en-US" sz="3200" dirty="0" err="1" smtClean="0"/>
              <a:t>elasticitatea</a:t>
            </a:r>
            <a:endParaRPr lang="en-US" altLang="en-US" sz="3200" dirty="0" smtClean="0"/>
          </a:p>
          <a:p>
            <a:r>
              <a:rPr lang="en-US" altLang="en-US" sz="3200" dirty="0" err="1" smtClean="0"/>
              <a:t>Palparea</a:t>
            </a:r>
            <a:r>
              <a:rPr lang="en-US" altLang="en-US" sz="3200" dirty="0" smtClean="0"/>
              <a:t> </a:t>
            </a:r>
            <a:r>
              <a:rPr lang="mr-IN" altLang="en-US" sz="3200" dirty="0" smtClean="0"/>
              <a:t>–</a:t>
            </a:r>
            <a:r>
              <a:rPr lang="en-US" altLang="en-US" sz="3200" dirty="0" smtClean="0"/>
              <a:t> prima </a:t>
            </a:r>
            <a:r>
              <a:rPr lang="en-US" altLang="en-US" sz="3200" dirty="0" err="1" smtClean="0"/>
              <a:t>metoda</a:t>
            </a:r>
            <a:r>
              <a:rPr lang="en-US" altLang="en-US" sz="3200" dirty="0" smtClean="0"/>
              <a:t> de </a:t>
            </a:r>
            <a:r>
              <a:rPr lang="en-US" altLang="en-US" sz="3200" dirty="0" err="1" smtClean="0"/>
              <a:t>apreciere</a:t>
            </a:r>
            <a:r>
              <a:rPr lang="en-US" altLang="en-US" sz="3200" dirty="0" smtClean="0"/>
              <a:t> a </a:t>
            </a:r>
            <a:r>
              <a:rPr lang="en-US" altLang="en-US" sz="3200" dirty="0" err="1" smtClean="0"/>
              <a:t>elasticitatii</a:t>
            </a:r>
            <a:endParaRPr lang="en-US" altLang="en-US" sz="3200" dirty="0" smtClean="0"/>
          </a:p>
          <a:p>
            <a:endParaRPr lang="en-US" altLang="en-US" sz="3200" dirty="0"/>
          </a:p>
        </p:txBody>
      </p:sp>
      <p:pic>
        <p:nvPicPr>
          <p:cNvPr id="15364" name="Picture 4" descr="hippocrat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86825" y="4500798"/>
            <a:ext cx="2466975" cy="1908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0059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latin typeface="Arial" charset="0"/>
                <a:ea typeface="Arial" charset="0"/>
                <a:cs typeface="Arial" charset="0"/>
              </a:rPr>
              <a:t>Elastografia</a:t>
            </a:r>
            <a:r>
              <a:rPr lang="en-US" sz="3600" b="1" dirty="0" smtClean="0">
                <a:latin typeface="Arial" charset="0"/>
                <a:ea typeface="Arial" charset="0"/>
                <a:cs typeface="Arial" charset="0"/>
              </a:rPr>
              <a:t> ca </a:t>
            </a:r>
            <a:r>
              <a:rPr lang="en-US" sz="3600" b="1" dirty="0" err="1" smtClean="0">
                <a:latin typeface="Arial" charset="0"/>
                <a:ea typeface="Arial" charset="0"/>
                <a:cs typeface="Arial" charset="0"/>
              </a:rPr>
              <a:t>si</a:t>
            </a:r>
            <a:r>
              <a:rPr lang="en-US" sz="3600" b="1" dirty="0" smtClean="0">
                <a:latin typeface="Arial" charset="0"/>
                <a:ea typeface="Arial" charset="0"/>
                <a:cs typeface="Arial" charset="0"/>
              </a:rPr>
              <a:t> predictor al </a:t>
            </a:r>
            <a:r>
              <a:rPr lang="en-US" sz="3600" b="1" dirty="0" err="1" smtClean="0">
                <a:latin typeface="Arial" charset="0"/>
                <a:ea typeface="Arial" charset="0"/>
                <a:cs typeface="Arial" charset="0"/>
              </a:rPr>
              <a:t>hipertensiunii</a:t>
            </a:r>
            <a:r>
              <a:rPr lang="en-US" sz="3600" b="1" dirty="0" smtClean="0">
                <a:latin typeface="Arial" charset="0"/>
                <a:ea typeface="Arial" charset="0"/>
                <a:cs typeface="Arial" charset="0"/>
              </a:rPr>
              <a:t> </a:t>
            </a:r>
            <a:r>
              <a:rPr lang="en-US" sz="3600" b="1" dirty="0" err="1" smtClean="0">
                <a:latin typeface="Arial" charset="0"/>
                <a:ea typeface="Arial" charset="0"/>
                <a:cs typeface="Arial" charset="0"/>
              </a:rPr>
              <a:t>portale</a:t>
            </a:r>
            <a:r>
              <a:rPr lang="en-US" sz="3600" b="1" dirty="0" smtClean="0">
                <a:latin typeface="Arial" charset="0"/>
                <a:ea typeface="Arial" charset="0"/>
                <a:cs typeface="Arial" charset="0"/>
              </a:rPr>
              <a:t> (HTP)</a:t>
            </a:r>
            <a:endParaRPr lang="en-US" sz="3600" b="1" dirty="0">
              <a:latin typeface="Arial" charset="0"/>
              <a:ea typeface="Arial" charset="0"/>
              <a:cs typeface="Arial" charset="0"/>
            </a:endParaRPr>
          </a:p>
        </p:txBody>
      </p:sp>
      <p:sp>
        <p:nvSpPr>
          <p:cNvPr id="3" name="Content Placeholder 2"/>
          <p:cNvSpPr>
            <a:spLocks noGrp="1"/>
          </p:cNvSpPr>
          <p:nvPr>
            <p:ph idx="1"/>
          </p:nvPr>
        </p:nvSpPr>
        <p:spPr/>
        <p:txBody>
          <a:bodyPr/>
          <a:lstStyle/>
          <a:p>
            <a:r>
              <a:rPr lang="en-US" dirty="0" smtClean="0"/>
              <a:t>HTP </a:t>
            </a:r>
            <a:r>
              <a:rPr lang="en-US" dirty="0" err="1" smtClean="0"/>
              <a:t>este</a:t>
            </a:r>
            <a:r>
              <a:rPr lang="en-US" dirty="0"/>
              <a:t> </a:t>
            </a:r>
            <a:r>
              <a:rPr lang="en-US" dirty="0" err="1" smtClean="0"/>
              <a:t>apreciata</a:t>
            </a:r>
            <a:r>
              <a:rPr lang="en-US" dirty="0" smtClean="0"/>
              <a:t> indirect </a:t>
            </a:r>
            <a:r>
              <a:rPr lang="en-US" dirty="0" err="1" smtClean="0"/>
              <a:t>prin</a:t>
            </a:r>
            <a:r>
              <a:rPr lang="en-US" dirty="0" smtClean="0"/>
              <a:t> </a:t>
            </a:r>
            <a:r>
              <a:rPr lang="en-US" dirty="0" err="1" smtClean="0"/>
              <a:t>masurarea</a:t>
            </a:r>
            <a:r>
              <a:rPr lang="en-US" dirty="0" smtClean="0"/>
              <a:t> </a:t>
            </a:r>
            <a:r>
              <a:rPr lang="en-US" dirty="0" err="1" smtClean="0"/>
              <a:t>gradientului</a:t>
            </a:r>
            <a:r>
              <a:rPr lang="en-US" dirty="0" smtClean="0"/>
              <a:t> </a:t>
            </a:r>
            <a:r>
              <a:rPr lang="en-US" dirty="0" err="1" smtClean="0"/>
              <a:t>venos</a:t>
            </a:r>
            <a:r>
              <a:rPr lang="en-US" dirty="0" smtClean="0"/>
              <a:t> portal (HVPG) - </a:t>
            </a:r>
            <a:r>
              <a:rPr lang="en-US" dirty="0" err="1" smtClean="0"/>
              <a:t>metoda</a:t>
            </a:r>
            <a:r>
              <a:rPr lang="en-US" dirty="0" smtClean="0"/>
              <a:t> </a:t>
            </a:r>
            <a:r>
              <a:rPr lang="en-US" dirty="0" err="1" smtClean="0"/>
              <a:t>invaziva</a:t>
            </a:r>
            <a:endParaRPr lang="en-US" dirty="0" smtClean="0"/>
          </a:p>
          <a:p>
            <a:r>
              <a:rPr lang="en-US" dirty="0" smtClean="0"/>
              <a:t>HTP </a:t>
            </a:r>
            <a:r>
              <a:rPr lang="en-US" dirty="0" err="1" smtClean="0"/>
              <a:t>este</a:t>
            </a:r>
            <a:r>
              <a:rPr lang="en-US" dirty="0" smtClean="0"/>
              <a:t> </a:t>
            </a:r>
            <a:r>
              <a:rPr lang="en-US" dirty="0" err="1" smtClean="0"/>
              <a:t>considerata</a:t>
            </a:r>
            <a:r>
              <a:rPr lang="en-US" dirty="0" smtClean="0"/>
              <a:t> </a:t>
            </a:r>
            <a:r>
              <a:rPr lang="en-US" dirty="0" err="1" smtClean="0"/>
              <a:t>semnificativa</a:t>
            </a:r>
            <a:r>
              <a:rPr lang="en-US" dirty="0" smtClean="0"/>
              <a:t> </a:t>
            </a:r>
            <a:r>
              <a:rPr lang="en-US" dirty="0" err="1" smtClean="0"/>
              <a:t>cand</a:t>
            </a:r>
            <a:r>
              <a:rPr lang="en-US" dirty="0" smtClean="0"/>
              <a:t> HVPG </a:t>
            </a:r>
            <a:r>
              <a:rPr lang="en-US" dirty="0" err="1" smtClean="0"/>
              <a:t>este</a:t>
            </a:r>
            <a:r>
              <a:rPr lang="en-US" dirty="0" smtClean="0"/>
              <a:t> </a:t>
            </a:r>
            <a:r>
              <a:rPr lang="en-US" dirty="0" err="1" smtClean="0"/>
              <a:t>peste</a:t>
            </a:r>
            <a:r>
              <a:rPr lang="en-US" dirty="0" smtClean="0"/>
              <a:t> 10 mmHg</a:t>
            </a:r>
          </a:p>
          <a:p>
            <a:r>
              <a:rPr lang="en-US" dirty="0" smtClean="0"/>
              <a:t>O </a:t>
            </a:r>
            <a:r>
              <a:rPr lang="en-US" dirty="0" err="1" smtClean="0"/>
              <a:t>valoare</a:t>
            </a:r>
            <a:r>
              <a:rPr lang="en-US" dirty="0" smtClean="0"/>
              <a:t> a HVPG </a:t>
            </a:r>
            <a:r>
              <a:rPr lang="en-US" dirty="0" err="1" smtClean="0"/>
              <a:t>peste</a:t>
            </a:r>
            <a:r>
              <a:rPr lang="en-US" dirty="0" smtClean="0"/>
              <a:t> 12 mmHg </a:t>
            </a:r>
            <a:r>
              <a:rPr lang="en-US" dirty="0" err="1" smtClean="0"/>
              <a:t>indica</a:t>
            </a:r>
            <a:r>
              <a:rPr lang="en-US" dirty="0" smtClean="0"/>
              <a:t> </a:t>
            </a:r>
            <a:r>
              <a:rPr lang="en-US" dirty="0" err="1" smtClean="0"/>
              <a:t>risc</a:t>
            </a:r>
            <a:r>
              <a:rPr lang="en-US" dirty="0" smtClean="0"/>
              <a:t> de </a:t>
            </a:r>
            <a:r>
              <a:rPr lang="en-US" dirty="0" err="1" smtClean="0"/>
              <a:t>sangerare</a:t>
            </a:r>
            <a:endParaRPr lang="en-US" dirty="0" smtClean="0"/>
          </a:p>
          <a:p>
            <a:r>
              <a:rPr lang="en-US" dirty="0" smtClean="0"/>
              <a:t>HVPG </a:t>
            </a:r>
            <a:r>
              <a:rPr lang="en-US" dirty="0" err="1" smtClean="0"/>
              <a:t>ar</a:t>
            </a:r>
            <a:r>
              <a:rPr lang="en-US" dirty="0" smtClean="0"/>
              <a:t> fi </a:t>
            </a:r>
            <a:r>
              <a:rPr lang="en-US" dirty="0" err="1" smtClean="0"/>
              <a:t>indicata</a:t>
            </a:r>
            <a:r>
              <a:rPr lang="en-US" dirty="0" smtClean="0"/>
              <a:t> la </a:t>
            </a:r>
            <a:r>
              <a:rPr lang="en-US" dirty="0" err="1" smtClean="0"/>
              <a:t>toti</a:t>
            </a:r>
            <a:r>
              <a:rPr lang="en-US" dirty="0" smtClean="0"/>
              <a:t> </a:t>
            </a:r>
            <a:r>
              <a:rPr lang="en-US" dirty="0" err="1" smtClean="0"/>
              <a:t>pacientii</a:t>
            </a:r>
            <a:r>
              <a:rPr lang="en-US" dirty="0" smtClean="0"/>
              <a:t> cu </a:t>
            </a:r>
            <a:r>
              <a:rPr lang="en-US" dirty="0" err="1" smtClean="0"/>
              <a:t>ciroza</a:t>
            </a:r>
            <a:r>
              <a:rPr lang="en-US" dirty="0" smtClean="0"/>
              <a:t> </a:t>
            </a:r>
            <a:r>
              <a:rPr lang="en-US" dirty="0" err="1" smtClean="0"/>
              <a:t>pentru</a:t>
            </a:r>
            <a:r>
              <a:rPr lang="en-US" dirty="0" smtClean="0"/>
              <a:t> </a:t>
            </a:r>
            <a:r>
              <a:rPr lang="en-US" dirty="0" err="1" smtClean="0"/>
              <a:t>aprecierea</a:t>
            </a:r>
            <a:r>
              <a:rPr lang="en-US" dirty="0" smtClean="0"/>
              <a:t> </a:t>
            </a:r>
            <a:r>
              <a:rPr lang="en-US" dirty="0" err="1" smtClean="0"/>
              <a:t>riscului</a:t>
            </a:r>
            <a:r>
              <a:rPr lang="en-US" dirty="0" smtClean="0"/>
              <a:t> </a:t>
            </a:r>
            <a:r>
              <a:rPr lang="en-US" dirty="0" err="1" smtClean="0"/>
              <a:t>si</a:t>
            </a:r>
            <a:r>
              <a:rPr lang="en-US" dirty="0" smtClean="0"/>
              <a:t> </a:t>
            </a:r>
            <a:r>
              <a:rPr lang="en-US" dirty="0" err="1" smtClean="0"/>
              <a:t>stabilirea</a:t>
            </a:r>
            <a:r>
              <a:rPr lang="en-US" dirty="0" smtClean="0"/>
              <a:t> </a:t>
            </a:r>
            <a:r>
              <a:rPr lang="en-US" dirty="0" err="1" smtClean="0"/>
              <a:t>prognosticului</a:t>
            </a:r>
            <a:r>
              <a:rPr lang="en-US" dirty="0" smtClean="0"/>
              <a:t> [1]</a:t>
            </a:r>
          </a:p>
          <a:p>
            <a:r>
              <a:rPr lang="en-US" dirty="0" smtClean="0"/>
              <a:t>HVPG </a:t>
            </a:r>
            <a:r>
              <a:rPr lang="en-US" dirty="0" err="1" smtClean="0"/>
              <a:t>este</a:t>
            </a:r>
            <a:r>
              <a:rPr lang="en-US" dirty="0" smtClean="0"/>
              <a:t> </a:t>
            </a:r>
            <a:r>
              <a:rPr lang="en-US" dirty="0" err="1" smtClean="0"/>
              <a:t>utila</a:t>
            </a:r>
            <a:r>
              <a:rPr lang="en-US" dirty="0" smtClean="0"/>
              <a:t> </a:t>
            </a:r>
            <a:r>
              <a:rPr lang="en-US" dirty="0" err="1" smtClean="0"/>
              <a:t>si</a:t>
            </a:r>
            <a:r>
              <a:rPr lang="en-US" dirty="0" smtClean="0"/>
              <a:t> </a:t>
            </a:r>
            <a:r>
              <a:rPr lang="en-US" dirty="0" err="1" smtClean="0"/>
              <a:t>pentru</a:t>
            </a:r>
            <a:r>
              <a:rPr lang="en-US" dirty="0" smtClean="0"/>
              <a:t> </a:t>
            </a:r>
            <a:r>
              <a:rPr lang="en-US" dirty="0" err="1" smtClean="0"/>
              <a:t>monitorizarea</a:t>
            </a:r>
            <a:r>
              <a:rPr lang="en-US" dirty="0" smtClean="0"/>
              <a:t> </a:t>
            </a:r>
            <a:r>
              <a:rPr lang="en-US" dirty="0" err="1" smtClean="0"/>
              <a:t>tratamentului</a:t>
            </a:r>
            <a:r>
              <a:rPr lang="en-US" dirty="0" smtClean="0"/>
              <a:t>  [1]</a:t>
            </a:r>
            <a:endParaRPr lang="en-US" dirty="0"/>
          </a:p>
        </p:txBody>
      </p:sp>
      <p:sp>
        <p:nvSpPr>
          <p:cNvPr id="4" name="TextBox 3"/>
          <p:cNvSpPr txBox="1"/>
          <p:nvPr/>
        </p:nvSpPr>
        <p:spPr>
          <a:xfrm>
            <a:off x="314793" y="5665569"/>
            <a:ext cx="11743664" cy="923330"/>
          </a:xfrm>
          <a:prstGeom prst="rect">
            <a:avLst/>
          </a:prstGeom>
          <a:noFill/>
        </p:spPr>
        <p:txBody>
          <a:bodyPr wrap="none" rtlCol="0">
            <a:spAutoFit/>
          </a:bodyPr>
          <a:lstStyle/>
          <a:p>
            <a:r>
              <a:rPr lang="en-US" dirty="0" smtClean="0"/>
              <a:t>1. De </a:t>
            </a:r>
            <a:r>
              <a:rPr lang="en-US" dirty="0" err="1"/>
              <a:t>Franchis</a:t>
            </a:r>
            <a:r>
              <a:rPr lang="en-US" dirty="0"/>
              <a:t> R. Revising consensus in portal hypertension: report of the </a:t>
            </a:r>
            <a:r>
              <a:rPr lang="en-US" dirty="0" err="1"/>
              <a:t>Baveno</a:t>
            </a:r>
            <a:r>
              <a:rPr lang="en-US" dirty="0"/>
              <a:t> V consensus workshop on methodology of </a:t>
            </a:r>
            <a:endParaRPr lang="en-US" dirty="0" smtClean="0"/>
          </a:p>
          <a:p>
            <a:r>
              <a:rPr lang="en-US" dirty="0" smtClean="0"/>
              <a:t>diagnosis </a:t>
            </a:r>
            <a:r>
              <a:rPr lang="en-US" dirty="0"/>
              <a:t>and therapy in portal hypertension. J </a:t>
            </a:r>
            <a:r>
              <a:rPr lang="en-US" dirty="0" err="1"/>
              <a:t>Hepatol</a:t>
            </a:r>
            <a:r>
              <a:rPr lang="en-US" dirty="0"/>
              <a:t>. 2010;53:762–768. </a:t>
            </a:r>
            <a:endParaRPr lang="en-US" u="sng" dirty="0">
              <a:hlinkClick r:id="rId2"/>
            </a:endParaRPr>
          </a:p>
          <a:p>
            <a:endParaRPr lang="en-US" dirty="0"/>
          </a:p>
        </p:txBody>
      </p:sp>
    </p:spTree>
    <p:extLst>
      <p:ext uri="{BB962C8B-B14F-4D97-AF65-F5344CB8AC3E}">
        <p14:creationId xmlns:p14="http://schemas.microsoft.com/office/powerpoint/2010/main" xmlns="" val="1383449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Atat</a:t>
            </a:r>
            <a:r>
              <a:rPr lang="en-US" dirty="0" smtClean="0"/>
              <a:t> </a:t>
            </a:r>
            <a:r>
              <a:rPr lang="en-US" dirty="0" err="1" smtClean="0"/>
              <a:t>elasticitatea</a:t>
            </a:r>
            <a:r>
              <a:rPr lang="en-US" dirty="0" smtClean="0"/>
              <a:t> hepatica (EH) cat </a:t>
            </a:r>
            <a:r>
              <a:rPr lang="en-US" dirty="0" err="1" smtClean="0"/>
              <a:t>si</a:t>
            </a:r>
            <a:r>
              <a:rPr lang="en-US" dirty="0" smtClean="0"/>
              <a:t> </a:t>
            </a:r>
            <a:r>
              <a:rPr lang="en-US" dirty="0" err="1" smtClean="0"/>
              <a:t>cea</a:t>
            </a:r>
            <a:r>
              <a:rPr lang="en-US" dirty="0" smtClean="0"/>
              <a:t> </a:t>
            </a:r>
            <a:r>
              <a:rPr lang="en-US" dirty="0" err="1" smtClean="0"/>
              <a:t>splenica</a:t>
            </a:r>
            <a:r>
              <a:rPr lang="en-US" dirty="0" smtClean="0"/>
              <a:t> </a:t>
            </a:r>
            <a:r>
              <a:rPr lang="en-US" dirty="0" err="1" smtClean="0"/>
              <a:t>sunt</a:t>
            </a:r>
            <a:r>
              <a:rPr lang="en-US" dirty="0" smtClean="0"/>
              <a:t> </a:t>
            </a:r>
            <a:r>
              <a:rPr lang="en-US" dirty="0" err="1" smtClean="0"/>
              <a:t>predictori</a:t>
            </a:r>
            <a:r>
              <a:rPr lang="en-US" dirty="0" smtClean="0"/>
              <a:t> </a:t>
            </a:r>
            <a:r>
              <a:rPr lang="en-US" dirty="0" err="1" smtClean="0"/>
              <a:t>ai</a:t>
            </a:r>
            <a:r>
              <a:rPr lang="en-US" dirty="0" smtClean="0"/>
              <a:t> HTP [2,3]</a:t>
            </a:r>
          </a:p>
          <a:p>
            <a:r>
              <a:rPr lang="en-US" dirty="0" smtClean="0"/>
              <a:t> EH se </a:t>
            </a:r>
            <a:r>
              <a:rPr lang="en-US" dirty="0" err="1" smtClean="0"/>
              <a:t>coreleaza</a:t>
            </a:r>
            <a:r>
              <a:rPr lang="en-US" dirty="0" smtClean="0"/>
              <a:t> cu HVPG (r=0.81, p&lt;0.001 </a:t>
            </a:r>
            <a:r>
              <a:rPr lang="en-US" dirty="0" err="1" smtClean="0"/>
              <a:t>pentru</a:t>
            </a:r>
            <a:r>
              <a:rPr lang="en-US" dirty="0" smtClean="0"/>
              <a:t> </a:t>
            </a:r>
            <a:r>
              <a:rPr lang="en-US" dirty="0" err="1" smtClean="0"/>
              <a:t>Fibroscan</a:t>
            </a:r>
            <a:r>
              <a:rPr lang="en-US" dirty="0" smtClean="0"/>
              <a:t> </a:t>
            </a:r>
            <a:r>
              <a:rPr lang="en-US" dirty="0" err="1" smtClean="0"/>
              <a:t>si</a:t>
            </a:r>
            <a:r>
              <a:rPr lang="en-US" dirty="0" smtClean="0"/>
              <a:t> r=0.611, p&lt;0.001 </a:t>
            </a:r>
            <a:r>
              <a:rPr lang="en-US" dirty="0" err="1" smtClean="0"/>
              <a:t>pentru</a:t>
            </a:r>
            <a:r>
              <a:rPr lang="en-US" dirty="0" smtClean="0"/>
              <a:t> SWE) [3]</a:t>
            </a:r>
          </a:p>
          <a:p>
            <a:r>
              <a:rPr lang="en-US" dirty="0" err="1" smtClean="0"/>
              <a:t>Elasticitatea</a:t>
            </a:r>
            <a:r>
              <a:rPr lang="en-US" dirty="0" smtClean="0"/>
              <a:t> </a:t>
            </a:r>
            <a:r>
              <a:rPr lang="en-US" dirty="0" err="1" smtClean="0"/>
              <a:t>splenica</a:t>
            </a:r>
            <a:r>
              <a:rPr lang="en-US" dirty="0" smtClean="0"/>
              <a:t> </a:t>
            </a:r>
            <a:r>
              <a:rPr lang="en-US" dirty="0" err="1" smtClean="0"/>
              <a:t>indica</a:t>
            </a:r>
            <a:r>
              <a:rPr lang="en-US" dirty="0" smtClean="0"/>
              <a:t> </a:t>
            </a:r>
            <a:r>
              <a:rPr lang="en-US" dirty="0" err="1" smtClean="0"/>
              <a:t>Fibroscan</a:t>
            </a:r>
            <a:r>
              <a:rPr lang="en-US" dirty="0" smtClean="0"/>
              <a:t> ca </a:t>
            </a:r>
            <a:r>
              <a:rPr lang="en-US" dirty="0" err="1" smtClean="0"/>
              <a:t>fiind</a:t>
            </a:r>
            <a:r>
              <a:rPr lang="en-US" dirty="0" smtClean="0"/>
              <a:t> superior SWE (AUROC 0.87 vs 0.64, p=0.003) in </a:t>
            </a:r>
            <a:r>
              <a:rPr lang="en-US" dirty="0" err="1" smtClean="0"/>
              <a:t>aprecierea</a:t>
            </a:r>
            <a:r>
              <a:rPr lang="en-US" dirty="0" smtClean="0"/>
              <a:t> HTP </a:t>
            </a:r>
            <a:r>
              <a:rPr lang="en-US" dirty="0" err="1" smtClean="0"/>
              <a:t>semnificative</a:t>
            </a:r>
            <a:r>
              <a:rPr lang="en-US" dirty="0" smtClean="0"/>
              <a:t> [3]</a:t>
            </a:r>
          </a:p>
          <a:p>
            <a:endParaRPr lang="en-US" dirty="0"/>
          </a:p>
        </p:txBody>
      </p:sp>
      <p:sp>
        <p:nvSpPr>
          <p:cNvPr id="4" name="Title 1"/>
          <p:cNvSpPr>
            <a:spLocks noGrp="1"/>
          </p:cNvSpPr>
          <p:nvPr>
            <p:ph type="title"/>
          </p:nvPr>
        </p:nvSpPr>
        <p:spPr>
          <a:xfrm>
            <a:off x="838200" y="365125"/>
            <a:ext cx="10515600" cy="1325563"/>
          </a:xfrm>
        </p:spPr>
        <p:txBody>
          <a:bodyPr>
            <a:normAutofit/>
          </a:bodyPr>
          <a:lstStyle/>
          <a:p>
            <a:r>
              <a:rPr lang="en-US" sz="3600" b="1" dirty="0" err="1" smtClean="0">
                <a:latin typeface="Arial" charset="0"/>
                <a:ea typeface="Arial" charset="0"/>
                <a:cs typeface="Arial" charset="0"/>
              </a:rPr>
              <a:t>Elastografia</a:t>
            </a:r>
            <a:r>
              <a:rPr lang="en-US" sz="3600" b="1" dirty="0" smtClean="0">
                <a:latin typeface="Arial" charset="0"/>
                <a:ea typeface="Arial" charset="0"/>
                <a:cs typeface="Arial" charset="0"/>
              </a:rPr>
              <a:t> ca </a:t>
            </a:r>
            <a:r>
              <a:rPr lang="en-US" sz="3600" b="1" dirty="0" err="1" smtClean="0">
                <a:latin typeface="Arial" charset="0"/>
                <a:ea typeface="Arial" charset="0"/>
                <a:cs typeface="Arial" charset="0"/>
              </a:rPr>
              <a:t>si</a:t>
            </a:r>
            <a:r>
              <a:rPr lang="en-US" sz="3600" b="1" dirty="0" smtClean="0">
                <a:latin typeface="Arial" charset="0"/>
                <a:ea typeface="Arial" charset="0"/>
                <a:cs typeface="Arial" charset="0"/>
              </a:rPr>
              <a:t> predictor al </a:t>
            </a:r>
            <a:r>
              <a:rPr lang="en-US" sz="3600" b="1" dirty="0" err="1" smtClean="0">
                <a:latin typeface="Arial" charset="0"/>
                <a:ea typeface="Arial" charset="0"/>
                <a:cs typeface="Arial" charset="0"/>
              </a:rPr>
              <a:t>hipertensiunii</a:t>
            </a:r>
            <a:r>
              <a:rPr lang="en-US" sz="3600" b="1" dirty="0" smtClean="0">
                <a:latin typeface="Arial" charset="0"/>
                <a:ea typeface="Arial" charset="0"/>
                <a:cs typeface="Arial" charset="0"/>
              </a:rPr>
              <a:t> </a:t>
            </a:r>
            <a:r>
              <a:rPr lang="en-US" sz="3600" b="1" dirty="0" err="1" smtClean="0">
                <a:latin typeface="Arial" charset="0"/>
                <a:ea typeface="Arial" charset="0"/>
                <a:cs typeface="Arial" charset="0"/>
              </a:rPr>
              <a:t>portale</a:t>
            </a:r>
            <a:r>
              <a:rPr lang="en-US" sz="3600" b="1" dirty="0" smtClean="0">
                <a:latin typeface="Arial" charset="0"/>
                <a:ea typeface="Arial" charset="0"/>
                <a:cs typeface="Arial" charset="0"/>
              </a:rPr>
              <a:t> (HTP)</a:t>
            </a:r>
            <a:endParaRPr lang="en-US" sz="3600" b="1" dirty="0">
              <a:latin typeface="Arial" charset="0"/>
              <a:ea typeface="Arial" charset="0"/>
              <a:cs typeface="Arial" charset="0"/>
            </a:endParaRPr>
          </a:p>
        </p:txBody>
      </p:sp>
      <p:sp>
        <p:nvSpPr>
          <p:cNvPr id="5" name="TextBox 4"/>
          <p:cNvSpPr txBox="1"/>
          <p:nvPr/>
        </p:nvSpPr>
        <p:spPr>
          <a:xfrm>
            <a:off x="119921" y="5534561"/>
            <a:ext cx="12276951" cy="1323439"/>
          </a:xfrm>
          <a:prstGeom prst="rect">
            <a:avLst/>
          </a:prstGeom>
          <a:noFill/>
        </p:spPr>
        <p:txBody>
          <a:bodyPr wrap="none" rtlCol="0">
            <a:spAutoFit/>
          </a:bodyPr>
          <a:lstStyle/>
          <a:p>
            <a:r>
              <a:rPr lang="en-US" sz="1600" dirty="0" smtClean="0"/>
              <a:t>2. </a:t>
            </a:r>
            <a:r>
              <a:rPr lang="en-US" sz="1600" dirty="0" err="1" smtClean="0"/>
              <a:t>Vizzutti</a:t>
            </a:r>
            <a:r>
              <a:rPr lang="en-US" sz="1600" dirty="0" smtClean="0"/>
              <a:t> </a:t>
            </a:r>
            <a:r>
              <a:rPr lang="en-US" sz="1600" dirty="0"/>
              <a:t>F, Arena U, </a:t>
            </a:r>
            <a:r>
              <a:rPr lang="en-US" sz="1600" dirty="0" err="1"/>
              <a:t>Romanelli</a:t>
            </a:r>
            <a:r>
              <a:rPr lang="en-US" sz="1600" dirty="0"/>
              <a:t> RG, </a:t>
            </a:r>
            <a:r>
              <a:rPr lang="en-US" sz="1600" dirty="0" err="1"/>
              <a:t>Rega</a:t>
            </a:r>
            <a:r>
              <a:rPr lang="en-US" sz="1600" dirty="0"/>
              <a:t> L, </a:t>
            </a:r>
            <a:r>
              <a:rPr lang="en-US" sz="1600" dirty="0" err="1"/>
              <a:t>Foschi</a:t>
            </a:r>
            <a:r>
              <a:rPr lang="en-US" sz="1600" dirty="0"/>
              <a:t> M, </a:t>
            </a:r>
            <a:r>
              <a:rPr lang="en-US" sz="1600" dirty="0" err="1"/>
              <a:t>Colagrande</a:t>
            </a:r>
            <a:r>
              <a:rPr lang="en-US" sz="1600" dirty="0"/>
              <a:t> S, </a:t>
            </a:r>
            <a:r>
              <a:rPr lang="en-US" sz="1600" dirty="0" err="1"/>
              <a:t>Petrarca</a:t>
            </a:r>
            <a:r>
              <a:rPr lang="en-US" sz="1600" dirty="0"/>
              <a:t> A, </a:t>
            </a:r>
            <a:r>
              <a:rPr lang="en-US" sz="1600" dirty="0" err="1"/>
              <a:t>Moscarella</a:t>
            </a:r>
            <a:r>
              <a:rPr lang="en-US" sz="1600" dirty="0"/>
              <a:t> S, Belli G, </a:t>
            </a:r>
            <a:r>
              <a:rPr lang="en-US" sz="1600" dirty="0" err="1"/>
              <a:t>Zignego</a:t>
            </a:r>
            <a:r>
              <a:rPr lang="en-US" sz="1600" dirty="0"/>
              <a:t> AL, et al. Liver stiffness </a:t>
            </a:r>
            <a:endParaRPr lang="en-US" sz="1600" dirty="0" smtClean="0"/>
          </a:p>
          <a:p>
            <a:r>
              <a:rPr lang="en-US" sz="1600" dirty="0" smtClean="0"/>
              <a:t>measurement </a:t>
            </a:r>
            <a:r>
              <a:rPr lang="en-US" sz="1600" dirty="0"/>
              <a:t>predicts severe portal hypertension in patients with HCV-related cirrhosis. </a:t>
            </a:r>
            <a:r>
              <a:rPr lang="en-US" sz="1600" dirty="0" err="1"/>
              <a:t>Hepatology</a:t>
            </a:r>
            <a:r>
              <a:rPr lang="en-US" sz="1600" dirty="0"/>
              <a:t>. 2007;45:1290–1297. </a:t>
            </a:r>
            <a:endParaRPr lang="en-US" sz="1600" u="sng" dirty="0">
              <a:hlinkClick r:id="rId2"/>
            </a:endParaRPr>
          </a:p>
          <a:p>
            <a:r>
              <a:rPr lang="en-US" sz="1600" dirty="0" smtClean="0"/>
              <a:t>3. </a:t>
            </a:r>
            <a:r>
              <a:rPr lang="en-US" sz="1600" dirty="0" err="1" smtClean="0"/>
              <a:t>Elkrief</a:t>
            </a:r>
            <a:r>
              <a:rPr lang="en-US" sz="1600" dirty="0" smtClean="0"/>
              <a:t> </a:t>
            </a:r>
            <a:r>
              <a:rPr lang="en-US" sz="1600" dirty="0"/>
              <a:t>L, </a:t>
            </a:r>
            <a:r>
              <a:rPr lang="en-US" sz="1600" dirty="0" err="1"/>
              <a:t>Rautou</a:t>
            </a:r>
            <a:r>
              <a:rPr lang="en-US" sz="1600" dirty="0"/>
              <a:t> PE, </a:t>
            </a:r>
            <a:r>
              <a:rPr lang="en-US" sz="1600" dirty="0" err="1"/>
              <a:t>Ronot</a:t>
            </a:r>
            <a:r>
              <a:rPr lang="en-US" sz="1600" dirty="0"/>
              <a:t> M, Lambert S, </a:t>
            </a:r>
            <a:r>
              <a:rPr lang="en-US" sz="1600" dirty="0" err="1"/>
              <a:t>Dioguardi</a:t>
            </a:r>
            <a:r>
              <a:rPr lang="en-US" sz="1600" dirty="0"/>
              <a:t> </a:t>
            </a:r>
            <a:r>
              <a:rPr lang="en-US" sz="1600" dirty="0" err="1"/>
              <a:t>Burgio</a:t>
            </a:r>
            <a:r>
              <a:rPr lang="en-US" sz="1600" dirty="0"/>
              <a:t> M, </a:t>
            </a:r>
            <a:r>
              <a:rPr lang="en-US" sz="1600" dirty="0" err="1"/>
              <a:t>Francoz</a:t>
            </a:r>
            <a:r>
              <a:rPr lang="en-US" sz="1600" dirty="0"/>
              <a:t> C, </a:t>
            </a:r>
            <a:r>
              <a:rPr lang="en-US" sz="1600" dirty="0" err="1"/>
              <a:t>Plessier</a:t>
            </a:r>
            <a:r>
              <a:rPr lang="en-US" sz="1600" dirty="0"/>
              <a:t> A, Durand F, Valla D, </a:t>
            </a:r>
            <a:r>
              <a:rPr lang="en-US" sz="1600" dirty="0" err="1"/>
              <a:t>Lebrec</a:t>
            </a:r>
            <a:r>
              <a:rPr lang="en-US" sz="1600" dirty="0"/>
              <a:t> D, et al. Prospective comparison </a:t>
            </a:r>
            <a:endParaRPr lang="en-US" sz="1600" dirty="0" smtClean="0"/>
          </a:p>
          <a:p>
            <a:r>
              <a:rPr lang="en-US" sz="1600" dirty="0" smtClean="0"/>
              <a:t>of </a:t>
            </a:r>
            <a:r>
              <a:rPr lang="en-US" sz="1600" dirty="0"/>
              <a:t>spleen and liver stiffness by using shear-wave and transient </a:t>
            </a:r>
            <a:r>
              <a:rPr lang="en-US" sz="1600" dirty="0" err="1"/>
              <a:t>elastography</a:t>
            </a:r>
            <a:r>
              <a:rPr lang="en-US" sz="1600" dirty="0"/>
              <a:t> for detection of portal hypertension in cirrhosis. Radiology. </a:t>
            </a:r>
            <a:endParaRPr lang="en-US" sz="1600" dirty="0" smtClean="0"/>
          </a:p>
          <a:p>
            <a:r>
              <a:rPr lang="en-US" sz="1600" dirty="0" smtClean="0"/>
              <a:t>2015;275:589–598</a:t>
            </a:r>
            <a:r>
              <a:rPr lang="en-US" sz="1600" dirty="0"/>
              <a:t>. </a:t>
            </a:r>
          </a:p>
        </p:txBody>
      </p:sp>
    </p:spTree>
    <p:extLst>
      <p:ext uri="{BB962C8B-B14F-4D97-AF65-F5344CB8AC3E}">
        <p14:creationId xmlns:p14="http://schemas.microsoft.com/office/powerpoint/2010/main" xmlns="" val="318449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Fibroscan</a:t>
            </a:r>
            <a:r>
              <a:rPr lang="en-US" dirty="0" smtClean="0"/>
              <a:t> are o </a:t>
            </a:r>
            <a:r>
              <a:rPr lang="en-US" dirty="0" err="1" smtClean="0"/>
              <a:t>sensibilitate</a:t>
            </a:r>
            <a:r>
              <a:rPr lang="en-US" dirty="0" smtClean="0"/>
              <a:t> de 79% (CI95% = 0.58-0.91) </a:t>
            </a:r>
            <a:r>
              <a:rPr lang="en-US" dirty="0" err="1" smtClean="0"/>
              <a:t>si</a:t>
            </a:r>
            <a:r>
              <a:rPr lang="en-US" dirty="0" smtClean="0"/>
              <a:t> o </a:t>
            </a:r>
            <a:r>
              <a:rPr lang="en-US" dirty="0" err="1" smtClean="0"/>
              <a:t>specificitate</a:t>
            </a:r>
            <a:r>
              <a:rPr lang="en-US" dirty="0" smtClean="0"/>
              <a:t> de 90% (CI95% = 0.81-0.91) in </a:t>
            </a:r>
            <a:r>
              <a:rPr lang="en-US" dirty="0" err="1" smtClean="0"/>
              <a:t>identificarea</a:t>
            </a:r>
            <a:r>
              <a:rPr lang="en-US" dirty="0" smtClean="0"/>
              <a:t> HTP </a:t>
            </a:r>
            <a:r>
              <a:rPr lang="en-US" dirty="0" err="1" smtClean="0"/>
              <a:t>semnificative</a:t>
            </a:r>
            <a:r>
              <a:rPr lang="en-US" dirty="0" smtClean="0"/>
              <a:t> [4]</a:t>
            </a:r>
          </a:p>
          <a:p>
            <a:r>
              <a:rPr lang="en-US" dirty="0" err="1" smtClean="0"/>
              <a:t>Studiul</a:t>
            </a:r>
            <a:r>
              <a:rPr lang="en-US" dirty="0" smtClean="0"/>
              <a:t> </a:t>
            </a:r>
            <a:r>
              <a:rPr lang="en-US" dirty="0" err="1" smtClean="0"/>
              <a:t>lui</a:t>
            </a:r>
            <a:r>
              <a:rPr lang="en-US" dirty="0" smtClean="0"/>
              <a:t> Zhang din 2015 </a:t>
            </a:r>
            <a:r>
              <a:rPr lang="en-US" dirty="0" err="1" smtClean="0"/>
              <a:t>indica</a:t>
            </a:r>
            <a:r>
              <a:rPr lang="en-US" dirty="0" smtClean="0"/>
              <a:t> </a:t>
            </a:r>
            <a:r>
              <a:rPr lang="en-US" dirty="0" err="1" smtClean="0"/>
              <a:t>faptul</a:t>
            </a:r>
            <a:r>
              <a:rPr lang="en-US" dirty="0" smtClean="0"/>
              <a:t> ca </a:t>
            </a:r>
            <a:r>
              <a:rPr lang="en-US" dirty="0" err="1" smtClean="0"/>
              <a:t>pentru</a:t>
            </a:r>
            <a:r>
              <a:rPr lang="en-US" dirty="0" smtClean="0"/>
              <a:t> o </a:t>
            </a:r>
            <a:r>
              <a:rPr lang="en-US" dirty="0" err="1" smtClean="0"/>
              <a:t>valoare</a:t>
            </a:r>
            <a:r>
              <a:rPr lang="en-US" dirty="0" smtClean="0"/>
              <a:t> de 13.6KPa, </a:t>
            </a:r>
            <a:r>
              <a:rPr lang="en-US" dirty="0" err="1" smtClean="0"/>
              <a:t>Fibroscan</a:t>
            </a:r>
            <a:r>
              <a:rPr lang="en-US" dirty="0" smtClean="0"/>
              <a:t> are o </a:t>
            </a:r>
            <a:r>
              <a:rPr lang="en-US" dirty="0" err="1" smtClean="0"/>
              <a:t>sensibilitate</a:t>
            </a:r>
            <a:r>
              <a:rPr lang="en-US" dirty="0" smtClean="0"/>
              <a:t> de 72.5% </a:t>
            </a:r>
            <a:r>
              <a:rPr lang="en-US" dirty="0" err="1" smtClean="0"/>
              <a:t>si</a:t>
            </a:r>
            <a:r>
              <a:rPr lang="en-US" dirty="0" smtClean="0"/>
              <a:t> o </a:t>
            </a:r>
            <a:r>
              <a:rPr lang="en-US" dirty="0" err="1" smtClean="0"/>
              <a:t>specificitate</a:t>
            </a:r>
            <a:r>
              <a:rPr lang="en-US" dirty="0" smtClean="0"/>
              <a:t> de 83.8% in </a:t>
            </a:r>
            <a:r>
              <a:rPr lang="en-US" dirty="0" err="1" smtClean="0"/>
              <a:t>detectia</a:t>
            </a:r>
            <a:r>
              <a:rPr lang="en-US" dirty="0" smtClean="0"/>
              <a:t> HTP </a:t>
            </a:r>
            <a:r>
              <a:rPr lang="en-US" dirty="0" err="1" smtClean="0"/>
              <a:t>semnificative</a:t>
            </a:r>
            <a:r>
              <a:rPr lang="en-US" dirty="0" smtClean="0"/>
              <a:t> [5]</a:t>
            </a:r>
          </a:p>
          <a:p>
            <a:endParaRPr lang="en-US" dirty="0"/>
          </a:p>
        </p:txBody>
      </p:sp>
      <p:sp>
        <p:nvSpPr>
          <p:cNvPr id="4" name="Title 1"/>
          <p:cNvSpPr>
            <a:spLocks noGrp="1"/>
          </p:cNvSpPr>
          <p:nvPr>
            <p:ph type="title"/>
          </p:nvPr>
        </p:nvSpPr>
        <p:spPr>
          <a:xfrm>
            <a:off x="838200" y="365125"/>
            <a:ext cx="10515600" cy="1325563"/>
          </a:xfrm>
        </p:spPr>
        <p:txBody>
          <a:bodyPr>
            <a:normAutofit/>
          </a:bodyPr>
          <a:lstStyle/>
          <a:p>
            <a:r>
              <a:rPr lang="en-US" sz="3600" b="1" dirty="0" err="1" smtClean="0">
                <a:latin typeface="Arial" charset="0"/>
                <a:ea typeface="Arial" charset="0"/>
                <a:cs typeface="Arial" charset="0"/>
              </a:rPr>
              <a:t>Elastografia</a:t>
            </a:r>
            <a:r>
              <a:rPr lang="en-US" sz="3600" b="1" dirty="0" smtClean="0">
                <a:latin typeface="Arial" charset="0"/>
                <a:ea typeface="Arial" charset="0"/>
                <a:cs typeface="Arial" charset="0"/>
              </a:rPr>
              <a:t> ca </a:t>
            </a:r>
            <a:r>
              <a:rPr lang="en-US" sz="3600" b="1" dirty="0" err="1" smtClean="0">
                <a:latin typeface="Arial" charset="0"/>
                <a:ea typeface="Arial" charset="0"/>
                <a:cs typeface="Arial" charset="0"/>
              </a:rPr>
              <a:t>si</a:t>
            </a:r>
            <a:r>
              <a:rPr lang="en-US" sz="3600" b="1" dirty="0" smtClean="0">
                <a:latin typeface="Arial" charset="0"/>
                <a:ea typeface="Arial" charset="0"/>
                <a:cs typeface="Arial" charset="0"/>
              </a:rPr>
              <a:t> predictor al </a:t>
            </a:r>
            <a:r>
              <a:rPr lang="en-US" sz="3600" b="1" dirty="0" err="1" smtClean="0">
                <a:latin typeface="Arial" charset="0"/>
                <a:ea typeface="Arial" charset="0"/>
                <a:cs typeface="Arial" charset="0"/>
              </a:rPr>
              <a:t>hipertensiunii</a:t>
            </a:r>
            <a:r>
              <a:rPr lang="en-US" sz="3600" b="1" dirty="0" smtClean="0">
                <a:latin typeface="Arial" charset="0"/>
                <a:ea typeface="Arial" charset="0"/>
                <a:cs typeface="Arial" charset="0"/>
              </a:rPr>
              <a:t> </a:t>
            </a:r>
            <a:r>
              <a:rPr lang="en-US" sz="3600" b="1" dirty="0" err="1" smtClean="0">
                <a:latin typeface="Arial" charset="0"/>
                <a:ea typeface="Arial" charset="0"/>
                <a:cs typeface="Arial" charset="0"/>
              </a:rPr>
              <a:t>portale</a:t>
            </a:r>
            <a:r>
              <a:rPr lang="en-US" sz="3600" b="1" dirty="0" smtClean="0">
                <a:latin typeface="Arial" charset="0"/>
                <a:ea typeface="Arial" charset="0"/>
                <a:cs typeface="Arial" charset="0"/>
              </a:rPr>
              <a:t> (HTP)</a:t>
            </a:r>
            <a:endParaRPr lang="en-US" sz="3600" b="1" dirty="0">
              <a:latin typeface="Arial" charset="0"/>
              <a:ea typeface="Arial" charset="0"/>
              <a:cs typeface="Arial" charset="0"/>
            </a:endParaRPr>
          </a:p>
        </p:txBody>
      </p:sp>
      <p:sp>
        <p:nvSpPr>
          <p:cNvPr id="5" name="TextBox 4"/>
          <p:cNvSpPr txBox="1"/>
          <p:nvPr/>
        </p:nvSpPr>
        <p:spPr>
          <a:xfrm>
            <a:off x="119922" y="5534561"/>
            <a:ext cx="11857220" cy="1077218"/>
          </a:xfrm>
          <a:prstGeom prst="rect">
            <a:avLst/>
          </a:prstGeom>
          <a:noFill/>
        </p:spPr>
        <p:txBody>
          <a:bodyPr wrap="square" rtlCol="0">
            <a:spAutoFit/>
          </a:bodyPr>
          <a:lstStyle/>
          <a:p>
            <a:r>
              <a:rPr lang="en-US" sz="1600" dirty="0" smtClean="0"/>
              <a:t>4. Shi </a:t>
            </a:r>
            <a:r>
              <a:rPr lang="en-US" sz="1600" dirty="0"/>
              <a:t>KQ, Fan YC, Pan ZZ, Lin XF, Liu WY, Chen YP, Zheng MH. Transient </a:t>
            </a:r>
            <a:r>
              <a:rPr lang="en-US" sz="1600" dirty="0" err="1"/>
              <a:t>elastography</a:t>
            </a:r>
            <a:r>
              <a:rPr lang="en-US" sz="1600" dirty="0"/>
              <a:t>: a meta-analysis of diagnostic accuracy in evaluation of portal hypertension in chronic liver disease. Liver Int. 2013;33:62–71. </a:t>
            </a:r>
            <a:endParaRPr lang="en-US" sz="1600" dirty="0" smtClean="0"/>
          </a:p>
          <a:p>
            <a:r>
              <a:rPr lang="en-US" sz="1600" dirty="0" smtClean="0"/>
              <a:t>5. Zhang </a:t>
            </a:r>
            <a:r>
              <a:rPr lang="en-US" sz="1600" dirty="0"/>
              <a:t>W, Wang L, Wang L, Li G, Huang A, Yin P, Yang Z, Ling C, Wang L. Liver stiffness measurement, better than APRI, </a:t>
            </a:r>
            <a:r>
              <a:rPr lang="en-US" sz="1600" dirty="0" err="1"/>
              <a:t>Fibroindex</a:t>
            </a:r>
            <a:r>
              <a:rPr lang="en-US" sz="1600" dirty="0"/>
              <a:t>, Fib-4, and NBI gastroscopy, predicts portal hypertension in patients with cirrhosis. Cell </a:t>
            </a:r>
            <a:r>
              <a:rPr lang="en-US" sz="1600" dirty="0" err="1"/>
              <a:t>Biochem</a:t>
            </a:r>
            <a:r>
              <a:rPr lang="en-US" sz="1600" dirty="0"/>
              <a:t> </a:t>
            </a:r>
            <a:r>
              <a:rPr lang="en-US" sz="1600" dirty="0" err="1"/>
              <a:t>Biophys</a:t>
            </a:r>
            <a:r>
              <a:rPr lang="en-US" sz="1600" dirty="0"/>
              <a:t>. 2015;71:865–873. </a:t>
            </a:r>
          </a:p>
        </p:txBody>
      </p:sp>
    </p:spTree>
    <p:extLst>
      <p:ext uri="{BB962C8B-B14F-4D97-AF65-F5344CB8AC3E}">
        <p14:creationId xmlns:p14="http://schemas.microsoft.com/office/powerpoint/2010/main" xmlns="" val="245520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Un alt </a:t>
            </a:r>
            <a:r>
              <a:rPr lang="en-US" dirty="0" err="1" smtClean="0"/>
              <a:t>studiu</a:t>
            </a:r>
            <a:r>
              <a:rPr lang="en-US" dirty="0" smtClean="0"/>
              <a:t>, </a:t>
            </a:r>
            <a:r>
              <a:rPr lang="en-US" dirty="0" err="1" smtClean="0"/>
              <a:t>ce</a:t>
            </a:r>
            <a:r>
              <a:rPr lang="en-US" dirty="0" smtClean="0"/>
              <a:t> </a:t>
            </a:r>
            <a:r>
              <a:rPr lang="en-US" dirty="0" err="1" smtClean="0"/>
              <a:t>compara</a:t>
            </a:r>
            <a:r>
              <a:rPr lang="en-US" dirty="0" smtClean="0"/>
              <a:t> </a:t>
            </a:r>
            <a:r>
              <a:rPr lang="en-US" dirty="0" err="1" smtClean="0"/>
              <a:t>Fibroscan</a:t>
            </a:r>
            <a:r>
              <a:rPr lang="en-US" dirty="0" smtClean="0"/>
              <a:t> cu ARFI </a:t>
            </a:r>
            <a:r>
              <a:rPr lang="en-US" dirty="0" err="1" smtClean="0"/>
              <a:t>arata</a:t>
            </a:r>
            <a:r>
              <a:rPr lang="en-US" dirty="0" smtClean="0"/>
              <a:t> ca </a:t>
            </a:r>
            <a:r>
              <a:rPr lang="en-US" dirty="0" err="1" smtClean="0"/>
              <a:t>ambele</a:t>
            </a:r>
            <a:r>
              <a:rPr lang="en-US" dirty="0" smtClean="0"/>
              <a:t> se </a:t>
            </a:r>
            <a:r>
              <a:rPr lang="en-US" dirty="0" err="1" smtClean="0"/>
              <a:t>coreleaza</a:t>
            </a:r>
            <a:r>
              <a:rPr lang="en-US" dirty="0" smtClean="0"/>
              <a:t> </a:t>
            </a:r>
            <a:r>
              <a:rPr lang="en-US" dirty="0" err="1" smtClean="0"/>
              <a:t>semnificativ</a:t>
            </a:r>
            <a:r>
              <a:rPr lang="en-US" dirty="0" smtClean="0"/>
              <a:t> cu HTP (r=0.765 </a:t>
            </a:r>
            <a:r>
              <a:rPr lang="en-US" dirty="0" err="1" smtClean="0"/>
              <a:t>pentru</a:t>
            </a:r>
            <a:r>
              <a:rPr lang="en-US" dirty="0" smtClean="0"/>
              <a:t> </a:t>
            </a:r>
            <a:r>
              <a:rPr lang="en-US" dirty="0" err="1" smtClean="0"/>
              <a:t>Fibroscan</a:t>
            </a:r>
            <a:r>
              <a:rPr lang="en-US" dirty="0" smtClean="0"/>
              <a:t> </a:t>
            </a:r>
            <a:r>
              <a:rPr lang="en-US" dirty="0" err="1" smtClean="0"/>
              <a:t>si</a:t>
            </a:r>
            <a:r>
              <a:rPr lang="en-US" dirty="0" smtClean="0"/>
              <a:t> r=0.646 </a:t>
            </a:r>
            <a:r>
              <a:rPr lang="en-US" dirty="0" err="1" smtClean="0"/>
              <a:t>pentru</a:t>
            </a:r>
            <a:r>
              <a:rPr lang="en-US" dirty="0" smtClean="0"/>
              <a:t> ARFI, </a:t>
            </a:r>
            <a:r>
              <a:rPr lang="en-US" dirty="0" err="1" smtClean="0"/>
              <a:t>ambele</a:t>
            </a:r>
            <a:r>
              <a:rPr lang="en-US" dirty="0" smtClean="0"/>
              <a:t> cu p&lt;0.001).</a:t>
            </a:r>
          </a:p>
          <a:p>
            <a:r>
              <a:rPr lang="en-US" dirty="0" err="1" smtClean="0"/>
              <a:t>Pentru</a:t>
            </a:r>
            <a:r>
              <a:rPr lang="en-US" dirty="0" smtClean="0"/>
              <a:t> un cut-off de 2.58 m/s, ARFI are o </a:t>
            </a:r>
            <a:r>
              <a:rPr lang="en-US" dirty="0" err="1" smtClean="0"/>
              <a:t>sensibilitate</a:t>
            </a:r>
            <a:r>
              <a:rPr lang="en-US" dirty="0" smtClean="0"/>
              <a:t> de 71.4% </a:t>
            </a:r>
            <a:r>
              <a:rPr lang="en-US" dirty="0" err="1" smtClean="0"/>
              <a:t>si</a:t>
            </a:r>
            <a:r>
              <a:rPr lang="en-US" dirty="0" smtClean="0"/>
              <a:t> o </a:t>
            </a:r>
            <a:r>
              <a:rPr lang="en-US" dirty="0" err="1" smtClean="0"/>
              <a:t>specificitate</a:t>
            </a:r>
            <a:r>
              <a:rPr lang="en-US" dirty="0" smtClean="0"/>
              <a:t> de 83.87% in </a:t>
            </a:r>
            <a:r>
              <a:rPr lang="en-US" dirty="0" err="1" smtClean="0"/>
              <a:t>identificarea</a:t>
            </a:r>
            <a:r>
              <a:rPr lang="en-US" dirty="0" smtClean="0"/>
              <a:t> HTP </a:t>
            </a:r>
            <a:r>
              <a:rPr lang="en-US" dirty="0" err="1" smtClean="0"/>
              <a:t>semnificative</a:t>
            </a:r>
            <a:r>
              <a:rPr lang="en-US" dirty="0" smtClean="0"/>
              <a:t> [6]</a:t>
            </a:r>
          </a:p>
          <a:p>
            <a:r>
              <a:rPr lang="en-US" dirty="0" err="1" smtClean="0"/>
              <a:t>Identificarea</a:t>
            </a:r>
            <a:r>
              <a:rPr lang="en-US" dirty="0" smtClean="0"/>
              <a:t> HTP </a:t>
            </a:r>
            <a:r>
              <a:rPr lang="en-US" dirty="0" err="1" smtClean="0"/>
              <a:t>semnificative</a:t>
            </a:r>
            <a:r>
              <a:rPr lang="en-US" dirty="0" smtClean="0"/>
              <a:t> </a:t>
            </a:r>
            <a:r>
              <a:rPr lang="en-US" dirty="0" err="1" smtClean="0"/>
              <a:t>este</a:t>
            </a:r>
            <a:r>
              <a:rPr lang="en-US" dirty="0" smtClean="0"/>
              <a:t> un pas </a:t>
            </a:r>
            <a:r>
              <a:rPr lang="en-US" dirty="0" err="1" smtClean="0"/>
              <a:t>spre</a:t>
            </a:r>
            <a:r>
              <a:rPr lang="en-US" dirty="0" smtClean="0"/>
              <a:t> </a:t>
            </a:r>
            <a:r>
              <a:rPr lang="en-US" dirty="0" err="1" smtClean="0"/>
              <a:t>identificarea</a:t>
            </a:r>
            <a:r>
              <a:rPr lang="en-US" dirty="0" smtClean="0"/>
              <a:t> </a:t>
            </a:r>
            <a:r>
              <a:rPr lang="en-US" dirty="0" err="1" smtClean="0"/>
              <a:t>paceintilor</a:t>
            </a:r>
            <a:r>
              <a:rPr lang="en-US" dirty="0" smtClean="0"/>
              <a:t> cu </a:t>
            </a:r>
            <a:r>
              <a:rPr lang="en-US" dirty="0" err="1" smtClean="0"/>
              <a:t>varice</a:t>
            </a:r>
            <a:r>
              <a:rPr lang="en-US" dirty="0" smtClean="0"/>
              <a:t> </a:t>
            </a:r>
            <a:r>
              <a:rPr lang="en-US" dirty="0" err="1" smtClean="0"/>
              <a:t>esofagiene</a:t>
            </a:r>
            <a:r>
              <a:rPr lang="en-US" dirty="0" smtClean="0"/>
              <a:t> (VE) </a:t>
            </a:r>
            <a:r>
              <a:rPr lang="en-US" dirty="0" err="1" smtClean="0"/>
              <a:t>si</a:t>
            </a:r>
            <a:r>
              <a:rPr lang="en-US" dirty="0" smtClean="0"/>
              <a:t> </a:t>
            </a:r>
            <a:r>
              <a:rPr lang="en-US" dirty="0" err="1" smtClean="0"/>
              <a:t>risc</a:t>
            </a:r>
            <a:r>
              <a:rPr lang="en-US" dirty="0" smtClean="0"/>
              <a:t> de </a:t>
            </a:r>
            <a:r>
              <a:rPr lang="en-US" dirty="0" err="1" smtClean="0"/>
              <a:t>sangereare</a:t>
            </a:r>
            <a:r>
              <a:rPr lang="en-US" dirty="0" smtClean="0"/>
              <a:t> </a:t>
            </a:r>
            <a:r>
              <a:rPr lang="en-US" dirty="0" err="1" smtClean="0"/>
              <a:t>prin</a:t>
            </a:r>
            <a:r>
              <a:rPr lang="en-US" dirty="0" smtClean="0"/>
              <a:t> </a:t>
            </a:r>
            <a:r>
              <a:rPr lang="en-US" dirty="0" err="1" smtClean="0"/>
              <a:t>efractie</a:t>
            </a:r>
            <a:r>
              <a:rPr lang="en-US" dirty="0" smtClean="0"/>
              <a:t> </a:t>
            </a:r>
            <a:r>
              <a:rPr lang="en-US" dirty="0" err="1" smtClean="0"/>
              <a:t>variceala</a:t>
            </a:r>
            <a:r>
              <a:rPr lang="en-US" dirty="0" smtClean="0"/>
              <a:t>.</a:t>
            </a:r>
            <a:endParaRPr lang="en-US" dirty="0"/>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smtClean="0">
                <a:latin typeface="Arial" charset="0"/>
                <a:ea typeface="Arial" charset="0"/>
                <a:cs typeface="Arial" charset="0"/>
              </a:rPr>
              <a:t>Elastografia</a:t>
            </a:r>
            <a:r>
              <a:rPr lang="en-US" sz="3600" b="1" dirty="0" smtClean="0">
                <a:latin typeface="Arial" charset="0"/>
                <a:ea typeface="Arial" charset="0"/>
                <a:cs typeface="Arial" charset="0"/>
              </a:rPr>
              <a:t> ca </a:t>
            </a:r>
            <a:r>
              <a:rPr lang="en-US" sz="3600" b="1" dirty="0" err="1" smtClean="0">
                <a:latin typeface="Arial" charset="0"/>
                <a:ea typeface="Arial" charset="0"/>
                <a:cs typeface="Arial" charset="0"/>
              </a:rPr>
              <a:t>si</a:t>
            </a:r>
            <a:r>
              <a:rPr lang="en-US" sz="3600" b="1" dirty="0" smtClean="0">
                <a:latin typeface="Arial" charset="0"/>
                <a:ea typeface="Arial" charset="0"/>
                <a:cs typeface="Arial" charset="0"/>
              </a:rPr>
              <a:t> predictor al </a:t>
            </a:r>
            <a:r>
              <a:rPr lang="en-US" sz="3600" b="1" dirty="0" err="1" smtClean="0">
                <a:latin typeface="Arial" charset="0"/>
                <a:ea typeface="Arial" charset="0"/>
                <a:cs typeface="Arial" charset="0"/>
              </a:rPr>
              <a:t>hipertensiunii</a:t>
            </a:r>
            <a:r>
              <a:rPr lang="en-US" sz="3600" b="1" dirty="0" smtClean="0">
                <a:latin typeface="Arial" charset="0"/>
                <a:ea typeface="Arial" charset="0"/>
                <a:cs typeface="Arial" charset="0"/>
              </a:rPr>
              <a:t> </a:t>
            </a:r>
            <a:r>
              <a:rPr lang="en-US" sz="3600" b="1" dirty="0" err="1" smtClean="0">
                <a:latin typeface="Arial" charset="0"/>
                <a:ea typeface="Arial" charset="0"/>
                <a:cs typeface="Arial" charset="0"/>
              </a:rPr>
              <a:t>portale</a:t>
            </a:r>
            <a:r>
              <a:rPr lang="en-US" sz="3600" b="1" dirty="0" smtClean="0">
                <a:latin typeface="Arial" charset="0"/>
                <a:ea typeface="Arial" charset="0"/>
                <a:cs typeface="Arial" charset="0"/>
              </a:rPr>
              <a:t> (HTP)</a:t>
            </a:r>
            <a:endParaRPr lang="en-US" sz="3600" b="1" dirty="0">
              <a:latin typeface="Arial" charset="0"/>
              <a:ea typeface="Arial" charset="0"/>
              <a:cs typeface="Arial" charset="0"/>
            </a:endParaRPr>
          </a:p>
        </p:txBody>
      </p:sp>
      <p:sp>
        <p:nvSpPr>
          <p:cNvPr id="5" name="TextBox 4"/>
          <p:cNvSpPr txBox="1"/>
          <p:nvPr/>
        </p:nvSpPr>
        <p:spPr>
          <a:xfrm>
            <a:off x="800726" y="5934670"/>
            <a:ext cx="10553074" cy="923330"/>
          </a:xfrm>
          <a:prstGeom prst="rect">
            <a:avLst/>
          </a:prstGeom>
          <a:noFill/>
        </p:spPr>
        <p:txBody>
          <a:bodyPr wrap="square" rtlCol="0">
            <a:spAutoFit/>
          </a:bodyPr>
          <a:lstStyle/>
          <a:p>
            <a:r>
              <a:rPr lang="en-US" dirty="0" smtClean="0"/>
              <a:t>6. </a:t>
            </a:r>
            <a:r>
              <a:rPr lang="en-US" dirty="0" err="1" smtClean="0"/>
              <a:t>Salzl</a:t>
            </a:r>
            <a:r>
              <a:rPr lang="en-US" dirty="0" smtClean="0"/>
              <a:t> </a:t>
            </a:r>
            <a:r>
              <a:rPr lang="en-US" dirty="0"/>
              <a:t>P, </a:t>
            </a:r>
            <a:r>
              <a:rPr lang="en-US" dirty="0" err="1"/>
              <a:t>Reiberger</a:t>
            </a:r>
            <a:r>
              <a:rPr lang="en-US" dirty="0"/>
              <a:t> T, </a:t>
            </a:r>
            <a:r>
              <a:rPr lang="en-US" dirty="0" err="1"/>
              <a:t>Ferlitsch</a:t>
            </a:r>
            <a:r>
              <a:rPr lang="en-US" dirty="0"/>
              <a:t> M, Payer BA, </a:t>
            </a:r>
            <a:r>
              <a:rPr lang="en-US" dirty="0" err="1"/>
              <a:t>Schwengerer</a:t>
            </a:r>
            <a:r>
              <a:rPr lang="en-US" dirty="0"/>
              <a:t> B, </a:t>
            </a:r>
            <a:r>
              <a:rPr lang="en-US" dirty="0" err="1"/>
              <a:t>Trauner</a:t>
            </a:r>
            <a:r>
              <a:rPr lang="en-US" dirty="0"/>
              <a:t> M, Peck-</a:t>
            </a:r>
            <a:r>
              <a:rPr lang="en-US" dirty="0" err="1"/>
              <a:t>Radosavljevic</a:t>
            </a:r>
            <a:r>
              <a:rPr lang="en-US" dirty="0"/>
              <a:t> M, </a:t>
            </a:r>
            <a:r>
              <a:rPr lang="en-US" dirty="0" err="1"/>
              <a:t>Ferlitsch</a:t>
            </a:r>
            <a:r>
              <a:rPr lang="en-US" dirty="0"/>
              <a:t> A. Evaluation of portal hypertension and varices by acoustic radiation force impulse imaging of the liver compared to transient </a:t>
            </a:r>
            <a:r>
              <a:rPr lang="en-US" dirty="0" err="1"/>
              <a:t>elastography</a:t>
            </a:r>
            <a:r>
              <a:rPr lang="en-US" dirty="0"/>
              <a:t> and AST to platelet ratio index. </a:t>
            </a:r>
            <a:r>
              <a:rPr lang="en-US" dirty="0" err="1"/>
              <a:t>Ultraschall</a:t>
            </a:r>
            <a:r>
              <a:rPr lang="en-US" dirty="0"/>
              <a:t> Med. 2014;35:528–533</a:t>
            </a:r>
          </a:p>
        </p:txBody>
      </p:sp>
    </p:spTree>
    <p:extLst>
      <p:ext uri="{BB962C8B-B14F-4D97-AF65-F5344CB8AC3E}">
        <p14:creationId xmlns:p14="http://schemas.microsoft.com/office/powerpoint/2010/main" xmlns="" val="128982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Pentru</a:t>
            </a:r>
            <a:r>
              <a:rPr lang="en-US" dirty="0" smtClean="0"/>
              <a:t> o </a:t>
            </a:r>
            <a:r>
              <a:rPr lang="en-US" dirty="0" err="1" smtClean="0"/>
              <a:t>valoare</a:t>
            </a:r>
            <a:r>
              <a:rPr lang="en-US" dirty="0" smtClean="0"/>
              <a:t> de 17.6 </a:t>
            </a:r>
            <a:r>
              <a:rPr lang="en-US" dirty="0" err="1" smtClean="0"/>
              <a:t>Kpa</a:t>
            </a:r>
            <a:r>
              <a:rPr lang="en-US" dirty="0" smtClean="0"/>
              <a:t>, </a:t>
            </a:r>
            <a:r>
              <a:rPr lang="en-US" dirty="0" err="1" smtClean="0"/>
              <a:t>Fibroscan</a:t>
            </a:r>
            <a:r>
              <a:rPr lang="en-US" dirty="0" smtClean="0"/>
              <a:t> </a:t>
            </a:r>
            <a:r>
              <a:rPr lang="en-US" dirty="0" err="1" smtClean="0"/>
              <a:t>prezice</a:t>
            </a:r>
            <a:r>
              <a:rPr lang="en-US" dirty="0" smtClean="0"/>
              <a:t> cu o </a:t>
            </a:r>
            <a:r>
              <a:rPr lang="en-US" dirty="0" err="1" smtClean="0"/>
              <a:t>sensibilitate</a:t>
            </a:r>
            <a:r>
              <a:rPr lang="en-US" dirty="0" smtClean="0"/>
              <a:t> de 90% </a:t>
            </a:r>
            <a:r>
              <a:rPr lang="en-US" dirty="0" err="1" smtClean="0"/>
              <a:t>si</a:t>
            </a:r>
            <a:r>
              <a:rPr lang="en-US" dirty="0" smtClean="0"/>
              <a:t> o </a:t>
            </a:r>
            <a:r>
              <a:rPr lang="en-US" dirty="0" err="1" smtClean="0"/>
              <a:t>specificitate</a:t>
            </a:r>
            <a:r>
              <a:rPr lang="en-US" dirty="0" smtClean="0"/>
              <a:t> de 43% </a:t>
            </a:r>
            <a:r>
              <a:rPr lang="en-US" dirty="0" err="1" smtClean="0"/>
              <a:t>prezenta</a:t>
            </a:r>
            <a:r>
              <a:rPr lang="en-US" dirty="0" smtClean="0"/>
              <a:t> </a:t>
            </a:r>
            <a:r>
              <a:rPr lang="en-US" dirty="0" err="1" smtClean="0"/>
              <a:t>varicelor</a:t>
            </a:r>
            <a:r>
              <a:rPr lang="en-US" dirty="0" smtClean="0"/>
              <a:t> </a:t>
            </a:r>
            <a:r>
              <a:rPr lang="en-US" dirty="0" err="1" smtClean="0"/>
              <a:t>esofagiene</a:t>
            </a:r>
            <a:r>
              <a:rPr lang="en-US" dirty="0" smtClean="0"/>
              <a:t> [2] (AUROC = 0.76).</a:t>
            </a:r>
          </a:p>
          <a:p>
            <a:r>
              <a:rPr lang="en-US" dirty="0" err="1" smtClean="0"/>
              <a:t>Studiile</a:t>
            </a:r>
            <a:r>
              <a:rPr lang="en-US" dirty="0" smtClean="0"/>
              <a:t> au </a:t>
            </a:r>
            <a:r>
              <a:rPr lang="en-US" dirty="0" err="1" smtClean="0"/>
              <a:t>aratat</a:t>
            </a:r>
            <a:r>
              <a:rPr lang="en-US" dirty="0" smtClean="0"/>
              <a:t> </a:t>
            </a:r>
            <a:r>
              <a:rPr lang="en-US" dirty="0" err="1" smtClean="0"/>
              <a:t>si</a:t>
            </a:r>
            <a:r>
              <a:rPr lang="en-US" dirty="0" smtClean="0"/>
              <a:t> o </a:t>
            </a:r>
            <a:r>
              <a:rPr lang="en-US" dirty="0" err="1" smtClean="0"/>
              <a:t>corelatie</a:t>
            </a:r>
            <a:r>
              <a:rPr lang="en-US" dirty="0" smtClean="0"/>
              <a:t> </a:t>
            </a:r>
            <a:r>
              <a:rPr lang="en-US" dirty="0" err="1" smtClean="0"/>
              <a:t>buna</a:t>
            </a:r>
            <a:r>
              <a:rPr lang="en-US" dirty="0" smtClean="0"/>
              <a:t> </a:t>
            </a:r>
            <a:r>
              <a:rPr lang="en-US" dirty="0" err="1" smtClean="0"/>
              <a:t>intre</a:t>
            </a:r>
            <a:r>
              <a:rPr lang="en-US" dirty="0" smtClean="0"/>
              <a:t> </a:t>
            </a:r>
            <a:r>
              <a:rPr lang="en-US" dirty="0" err="1" smtClean="0"/>
              <a:t>valoarea</a:t>
            </a:r>
            <a:r>
              <a:rPr lang="en-US" dirty="0" smtClean="0"/>
              <a:t> </a:t>
            </a:r>
            <a:r>
              <a:rPr lang="en-US" dirty="0" err="1" smtClean="0"/>
              <a:t>obtinuta</a:t>
            </a:r>
            <a:r>
              <a:rPr lang="en-US" dirty="0" smtClean="0"/>
              <a:t> la </a:t>
            </a:r>
            <a:r>
              <a:rPr lang="en-US" dirty="0" err="1" smtClean="0"/>
              <a:t>Fibroscan</a:t>
            </a:r>
            <a:r>
              <a:rPr lang="en-US" dirty="0" smtClean="0"/>
              <a:t> </a:t>
            </a:r>
            <a:r>
              <a:rPr lang="en-US" dirty="0" err="1" smtClean="0"/>
              <a:t>si</a:t>
            </a:r>
            <a:r>
              <a:rPr lang="en-US" dirty="0" smtClean="0"/>
              <a:t> </a:t>
            </a:r>
            <a:r>
              <a:rPr lang="en-US" dirty="0" err="1" smtClean="0"/>
              <a:t>gradul</a:t>
            </a:r>
            <a:r>
              <a:rPr lang="en-US" dirty="0" smtClean="0"/>
              <a:t> </a:t>
            </a:r>
            <a:r>
              <a:rPr lang="en-US" dirty="0" err="1" smtClean="0"/>
              <a:t>varicelor</a:t>
            </a:r>
            <a:endParaRPr lang="en-US" dirty="0" smtClean="0"/>
          </a:p>
          <a:p>
            <a:endParaRPr lang="en-US" dirty="0"/>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smtClean="0">
                <a:latin typeface="Arial" charset="0"/>
                <a:ea typeface="Arial" charset="0"/>
                <a:cs typeface="Arial" charset="0"/>
              </a:rPr>
              <a:t>Elastografia</a:t>
            </a:r>
            <a:r>
              <a:rPr lang="en-US" sz="3600" b="1" dirty="0" smtClean="0">
                <a:latin typeface="Arial" charset="0"/>
                <a:ea typeface="Arial" charset="0"/>
                <a:cs typeface="Arial" charset="0"/>
              </a:rPr>
              <a:t> ca </a:t>
            </a:r>
            <a:r>
              <a:rPr lang="en-US" sz="3600" b="1" dirty="0" err="1" smtClean="0">
                <a:latin typeface="Arial" charset="0"/>
                <a:ea typeface="Arial" charset="0"/>
                <a:cs typeface="Arial" charset="0"/>
              </a:rPr>
              <a:t>si</a:t>
            </a:r>
            <a:r>
              <a:rPr lang="en-US" sz="3600" b="1" dirty="0" smtClean="0">
                <a:latin typeface="Arial" charset="0"/>
                <a:ea typeface="Arial" charset="0"/>
                <a:cs typeface="Arial" charset="0"/>
              </a:rPr>
              <a:t> predictor al </a:t>
            </a:r>
            <a:r>
              <a:rPr lang="en-US" sz="3600" b="1" dirty="0" err="1" smtClean="0">
                <a:latin typeface="Arial" charset="0"/>
                <a:ea typeface="Arial" charset="0"/>
                <a:cs typeface="Arial" charset="0"/>
              </a:rPr>
              <a:t>prezentei</a:t>
            </a:r>
            <a:r>
              <a:rPr lang="en-US" sz="3600" b="1" dirty="0" smtClean="0">
                <a:latin typeface="Arial" charset="0"/>
                <a:ea typeface="Arial" charset="0"/>
                <a:cs typeface="Arial" charset="0"/>
              </a:rPr>
              <a:t> </a:t>
            </a:r>
            <a:r>
              <a:rPr lang="en-US" sz="3600" b="1" dirty="0" err="1" smtClean="0">
                <a:latin typeface="Arial" charset="0"/>
                <a:ea typeface="Arial" charset="0"/>
                <a:cs typeface="Arial" charset="0"/>
              </a:rPr>
              <a:t>varicelor</a:t>
            </a:r>
            <a:r>
              <a:rPr lang="en-US" sz="3600" b="1" dirty="0" smtClean="0">
                <a:latin typeface="Arial" charset="0"/>
                <a:ea typeface="Arial" charset="0"/>
                <a:cs typeface="Arial" charset="0"/>
              </a:rPr>
              <a:t> </a:t>
            </a:r>
            <a:r>
              <a:rPr lang="en-US" sz="3600" b="1" dirty="0" err="1" smtClean="0">
                <a:latin typeface="Arial" charset="0"/>
                <a:ea typeface="Arial" charset="0"/>
                <a:cs typeface="Arial" charset="0"/>
              </a:rPr>
              <a:t>esofagiene</a:t>
            </a:r>
            <a:r>
              <a:rPr lang="en-US" sz="3600" b="1" dirty="0" smtClean="0">
                <a:latin typeface="Arial" charset="0"/>
                <a:ea typeface="Arial" charset="0"/>
                <a:cs typeface="Arial" charset="0"/>
              </a:rPr>
              <a:t> </a:t>
            </a:r>
            <a:r>
              <a:rPr lang="en-US" sz="3600" b="1" dirty="0" err="1" smtClean="0">
                <a:latin typeface="Arial" charset="0"/>
                <a:ea typeface="Arial" charset="0"/>
                <a:cs typeface="Arial" charset="0"/>
              </a:rPr>
              <a:t>si</a:t>
            </a:r>
            <a:r>
              <a:rPr lang="en-US" sz="3600" b="1" dirty="0" smtClean="0">
                <a:latin typeface="Arial" charset="0"/>
                <a:ea typeface="Arial" charset="0"/>
                <a:cs typeface="Arial" charset="0"/>
              </a:rPr>
              <a:t> </a:t>
            </a:r>
            <a:r>
              <a:rPr lang="en-US" sz="3600" b="1" dirty="0" err="1" smtClean="0">
                <a:latin typeface="Arial" charset="0"/>
                <a:ea typeface="Arial" charset="0"/>
                <a:cs typeface="Arial" charset="0"/>
              </a:rPr>
              <a:t>riscului</a:t>
            </a:r>
            <a:r>
              <a:rPr lang="en-US" sz="3600" b="1" dirty="0" smtClean="0">
                <a:latin typeface="Arial" charset="0"/>
                <a:ea typeface="Arial" charset="0"/>
                <a:cs typeface="Arial" charset="0"/>
              </a:rPr>
              <a:t> de </a:t>
            </a:r>
            <a:r>
              <a:rPr lang="en-US" sz="3600" b="1" dirty="0" err="1" smtClean="0">
                <a:latin typeface="Arial" charset="0"/>
                <a:ea typeface="Arial" charset="0"/>
                <a:cs typeface="Arial" charset="0"/>
              </a:rPr>
              <a:t>sangerare</a:t>
            </a:r>
            <a:endParaRPr lang="en-US" sz="3600" b="1" dirty="0">
              <a:latin typeface="Arial" charset="0"/>
              <a:ea typeface="Arial" charset="0"/>
              <a:cs typeface="Arial" charset="0"/>
            </a:endParaRPr>
          </a:p>
        </p:txBody>
      </p:sp>
      <p:sp>
        <p:nvSpPr>
          <p:cNvPr id="5" name="TextBox 4"/>
          <p:cNvSpPr txBox="1"/>
          <p:nvPr/>
        </p:nvSpPr>
        <p:spPr>
          <a:xfrm>
            <a:off x="545893" y="5103674"/>
            <a:ext cx="10553074" cy="1754326"/>
          </a:xfrm>
          <a:prstGeom prst="rect">
            <a:avLst/>
          </a:prstGeom>
          <a:noFill/>
        </p:spPr>
        <p:txBody>
          <a:bodyPr wrap="square" rtlCol="0">
            <a:spAutoFit/>
          </a:bodyPr>
          <a:lstStyle/>
          <a:p>
            <a:r>
              <a:rPr lang="en-US" dirty="0" smtClean="0"/>
              <a:t>7. </a:t>
            </a:r>
            <a:r>
              <a:rPr lang="en-US" dirty="0" err="1"/>
              <a:t>Kazemi</a:t>
            </a:r>
            <a:r>
              <a:rPr lang="en-US" dirty="0"/>
              <a:t> F, </a:t>
            </a:r>
            <a:r>
              <a:rPr lang="en-US" dirty="0" err="1"/>
              <a:t>Kettaneh</a:t>
            </a:r>
            <a:r>
              <a:rPr lang="en-US" dirty="0"/>
              <a:t> A, </a:t>
            </a:r>
            <a:r>
              <a:rPr lang="en-US" dirty="0" err="1"/>
              <a:t>N’kontchou</a:t>
            </a:r>
            <a:r>
              <a:rPr lang="en-US" dirty="0"/>
              <a:t> G, Pinto E, </a:t>
            </a:r>
            <a:r>
              <a:rPr lang="en-US" dirty="0" err="1"/>
              <a:t>Ganne</a:t>
            </a:r>
            <a:r>
              <a:rPr lang="en-US" dirty="0"/>
              <a:t>-Carrie N, </a:t>
            </a:r>
            <a:r>
              <a:rPr lang="en-US" dirty="0" err="1"/>
              <a:t>Trinchet</a:t>
            </a:r>
            <a:r>
              <a:rPr lang="en-US" dirty="0"/>
              <a:t> JC, </a:t>
            </a:r>
            <a:r>
              <a:rPr lang="en-US" dirty="0" err="1"/>
              <a:t>Beaugrand</a:t>
            </a:r>
            <a:r>
              <a:rPr lang="en-US" dirty="0"/>
              <a:t> M. Liver stiffness measurement selects patients with cirrhosis at risk of bearing large </a:t>
            </a:r>
            <a:r>
              <a:rPr lang="en-US" dirty="0" err="1"/>
              <a:t>oesophageal</a:t>
            </a:r>
            <a:r>
              <a:rPr lang="en-US" dirty="0"/>
              <a:t> varices. J </a:t>
            </a:r>
            <a:r>
              <a:rPr lang="en-US" dirty="0" err="1"/>
              <a:t>Hepatol</a:t>
            </a:r>
            <a:r>
              <a:rPr lang="en-US" dirty="0"/>
              <a:t>. </a:t>
            </a:r>
            <a:r>
              <a:rPr lang="en-US" dirty="0" smtClean="0"/>
              <a:t>2006;45:230–235</a:t>
            </a:r>
          </a:p>
          <a:p>
            <a:r>
              <a:rPr lang="en-US" dirty="0" smtClean="0"/>
              <a:t>8. </a:t>
            </a:r>
            <a:r>
              <a:rPr lang="en-US" dirty="0"/>
              <a:t>Bureau C, </a:t>
            </a:r>
            <a:r>
              <a:rPr lang="en-US" dirty="0" err="1"/>
              <a:t>Metivier</a:t>
            </a:r>
            <a:r>
              <a:rPr lang="en-US" dirty="0"/>
              <a:t> S, Peron JM, Selves J, </a:t>
            </a:r>
            <a:r>
              <a:rPr lang="en-US" dirty="0" err="1"/>
              <a:t>Robic</a:t>
            </a:r>
            <a:r>
              <a:rPr lang="en-US" dirty="0"/>
              <a:t> MA, </a:t>
            </a:r>
            <a:r>
              <a:rPr lang="en-US" dirty="0" err="1"/>
              <a:t>Gourraud</a:t>
            </a:r>
            <a:r>
              <a:rPr lang="en-US" dirty="0"/>
              <a:t> PA, </a:t>
            </a:r>
            <a:r>
              <a:rPr lang="en-US" dirty="0" err="1"/>
              <a:t>Rouquet</a:t>
            </a:r>
            <a:r>
              <a:rPr lang="en-US" dirty="0"/>
              <a:t> O, Dupuis E, </a:t>
            </a:r>
            <a:r>
              <a:rPr lang="en-US" dirty="0" err="1"/>
              <a:t>Alric</a:t>
            </a:r>
            <a:r>
              <a:rPr lang="en-US" dirty="0"/>
              <a:t> L, </a:t>
            </a:r>
            <a:r>
              <a:rPr lang="en-US" dirty="0" err="1"/>
              <a:t>Vinel</a:t>
            </a:r>
            <a:r>
              <a:rPr lang="en-US" dirty="0"/>
              <a:t> JP. Transient </a:t>
            </a:r>
            <a:r>
              <a:rPr lang="en-US" dirty="0" err="1"/>
              <a:t>elastography</a:t>
            </a:r>
            <a:r>
              <a:rPr lang="en-US" dirty="0"/>
              <a:t> accurately predicts presence of significant portal hypertension in patients with chronic liver disease. Aliment </a:t>
            </a:r>
            <a:r>
              <a:rPr lang="en-US" dirty="0" err="1"/>
              <a:t>Pharmacol</a:t>
            </a:r>
            <a:r>
              <a:rPr lang="en-US" dirty="0"/>
              <a:t> </a:t>
            </a:r>
            <a:r>
              <a:rPr lang="en-US" dirty="0" err="1"/>
              <a:t>Ther</a:t>
            </a:r>
            <a:r>
              <a:rPr lang="en-US" dirty="0"/>
              <a:t>. 2008;27:1261–1268. </a:t>
            </a:r>
          </a:p>
        </p:txBody>
      </p:sp>
    </p:spTree>
    <p:extLst>
      <p:ext uri="{BB962C8B-B14F-4D97-AF65-F5344CB8AC3E}">
        <p14:creationId xmlns:p14="http://schemas.microsoft.com/office/powerpoint/2010/main" xmlns="" val="1990201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Fibroscan</a:t>
            </a:r>
            <a:r>
              <a:rPr lang="en-US" dirty="0" smtClean="0"/>
              <a:t> </a:t>
            </a:r>
            <a:r>
              <a:rPr lang="en-US" dirty="0" err="1" smtClean="0"/>
              <a:t>poate</a:t>
            </a:r>
            <a:r>
              <a:rPr lang="en-US" dirty="0" smtClean="0"/>
              <a:t> </a:t>
            </a:r>
            <a:r>
              <a:rPr lang="en-US" dirty="0" err="1" smtClean="0"/>
              <a:t>prezice</a:t>
            </a:r>
            <a:r>
              <a:rPr lang="en-US" dirty="0" smtClean="0"/>
              <a:t> </a:t>
            </a:r>
            <a:r>
              <a:rPr lang="en-US" dirty="0" err="1" smtClean="0"/>
              <a:t>prezenta</a:t>
            </a:r>
            <a:r>
              <a:rPr lang="en-US" dirty="0" smtClean="0"/>
              <a:t> </a:t>
            </a:r>
            <a:r>
              <a:rPr lang="en-US" dirty="0" err="1" smtClean="0"/>
              <a:t>varicelor</a:t>
            </a:r>
            <a:r>
              <a:rPr lang="en-US" dirty="0" smtClean="0"/>
              <a:t> de grad II </a:t>
            </a:r>
            <a:r>
              <a:rPr lang="en-US" dirty="0" err="1" smtClean="0"/>
              <a:t>Paquet</a:t>
            </a:r>
            <a:r>
              <a:rPr lang="en-US" dirty="0" smtClean="0"/>
              <a:t> </a:t>
            </a:r>
            <a:r>
              <a:rPr lang="mr-IN" dirty="0" smtClean="0"/>
              <a:t>–</a:t>
            </a:r>
            <a:r>
              <a:rPr lang="en-US" dirty="0" smtClean="0"/>
              <a:t> AUROC = 0.85 (CI95% = 0.75-0.94)[9]</a:t>
            </a:r>
          </a:p>
          <a:p>
            <a:r>
              <a:rPr lang="en-US" dirty="0" err="1" smtClean="0"/>
              <a:t>Pentru</a:t>
            </a:r>
            <a:r>
              <a:rPr lang="en-US" dirty="0" smtClean="0"/>
              <a:t> ARFI, </a:t>
            </a:r>
            <a:r>
              <a:rPr lang="en-US" dirty="0" err="1" smtClean="0"/>
              <a:t>corelatia</a:t>
            </a:r>
            <a:r>
              <a:rPr lang="en-US" dirty="0" smtClean="0"/>
              <a:t> nu e </a:t>
            </a:r>
            <a:r>
              <a:rPr lang="en-US" dirty="0" err="1" smtClean="0"/>
              <a:t>chiar</a:t>
            </a:r>
            <a:r>
              <a:rPr lang="en-US" dirty="0" smtClean="0"/>
              <a:t> </a:t>
            </a:r>
            <a:r>
              <a:rPr lang="en-US" dirty="0" err="1" smtClean="0"/>
              <a:t>atat</a:t>
            </a:r>
            <a:r>
              <a:rPr lang="en-US" dirty="0" smtClean="0"/>
              <a:t> de </a:t>
            </a:r>
            <a:r>
              <a:rPr lang="en-US" dirty="0" err="1" smtClean="0"/>
              <a:t>buna</a:t>
            </a:r>
            <a:r>
              <a:rPr lang="en-US" dirty="0" smtClean="0"/>
              <a:t> </a:t>
            </a:r>
            <a:r>
              <a:rPr lang="mr-IN" dirty="0" smtClean="0"/>
              <a:t>–</a:t>
            </a:r>
            <a:r>
              <a:rPr lang="en-US" dirty="0" smtClean="0"/>
              <a:t> AUROC = 0.58 (CI95% = 0.48 </a:t>
            </a:r>
            <a:r>
              <a:rPr lang="mr-IN" dirty="0" smtClean="0"/>
              <a:t>–</a:t>
            </a:r>
            <a:r>
              <a:rPr lang="en-US" dirty="0" smtClean="0"/>
              <a:t> 0.67) [10]</a:t>
            </a:r>
          </a:p>
          <a:p>
            <a:r>
              <a:rPr lang="en-US" dirty="0" err="1" smtClean="0"/>
              <a:t>Elastografia</a:t>
            </a:r>
            <a:r>
              <a:rPr lang="en-US" dirty="0" smtClean="0"/>
              <a:t> hepatica </a:t>
            </a:r>
            <a:r>
              <a:rPr lang="en-US" dirty="0" err="1" smtClean="0"/>
              <a:t>poate</a:t>
            </a:r>
            <a:r>
              <a:rPr lang="en-US" dirty="0" smtClean="0"/>
              <a:t> fi </a:t>
            </a:r>
            <a:r>
              <a:rPr lang="en-US" dirty="0" err="1" smtClean="0"/>
              <a:t>utilizata</a:t>
            </a:r>
            <a:r>
              <a:rPr lang="en-US" dirty="0" smtClean="0"/>
              <a:t> in </a:t>
            </a:r>
            <a:r>
              <a:rPr lang="en-US" dirty="0" err="1" smtClean="0"/>
              <a:t>combinatie</a:t>
            </a:r>
            <a:r>
              <a:rPr lang="en-US" dirty="0" smtClean="0"/>
              <a:t> cu </a:t>
            </a:r>
            <a:r>
              <a:rPr lang="en-US" dirty="0" err="1" smtClean="0"/>
              <a:t>diametrul</a:t>
            </a:r>
            <a:r>
              <a:rPr lang="en-US" dirty="0" smtClean="0"/>
              <a:t> </a:t>
            </a:r>
            <a:r>
              <a:rPr lang="en-US" dirty="0" err="1" smtClean="0"/>
              <a:t>splinei</a:t>
            </a:r>
            <a:r>
              <a:rPr lang="en-US" dirty="0" smtClean="0"/>
              <a:t> </a:t>
            </a:r>
            <a:r>
              <a:rPr lang="en-US" dirty="0" err="1" smtClean="0"/>
              <a:t>si</a:t>
            </a:r>
            <a:r>
              <a:rPr lang="en-US" dirty="0" smtClean="0"/>
              <a:t> </a:t>
            </a:r>
            <a:r>
              <a:rPr lang="en-US" dirty="0" err="1" smtClean="0"/>
              <a:t>numarul</a:t>
            </a:r>
            <a:r>
              <a:rPr lang="en-US" dirty="0" smtClean="0"/>
              <a:t> </a:t>
            </a:r>
            <a:r>
              <a:rPr lang="en-US" dirty="0" err="1" smtClean="0"/>
              <a:t>trombocitelor</a:t>
            </a:r>
            <a:r>
              <a:rPr lang="en-US" dirty="0" smtClean="0"/>
              <a:t> </a:t>
            </a:r>
            <a:r>
              <a:rPr lang="en-US" dirty="0" err="1" smtClean="0"/>
              <a:t>pentru</a:t>
            </a:r>
            <a:r>
              <a:rPr lang="en-US" dirty="0" smtClean="0"/>
              <a:t> </a:t>
            </a:r>
            <a:r>
              <a:rPr lang="en-US" dirty="0" err="1" smtClean="0"/>
              <a:t>identificarea</a:t>
            </a:r>
            <a:r>
              <a:rPr lang="en-US" dirty="0" smtClean="0"/>
              <a:t> </a:t>
            </a:r>
            <a:r>
              <a:rPr lang="en-US" dirty="0" err="1" smtClean="0"/>
              <a:t>pacientilor</a:t>
            </a:r>
            <a:r>
              <a:rPr lang="en-US" dirty="0" smtClean="0"/>
              <a:t> cu </a:t>
            </a:r>
            <a:r>
              <a:rPr lang="en-US" dirty="0" err="1" smtClean="0"/>
              <a:t>risc</a:t>
            </a:r>
            <a:r>
              <a:rPr lang="en-US" dirty="0" smtClean="0"/>
              <a:t> </a:t>
            </a:r>
            <a:r>
              <a:rPr lang="en-US" dirty="0" err="1" smtClean="0"/>
              <a:t>crescut</a:t>
            </a:r>
            <a:r>
              <a:rPr lang="en-US" dirty="0" smtClean="0"/>
              <a:t> de </a:t>
            </a:r>
            <a:r>
              <a:rPr lang="en-US" dirty="0" err="1" smtClean="0"/>
              <a:t>sangerare</a:t>
            </a:r>
            <a:r>
              <a:rPr lang="en-US" dirty="0"/>
              <a:t> </a:t>
            </a:r>
            <a:r>
              <a:rPr lang="en-US" dirty="0" smtClean="0"/>
              <a:t>[11]</a:t>
            </a:r>
            <a:endParaRPr lang="en-US" dirty="0"/>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smtClean="0">
                <a:latin typeface="Arial" charset="0"/>
                <a:ea typeface="Arial" charset="0"/>
                <a:cs typeface="Arial" charset="0"/>
              </a:rPr>
              <a:t>Elastografia</a:t>
            </a:r>
            <a:r>
              <a:rPr lang="en-US" sz="3600" b="1" dirty="0" smtClean="0">
                <a:latin typeface="Arial" charset="0"/>
                <a:ea typeface="Arial" charset="0"/>
                <a:cs typeface="Arial" charset="0"/>
              </a:rPr>
              <a:t> ca </a:t>
            </a:r>
            <a:r>
              <a:rPr lang="en-US" sz="3600" b="1" dirty="0" err="1" smtClean="0">
                <a:latin typeface="Arial" charset="0"/>
                <a:ea typeface="Arial" charset="0"/>
                <a:cs typeface="Arial" charset="0"/>
              </a:rPr>
              <a:t>si</a:t>
            </a:r>
            <a:r>
              <a:rPr lang="en-US" sz="3600" b="1" dirty="0" smtClean="0">
                <a:latin typeface="Arial" charset="0"/>
                <a:ea typeface="Arial" charset="0"/>
                <a:cs typeface="Arial" charset="0"/>
              </a:rPr>
              <a:t> predictor al </a:t>
            </a:r>
            <a:r>
              <a:rPr lang="en-US" sz="3600" b="1" dirty="0" err="1" smtClean="0">
                <a:latin typeface="Arial" charset="0"/>
                <a:ea typeface="Arial" charset="0"/>
                <a:cs typeface="Arial" charset="0"/>
              </a:rPr>
              <a:t>prezentei</a:t>
            </a:r>
            <a:r>
              <a:rPr lang="en-US" sz="3600" b="1" dirty="0" smtClean="0">
                <a:latin typeface="Arial" charset="0"/>
                <a:ea typeface="Arial" charset="0"/>
                <a:cs typeface="Arial" charset="0"/>
              </a:rPr>
              <a:t> </a:t>
            </a:r>
            <a:r>
              <a:rPr lang="en-US" sz="3600" b="1" dirty="0" err="1" smtClean="0">
                <a:latin typeface="Arial" charset="0"/>
                <a:ea typeface="Arial" charset="0"/>
                <a:cs typeface="Arial" charset="0"/>
              </a:rPr>
              <a:t>varicelor</a:t>
            </a:r>
            <a:r>
              <a:rPr lang="en-US" sz="3600" b="1" dirty="0" smtClean="0">
                <a:latin typeface="Arial" charset="0"/>
                <a:ea typeface="Arial" charset="0"/>
                <a:cs typeface="Arial" charset="0"/>
              </a:rPr>
              <a:t> </a:t>
            </a:r>
            <a:r>
              <a:rPr lang="en-US" sz="3600" b="1" dirty="0" err="1" smtClean="0">
                <a:latin typeface="Arial" charset="0"/>
                <a:ea typeface="Arial" charset="0"/>
                <a:cs typeface="Arial" charset="0"/>
              </a:rPr>
              <a:t>esofagiene</a:t>
            </a:r>
            <a:r>
              <a:rPr lang="en-US" sz="3600" b="1" dirty="0" smtClean="0">
                <a:latin typeface="Arial" charset="0"/>
                <a:ea typeface="Arial" charset="0"/>
                <a:cs typeface="Arial" charset="0"/>
              </a:rPr>
              <a:t> </a:t>
            </a:r>
            <a:r>
              <a:rPr lang="en-US" sz="3600" b="1" dirty="0" err="1" smtClean="0">
                <a:latin typeface="Arial" charset="0"/>
                <a:ea typeface="Arial" charset="0"/>
                <a:cs typeface="Arial" charset="0"/>
              </a:rPr>
              <a:t>si</a:t>
            </a:r>
            <a:r>
              <a:rPr lang="en-US" sz="3600" b="1" dirty="0" smtClean="0">
                <a:latin typeface="Arial" charset="0"/>
                <a:ea typeface="Arial" charset="0"/>
                <a:cs typeface="Arial" charset="0"/>
              </a:rPr>
              <a:t> </a:t>
            </a:r>
            <a:r>
              <a:rPr lang="en-US" sz="3600" b="1" dirty="0" err="1" smtClean="0">
                <a:latin typeface="Arial" charset="0"/>
                <a:ea typeface="Arial" charset="0"/>
                <a:cs typeface="Arial" charset="0"/>
              </a:rPr>
              <a:t>riscului</a:t>
            </a:r>
            <a:r>
              <a:rPr lang="en-US" sz="3600" b="1" dirty="0" smtClean="0">
                <a:latin typeface="Arial" charset="0"/>
                <a:ea typeface="Arial" charset="0"/>
                <a:cs typeface="Arial" charset="0"/>
              </a:rPr>
              <a:t> de </a:t>
            </a:r>
            <a:r>
              <a:rPr lang="en-US" sz="3600" b="1" dirty="0" err="1" smtClean="0">
                <a:latin typeface="Arial" charset="0"/>
                <a:ea typeface="Arial" charset="0"/>
                <a:cs typeface="Arial" charset="0"/>
              </a:rPr>
              <a:t>sangerare</a:t>
            </a:r>
            <a:endParaRPr lang="en-US" sz="3600" b="1" dirty="0">
              <a:latin typeface="Arial" charset="0"/>
              <a:ea typeface="Arial" charset="0"/>
              <a:cs typeface="Arial" charset="0"/>
            </a:endParaRPr>
          </a:p>
        </p:txBody>
      </p:sp>
      <p:sp>
        <p:nvSpPr>
          <p:cNvPr id="5" name="TextBox 4"/>
          <p:cNvSpPr txBox="1"/>
          <p:nvPr/>
        </p:nvSpPr>
        <p:spPr>
          <a:xfrm>
            <a:off x="0" y="4772933"/>
            <a:ext cx="12191999" cy="2031325"/>
          </a:xfrm>
          <a:prstGeom prst="rect">
            <a:avLst/>
          </a:prstGeom>
          <a:noFill/>
        </p:spPr>
        <p:txBody>
          <a:bodyPr wrap="square" rtlCol="0">
            <a:spAutoFit/>
          </a:bodyPr>
          <a:lstStyle/>
          <a:p>
            <a:r>
              <a:rPr lang="en-US" dirty="0" smtClean="0"/>
              <a:t>9.</a:t>
            </a:r>
            <a:r>
              <a:rPr lang="en-US" dirty="0"/>
              <a:t> </a:t>
            </a:r>
            <a:r>
              <a:rPr lang="en-US" dirty="0" err="1"/>
              <a:t>Pár</a:t>
            </a:r>
            <a:r>
              <a:rPr lang="en-US" dirty="0"/>
              <a:t> G, </a:t>
            </a:r>
            <a:r>
              <a:rPr lang="en-US" dirty="0" err="1"/>
              <a:t>Trosits</a:t>
            </a:r>
            <a:r>
              <a:rPr lang="en-US" dirty="0"/>
              <a:t> A, </a:t>
            </a:r>
            <a:r>
              <a:rPr lang="en-US" dirty="0" err="1"/>
              <a:t>Pakodi</a:t>
            </a:r>
            <a:r>
              <a:rPr lang="en-US" dirty="0"/>
              <a:t> F, </a:t>
            </a:r>
            <a:r>
              <a:rPr lang="en-US" dirty="0" err="1"/>
              <a:t>Szabó</a:t>
            </a:r>
            <a:r>
              <a:rPr lang="en-US" dirty="0"/>
              <a:t> I, </a:t>
            </a:r>
            <a:r>
              <a:rPr lang="en-US" dirty="0" err="1"/>
              <a:t>Czimmer</a:t>
            </a:r>
            <a:r>
              <a:rPr lang="en-US" dirty="0"/>
              <a:t> J, </a:t>
            </a:r>
            <a:r>
              <a:rPr lang="en-US" dirty="0" err="1"/>
              <a:t>Illés</a:t>
            </a:r>
            <a:r>
              <a:rPr lang="en-US" dirty="0"/>
              <a:t> A, </a:t>
            </a:r>
            <a:r>
              <a:rPr lang="en-US" dirty="0" err="1"/>
              <a:t>Gódi</a:t>
            </a:r>
            <a:r>
              <a:rPr lang="en-US" dirty="0"/>
              <a:t> S, </a:t>
            </a:r>
            <a:r>
              <a:rPr lang="en-US" dirty="0" err="1"/>
              <a:t>Bajor</a:t>
            </a:r>
            <a:r>
              <a:rPr lang="en-US" dirty="0"/>
              <a:t> J, </a:t>
            </a:r>
            <a:r>
              <a:rPr lang="en-US" dirty="0" err="1"/>
              <a:t>Sarlós</a:t>
            </a:r>
            <a:r>
              <a:rPr lang="en-US" dirty="0"/>
              <a:t> P, </a:t>
            </a:r>
            <a:r>
              <a:rPr lang="en-US" dirty="0" err="1"/>
              <a:t>Kenyeres</a:t>
            </a:r>
            <a:r>
              <a:rPr lang="en-US" dirty="0"/>
              <a:t> P, et al. [Transient </a:t>
            </a:r>
            <a:r>
              <a:rPr lang="en-US" dirty="0" err="1"/>
              <a:t>elastography</a:t>
            </a:r>
            <a:r>
              <a:rPr lang="en-US" dirty="0"/>
              <a:t> as a predictor of </a:t>
            </a:r>
            <a:r>
              <a:rPr lang="en-US" dirty="0" err="1"/>
              <a:t>oesophageal</a:t>
            </a:r>
            <a:r>
              <a:rPr lang="en-US" dirty="0"/>
              <a:t> varices in patients with liver cirrhosis] Orv </a:t>
            </a:r>
            <a:r>
              <a:rPr lang="en-US" dirty="0" err="1"/>
              <a:t>Hetil</a:t>
            </a:r>
            <a:r>
              <a:rPr lang="en-US" dirty="0"/>
              <a:t>. 2014;155:270–276</a:t>
            </a:r>
            <a:r>
              <a:rPr lang="en-US" dirty="0" smtClean="0"/>
              <a:t>.</a:t>
            </a:r>
          </a:p>
          <a:p>
            <a:r>
              <a:rPr lang="en-US" dirty="0" smtClean="0"/>
              <a:t>10. </a:t>
            </a:r>
            <a:r>
              <a:rPr lang="en-US" dirty="0" err="1"/>
              <a:t>Vermehren</a:t>
            </a:r>
            <a:r>
              <a:rPr lang="en-US" dirty="0"/>
              <a:t> J, </a:t>
            </a:r>
            <a:r>
              <a:rPr lang="en-US" dirty="0" err="1"/>
              <a:t>Polta</a:t>
            </a:r>
            <a:r>
              <a:rPr lang="en-US" dirty="0"/>
              <a:t> A, Zimmermann O, Herrmann E, </a:t>
            </a:r>
            <a:r>
              <a:rPr lang="en-US" dirty="0" err="1"/>
              <a:t>Poynard</a:t>
            </a:r>
            <a:r>
              <a:rPr lang="en-US" dirty="0"/>
              <a:t> T, Hofmann WP, </a:t>
            </a:r>
            <a:r>
              <a:rPr lang="en-US" dirty="0" err="1"/>
              <a:t>Bojunga</a:t>
            </a:r>
            <a:r>
              <a:rPr lang="en-US" dirty="0"/>
              <a:t> J, </a:t>
            </a:r>
            <a:r>
              <a:rPr lang="en-US" dirty="0" err="1"/>
              <a:t>Sarrazin</a:t>
            </a:r>
            <a:r>
              <a:rPr lang="en-US" dirty="0"/>
              <a:t> C, </a:t>
            </a:r>
            <a:r>
              <a:rPr lang="en-US" dirty="0" err="1"/>
              <a:t>Zeuzem</a:t>
            </a:r>
            <a:r>
              <a:rPr lang="en-US" dirty="0"/>
              <a:t> S, Friedrich-Rust M. Comparison of acoustic radiation force impulse imaging with transient </a:t>
            </a:r>
            <a:r>
              <a:rPr lang="en-US" dirty="0" err="1"/>
              <a:t>elastography</a:t>
            </a:r>
            <a:r>
              <a:rPr lang="en-US" dirty="0"/>
              <a:t> for the detection of complications in patients with cirrhosis. Liver Int. 2012;32:852–858.</a:t>
            </a:r>
            <a:r>
              <a:rPr lang="en-US" dirty="0" smtClean="0"/>
              <a:t> </a:t>
            </a:r>
          </a:p>
          <a:p>
            <a:r>
              <a:rPr lang="en-US" dirty="0" smtClean="0"/>
              <a:t>11. </a:t>
            </a:r>
            <a:r>
              <a:rPr lang="en-US" dirty="0"/>
              <a:t>Kim BK, Kim do Y, Han KH, Park JY, Kim JK, Paik YH, Lee KS, Chon CY, </a:t>
            </a:r>
            <a:r>
              <a:rPr lang="en-US" dirty="0" err="1"/>
              <a:t>Ahn</a:t>
            </a:r>
            <a:r>
              <a:rPr lang="en-US" dirty="0"/>
              <a:t> SH. Risk assessment of esophageal </a:t>
            </a:r>
            <a:r>
              <a:rPr lang="en-US" dirty="0" err="1"/>
              <a:t>variceal</a:t>
            </a:r>
            <a:r>
              <a:rPr lang="en-US" dirty="0"/>
              <a:t> bleeding in B-viral liver cirrhosis by a liver stiffness measurement-based model. Am J </a:t>
            </a:r>
            <a:r>
              <a:rPr lang="en-US" dirty="0" err="1"/>
              <a:t>Gastroenterol</a:t>
            </a:r>
            <a:r>
              <a:rPr lang="en-US" dirty="0"/>
              <a:t>. 2011;106:1654–1652, 1730</a:t>
            </a:r>
          </a:p>
        </p:txBody>
      </p:sp>
      <p:sp>
        <p:nvSpPr>
          <p:cNvPr id="2" name="TextBox 1"/>
          <p:cNvSpPr txBox="1"/>
          <p:nvPr/>
        </p:nvSpPr>
        <p:spPr>
          <a:xfrm>
            <a:off x="4103649" y="646770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xmlns="" val="1432203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Elasticitatea</a:t>
            </a:r>
            <a:r>
              <a:rPr lang="en-US" dirty="0" smtClean="0"/>
              <a:t> hepatica </a:t>
            </a:r>
            <a:r>
              <a:rPr lang="en-US" dirty="0" err="1" smtClean="0"/>
              <a:t>este</a:t>
            </a:r>
            <a:r>
              <a:rPr lang="en-US" dirty="0" smtClean="0"/>
              <a:t> </a:t>
            </a:r>
            <a:r>
              <a:rPr lang="en-US" dirty="0" err="1" smtClean="0"/>
              <a:t>semnificativ</a:t>
            </a:r>
            <a:r>
              <a:rPr lang="en-US" dirty="0" smtClean="0"/>
              <a:t> </a:t>
            </a:r>
            <a:r>
              <a:rPr lang="en-US" dirty="0" err="1" smtClean="0"/>
              <a:t>crescuta</a:t>
            </a:r>
            <a:r>
              <a:rPr lang="en-US" dirty="0" smtClean="0"/>
              <a:t> la </a:t>
            </a:r>
            <a:r>
              <a:rPr lang="en-US" dirty="0" err="1" smtClean="0"/>
              <a:t>pacientii</a:t>
            </a:r>
            <a:r>
              <a:rPr lang="en-US" dirty="0" smtClean="0"/>
              <a:t> care </a:t>
            </a:r>
            <a:r>
              <a:rPr lang="en-US" dirty="0" err="1" smtClean="0"/>
              <a:t>ajung</a:t>
            </a:r>
            <a:r>
              <a:rPr lang="en-US" dirty="0" smtClean="0"/>
              <a:t> </a:t>
            </a:r>
            <a:r>
              <a:rPr lang="en-US" dirty="0" err="1" smtClean="0"/>
              <a:t>sa</a:t>
            </a:r>
            <a:r>
              <a:rPr lang="en-US" dirty="0" smtClean="0"/>
              <a:t> </a:t>
            </a:r>
            <a:r>
              <a:rPr lang="en-US" dirty="0" err="1" smtClean="0"/>
              <a:t>dezvolte</a:t>
            </a:r>
            <a:r>
              <a:rPr lang="en-US" dirty="0" smtClean="0"/>
              <a:t> HCC </a:t>
            </a:r>
            <a:r>
              <a:rPr lang="en-US" dirty="0" err="1" smtClean="0"/>
              <a:t>comparativ</a:t>
            </a:r>
            <a:r>
              <a:rPr lang="en-US" dirty="0" smtClean="0"/>
              <a:t> cu </a:t>
            </a:r>
            <a:r>
              <a:rPr lang="en-US" dirty="0" err="1" smtClean="0"/>
              <a:t>restul</a:t>
            </a:r>
            <a:r>
              <a:rPr lang="en-US" dirty="0" smtClean="0"/>
              <a:t> </a:t>
            </a:r>
            <a:r>
              <a:rPr lang="en-US" dirty="0" err="1" smtClean="0"/>
              <a:t>populatiei</a:t>
            </a:r>
            <a:r>
              <a:rPr lang="en-US" dirty="0" smtClean="0"/>
              <a:t>, fie </a:t>
            </a:r>
            <a:r>
              <a:rPr lang="en-US" dirty="0" err="1" smtClean="0"/>
              <a:t>ea</a:t>
            </a:r>
            <a:r>
              <a:rPr lang="en-US" dirty="0" smtClean="0"/>
              <a:t> </a:t>
            </a:r>
            <a:r>
              <a:rPr lang="en-US" dirty="0" err="1" smtClean="0"/>
              <a:t>chiar</a:t>
            </a:r>
            <a:r>
              <a:rPr lang="en-US" dirty="0" smtClean="0"/>
              <a:t> </a:t>
            </a:r>
            <a:r>
              <a:rPr lang="en-US" dirty="0" err="1" smtClean="0"/>
              <a:t>si</a:t>
            </a:r>
            <a:r>
              <a:rPr lang="en-US" dirty="0" smtClean="0"/>
              <a:t> cu </a:t>
            </a:r>
            <a:r>
              <a:rPr lang="en-US" dirty="0" err="1" smtClean="0"/>
              <a:t>ciroza</a:t>
            </a:r>
            <a:r>
              <a:rPr lang="en-US" dirty="0" smtClean="0"/>
              <a:t> hepatica [12]</a:t>
            </a:r>
          </a:p>
          <a:p>
            <a:r>
              <a:rPr lang="en-US" dirty="0" err="1" smtClean="0"/>
              <a:t>Scorul</a:t>
            </a:r>
            <a:r>
              <a:rPr lang="en-US" dirty="0" smtClean="0"/>
              <a:t> </a:t>
            </a:r>
            <a:r>
              <a:rPr lang="en-US" dirty="0" err="1" smtClean="0"/>
              <a:t>dezvoltat</a:t>
            </a:r>
            <a:r>
              <a:rPr lang="en-US" dirty="0" smtClean="0"/>
              <a:t> de Grace Wong include </a:t>
            </a:r>
            <a:r>
              <a:rPr lang="en-US" dirty="0" err="1" smtClean="0"/>
              <a:t>pe</a:t>
            </a:r>
            <a:r>
              <a:rPr lang="en-US" dirty="0" smtClean="0"/>
              <a:t> </a:t>
            </a:r>
            <a:r>
              <a:rPr lang="en-US" dirty="0" err="1" smtClean="0"/>
              <a:t>langa</a:t>
            </a:r>
            <a:r>
              <a:rPr lang="en-US" dirty="0" smtClean="0"/>
              <a:t> </a:t>
            </a:r>
            <a:r>
              <a:rPr lang="en-US" dirty="0" err="1" smtClean="0"/>
              <a:t>Fibroscan</a:t>
            </a:r>
            <a:r>
              <a:rPr lang="en-US" dirty="0" smtClean="0"/>
              <a:t>, </a:t>
            </a:r>
            <a:r>
              <a:rPr lang="en-US" dirty="0" err="1" smtClean="0"/>
              <a:t>varsta</a:t>
            </a:r>
            <a:r>
              <a:rPr lang="en-US" dirty="0" smtClean="0"/>
              <a:t> </a:t>
            </a:r>
            <a:r>
              <a:rPr lang="en-US" dirty="0" err="1" smtClean="0"/>
              <a:t>si</a:t>
            </a:r>
            <a:r>
              <a:rPr lang="en-US" dirty="0" smtClean="0"/>
              <a:t> </a:t>
            </a:r>
            <a:r>
              <a:rPr lang="en-US" dirty="0" err="1" smtClean="0"/>
              <a:t>nivelul</a:t>
            </a:r>
            <a:r>
              <a:rPr lang="en-US" dirty="0" smtClean="0"/>
              <a:t> </a:t>
            </a:r>
            <a:r>
              <a:rPr lang="en-US" dirty="0" err="1" smtClean="0"/>
              <a:t>albuminei</a:t>
            </a:r>
            <a:r>
              <a:rPr lang="en-US" dirty="0" smtClean="0"/>
              <a:t> </a:t>
            </a:r>
            <a:r>
              <a:rPr lang="en-US" dirty="0" err="1" smtClean="0"/>
              <a:t>serice</a:t>
            </a:r>
            <a:r>
              <a:rPr lang="en-US" dirty="0" smtClean="0"/>
              <a:t> </a:t>
            </a:r>
            <a:r>
              <a:rPr lang="en-US" dirty="0" err="1" smtClean="0"/>
              <a:t>si</a:t>
            </a:r>
            <a:r>
              <a:rPr lang="en-US" dirty="0" smtClean="0"/>
              <a:t> are AUROC de 0.89 </a:t>
            </a:r>
            <a:r>
              <a:rPr lang="en-US" dirty="0" err="1" smtClean="0"/>
              <a:t>pentru</a:t>
            </a:r>
            <a:r>
              <a:rPr lang="en-US" dirty="0" smtClean="0"/>
              <a:t> </a:t>
            </a:r>
            <a:r>
              <a:rPr lang="en-US" dirty="0" err="1" smtClean="0"/>
              <a:t>identificarea</a:t>
            </a:r>
            <a:r>
              <a:rPr lang="en-US" dirty="0" smtClean="0"/>
              <a:t> </a:t>
            </a:r>
            <a:r>
              <a:rPr lang="en-US" dirty="0" err="1" smtClean="0"/>
              <a:t>pacientilor</a:t>
            </a:r>
            <a:r>
              <a:rPr lang="en-US" dirty="0" smtClean="0"/>
              <a:t> cu HCC, cu o </a:t>
            </a:r>
            <a:r>
              <a:rPr lang="en-US" dirty="0" err="1" smtClean="0"/>
              <a:t>foarte</a:t>
            </a:r>
            <a:r>
              <a:rPr lang="en-US" dirty="0" smtClean="0"/>
              <a:t> </a:t>
            </a:r>
            <a:r>
              <a:rPr lang="en-US" dirty="0" err="1" smtClean="0"/>
              <a:t>buna</a:t>
            </a:r>
            <a:r>
              <a:rPr lang="en-US" dirty="0" smtClean="0"/>
              <a:t> rata de </a:t>
            </a:r>
            <a:r>
              <a:rPr lang="en-US" dirty="0" err="1" smtClean="0"/>
              <a:t>predictie</a:t>
            </a:r>
            <a:r>
              <a:rPr lang="en-US" dirty="0" smtClean="0"/>
              <a:t> </a:t>
            </a:r>
            <a:r>
              <a:rPr lang="en-US" dirty="0" err="1" smtClean="0"/>
              <a:t>negativa</a:t>
            </a:r>
            <a:r>
              <a:rPr lang="en-US" dirty="0" smtClean="0"/>
              <a:t> (99.4-100%).</a:t>
            </a:r>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smtClean="0">
                <a:latin typeface="Arial" charset="0"/>
                <a:ea typeface="Arial" charset="0"/>
                <a:cs typeface="Arial" charset="0"/>
              </a:rPr>
              <a:t>Elastografia</a:t>
            </a:r>
            <a:r>
              <a:rPr lang="en-US" sz="3600" b="1" dirty="0" smtClean="0">
                <a:latin typeface="Arial" charset="0"/>
                <a:ea typeface="Arial" charset="0"/>
                <a:cs typeface="Arial" charset="0"/>
              </a:rPr>
              <a:t> ca </a:t>
            </a:r>
            <a:r>
              <a:rPr lang="en-US" sz="3600" b="1" dirty="0" err="1" smtClean="0">
                <a:latin typeface="Arial" charset="0"/>
                <a:ea typeface="Arial" charset="0"/>
                <a:cs typeface="Arial" charset="0"/>
              </a:rPr>
              <a:t>si</a:t>
            </a:r>
            <a:r>
              <a:rPr lang="en-US" sz="3600" b="1" dirty="0" smtClean="0">
                <a:latin typeface="Arial" charset="0"/>
                <a:ea typeface="Arial" charset="0"/>
                <a:cs typeface="Arial" charset="0"/>
              </a:rPr>
              <a:t> predictor al </a:t>
            </a:r>
            <a:r>
              <a:rPr lang="en-US" sz="3600" b="1" dirty="0" err="1" smtClean="0">
                <a:latin typeface="Arial" charset="0"/>
                <a:ea typeface="Arial" charset="0"/>
                <a:cs typeface="Arial" charset="0"/>
              </a:rPr>
              <a:t>prezentei</a:t>
            </a:r>
            <a:r>
              <a:rPr lang="en-US" sz="3600" b="1" dirty="0" smtClean="0">
                <a:latin typeface="Arial" charset="0"/>
                <a:ea typeface="Arial" charset="0"/>
                <a:cs typeface="Arial" charset="0"/>
              </a:rPr>
              <a:t> </a:t>
            </a:r>
            <a:r>
              <a:rPr lang="en-US" sz="3600" b="1" dirty="0" err="1" smtClean="0">
                <a:latin typeface="Arial" charset="0"/>
                <a:ea typeface="Arial" charset="0"/>
                <a:cs typeface="Arial" charset="0"/>
              </a:rPr>
              <a:t>hepatocarcinomului</a:t>
            </a:r>
            <a:r>
              <a:rPr lang="en-US" sz="3600" b="1" dirty="0" smtClean="0">
                <a:latin typeface="Arial" charset="0"/>
                <a:ea typeface="Arial" charset="0"/>
                <a:cs typeface="Arial" charset="0"/>
              </a:rPr>
              <a:t> (HCC)</a:t>
            </a:r>
            <a:endParaRPr lang="en-US" sz="3600" b="1" dirty="0">
              <a:latin typeface="Arial" charset="0"/>
              <a:ea typeface="Arial" charset="0"/>
              <a:cs typeface="Arial" charset="0"/>
            </a:endParaRPr>
          </a:p>
        </p:txBody>
      </p:sp>
      <p:sp>
        <p:nvSpPr>
          <p:cNvPr id="5" name="TextBox 4"/>
          <p:cNvSpPr txBox="1"/>
          <p:nvPr/>
        </p:nvSpPr>
        <p:spPr>
          <a:xfrm>
            <a:off x="526438" y="5934670"/>
            <a:ext cx="10553074" cy="923330"/>
          </a:xfrm>
          <a:prstGeom prst="rect">
            <a:avLst/>
          </a:prstGeom>
          <a:noFill/>
        </p:spPr>
        <p:txBody>
          <a:bodyPr wrap="square" rtlCol="0">
            <a:spAutoFit/>
          </a:bodyPr>
          <a:lstStyle/>
          <a:p>
            <a:r>
              <a:rPr lang="en-US" dirty="0" smtClean="0"/>
              <a:t>12. Wong </a:t>
            </a:r>
            <a:r>
              <a:rPr lang="en-US" dirty="0"/>
              <a:t>GL, Chan HL, Wong CK, Leung C, Chan CY, Ho PP, Chung VC, Chan ZC, </a:t>
            </a:r>
            <a:r>
              <a:rPr lang="en-US" dirty="0" err="1"/>
              <a:t>Tse</a:t>
            </a:r>
            <a:r>
              <a:rPr lang="en-US" dirty="0"/>
              <a:t> YK, </a:t>
            </a:r>
            <a:r>
              <a:rPr lang="en-US" dirty="0" err="1"/>
              <a:t>Chim</a:t>
            </a:r>
            <a:r>
              <a:rPr lang="en-US" dirty="0"/>
              <a:t> AM, et al. Liver stiffness-based optimization of hepatocellular carcinoma risk score in patients with chronic hepatitis B. J </a:t>
            </a:r>
            <a:r>
              <a:rPr lang="en-US" dirty="0" err="1"/>
              <a:t>Hepatol</a:t>
            </a:r>
            <a:r>
              <a:rPr lang="en-US" dirty="0"/>
              <a:t>. 2014;60:339–345</a:t>
            </a:r>
          </a:p>
        </p:txBody>
      </p:sp>
    </p:spTree>
    <p:extLst>
      <p:ext uri="{BB962C8B-B14F-4D97-AF65-F5344CB8AC3E}">
        <p14:creationId xmlns:p14="http://schemas.microsoft.com/office/powerpoint/2010/main" xmlns="" val="1494924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Studiul</a:t>
            </a:r>
            <a:r>
              <a:rPr lang="en-US" dirty="0" smtClean="0"/>
              <a:t> </a:t>
            </a:r>
            <a:r>
              <a:rPr lang="en-US" dirty="0" err="1" smtClean="0"/>
              <a:t>condus</a:t>
            </a:r>
            <a:r>
              <a:rPr lang="en-US" dirty="0" smtClean="0"/>
              <a:t> de Diana </a:t>
            </a:r>
            <a:r>
              <a:rPr lang="en-US" dirty="0" err="1" smtClean="0"/>
              <a:t>Feier</a:t>
            </a:r>
            <a:r>
              <a:rPr lang="en-US" dirty="0" smtClean="0"/>
              <a:t> </a:t>
            </a:r>
            <a:r>
              <a:rPr lang="en-US" dirty="0" err="1" smtClean="0"/>
              <a:t>indica</a:t>
            </a:r>
            <a:r>
              <a:rPr lang="en-US" dirty="0" smtClean="0"/>
              <a:t> o </a:t>
            </a:r>
            <a:r>
              <a:rPr lang="en-US" dirty="0" err="1" smtClean="0"/>
              <a:t>elasticitate</a:t>
            </a:r>
            <a:r>
              <a:rPr lang="en-US" dirty="0" smtClean="0"/>
              <a:t> statistic </a:t>
            </a:r>
            <a:r>
              <a:rPr lang="en-US" dirty="0" err="1" smtClean="0"/>
              <a:t>semnificativ</a:t>
            </a:r>
            <a:r>
              <a:rPr lang="en-US" dirty="0" smtClean="0"/>
              <a:t> </a:t>
            </a:r>
            <a:r>
              <a:rPr lang="en-US" dirty="0" err="1" smtClean="0"/>
              <a:t>crescuta</a:t>
            </a:r>
            <a:r>
              <a:rPr lang="en-US" dirty="0" smtClean="0"/>
              <a:t> in </a:t>
            </a:r>
            <a:r>
              <a:rPr lang="en-US" dirty="0" err="1" smtClean="0"/>
              <a:t>grupul</a:t>
            </a:r>
            <a:r>
              <a:rPr lang="en-US" dirty="0" smtClean="0"/>
              <a:t> cu HCC (42 </a:t>
            </a:r>
            <a:r>
              <a:rPr lang="en-US" dirty="0" err="1" smtClean="0"/>
              <a:t>Kpa</a:t>
            </a:r>
            <a:r>
              <a:rPr lang="en-US" dirty="0" smtClean="0"/>
              <a:t> vs 27 </a:t>
            </a:r>
            <a:r>
              <a:rPr lang="en-US" dirty="0" err="1" smtClean="0"/>
              <a:t>Kpa</a:t>
            </a:r>
            <a:r>
              <a:rPr lang="en-US" dirty="0" smtClean="0"/>
              <a:t>), </a:t>
            </a:r>
            <a:r>
              <a:rPr lang="en-US" dirty="0" err="1" smtClean="0"/>
              <a:t>insa</a:t>
            </a:r>
            <a:r>
              <a:rPr lang="en-US" dirty="0" smtClean="0"/>
              <a:t> </a:t>
            </a:r>
            <a:r>
              <a:rPr lang="en-US" dirty="0" err="1" smtClean="0"/>
              <a:t>si</a:t>
            </a:r>
            <a:r>
              <a:rPr lang="en-US" dirty="0" smtClean="0"/>
              <a:t> </a:t>
            </a:r>
            <a:r>
              <a:rPr lang="en-US" dirty="0" err="1" smtClean="0"/>
              <a:t>aici</a:t>
            </a:r>
            <a:r>
              <a:rPr lang="en-US" dirty="0" smtClean="0"/>
              <a:t> a </a:t>
            </a:r>
            <a:r>
              <a:rPr lang="en-US" dirty="0" err="1" smtClean="0"/>
              <a:t>fost</a:t>
            </a:r>
            <a:r>
              <a:rPr lang="en-US" dirty="0" smtClean="0"/>
              <a:t> </a:t>
            </a:r>
            <a:r>
              <a:rPr lang="en-US" dirty="0" err="1" smtClean="0"/>
              <a:t>nevoie</a:t>
            </a:r>
            <a:r>
              <a:rPr lang="en-US" dirty="0" smtClean="0"/>
              <a:t> de </a:t>
            </a:r>
            <a:r>
              <a:rPr lang="en-US" dirty="0" err="1" smtClean="0"/>
              <a:t>alti</a:t>
            </a:r>
            <a:r>
              <a:rPr lang="en-US" dirty="0" smtClean="0"/>
              <a:t> 3 </a:t>
            </a:r>
            <a:r>
              <a:rPr lang="en-US" dirty="0" err="1" smtClean="0"/>
              <a:t>parametri</a:t>
            </a:r>
            <a:r>
              <a:rPr lang="en-US" dirty="0" smtClean="0"/>
              <a:t> (ALT, AFP </a:t>
            </a:r>
            <a:r>
              <a:rPr lang="en-US" dirty="0" err="1" smtClean="0"/>
              <a:t>si</a:t>
            </a:r>
            <a:r>
              <a:rPr lang="en-US" dirty="0" smtClean="0"/>
              <a:t> IQR-</a:t>
            </a:r>
            <a:r>
              <a:rPr lang="en-US" dirty="0" err="1" smtClean="0"/>
              <a:t>ul</a:t>
            </a:r>
            <a:r>
              <a:rPr lang="en-US" dirty="0" smtClean="0"/>
              <a:t> FS) </a:t>
            </a:r>
            <a:r>
              <a:rPr lang="en-US" dirty="0" err="1" smtClean="0"/>
              <a:t>pentru</a:t>
            </a:r>
            <a:r>
              <a:rPr lang="en-US" dirty="0" smtClean="0"/>
              <a:t> a </a:t>
            </a:r>
            <a:r>
              <a:rPr lang="en-US" dirty="0" err="1" smtClean="0"/>
              <a:t>crea</a:t>
            </a:r>
            <a:r>
              <a:rPr lang="en-US" dirty="0" smtClean="0"/>
              <a:t> un </a:t>
            </a:r>
            <a:r>
              <a:rPr lang="en-US" dirty="0" err="1" smtClean="0"/>
              <a:t>scor</a:t>
            </a:r>
            <a:r>
              <a:rPr lang="en-US" dirty="0" smtClean="0"/>
              <a:t> cu AUROC de 0.86 la </a:t>
            </a:r>
            <a:r>
              <a:rPr lang="en-US" dirty="0" err="1" smtClean="0"/>
              <a:t>grupul</a:t>
            </a:r>
            <a:r>
              <a:rPr lang="en-US" dirty="0" smtClean="0"/>
              <a:t> de </a:t>
            </a:r>
            <a:r>
              <a:rPr lang="en-US" dirty="0" err="1" smtClean="0"/>
              <a:t>validare</a:t>
            </a:r>
            <a:r>
              <a:rPr lang="en-US" dirty="0" smtClean="0"/>
              <a:t> [13].</a:t>
            </a:r>
          </a:p>
          <a:p>
            <a:r>
              <a:rPr lang="en-US" dirty="0" smtClean="0"/>
              <a:t>Jung </a:t>
            </a:r>
            <a:r>
              <a:rPr lang="en-US" dirty="0" err="1" smtClean="0"/>
              <a:t>arata</a:t>
            </a:r>
            <a:r>
              <a:rPr lang="en-US" dirty="0" smtClean="0"/>
              <a:t> ca EH </a:t>
            </a:r>
            <a:r>
              <a:rPr lang="en-US" dirty="0" err="1" smtClean="0"/>
              <a:t>poate</a:t>
            </a:r>
            <a:r>
              <a:rPr lang="en-US" dirty="0" smtClean="0"/>
              <a:t> face parte </a:t>
            </a:r>
            <a:r>
              <a:rPr lang="en-US" dirty="0" err="1" smtClean="0"/>
              <a:t>dintr</a:t>
            </a:r>
            <a:r>
              <a:rPr lang="en-US" dirty="0" smtClean="0"/>
              <a:t>-un model </a:t>
            </a:r>
            <a:r>
              <a:rPr lang="en-US" dirty="0" err="1" smtClean="0"/>
              <a:t>predicitv</a:t>
            </a:r>
            <a:r>
              <a:rPr lang="en-US" dirty="0" smtClean="0"/>
              <a:t> </a:t>
            </a:r>
            <a:r>
              <a:rPr lang="en-US" dirty="0" err="1" smtClean="0"/>
              <a:t>ce</a:t>
            </a:r>
            <a:r>
              <a:rPr lang="en-US" dirty="0" smtClean="0"/>
              <a:t> </a:t>
            </a:r>
            <a:r>
              <a:rPr lang="en-US" dirty="0" err="1" smtClean="0"/>
              <a:t>identifica</a:t>
            </a:r>
            <a:r>
              <a:rPr lang="en-US" dirty="0" smtClean="0"/>
              <a:t> </a:t>
            </a:r>
            <a:r>
              <a:rPr lang="en-US" dirty="0" err="1" smtClean="0"/>
              <a:t>pacientii</a:t>
            </a:r>
            <a:r>
              <a:rPr lang="en-US" dirty="0" smtClean="0"/>
              <a:t> cu </a:t>
            </a:r>
            <a:r>
              <a:rPr lang="en-US" dirty="0" err="1" smtClean="0"/>
              <a:t>risc</a:t>
            </a:r>
            <a:r>
              <a:rPr lang="en-US" dirty="0" smtClean="0"/>
              <a:t> </a:t>
            </a:r>
            <a:r>
              <a:rPr lang="en-US" dirty="0" err="1" smtClean="0"/>
              <a:t>mai</a:t>
            </a:r>
            <a:r>
              <a:rPr lang="en-US" dirty="0" smtClean="0"/>
              <a:t> mare de </a:t>
            </a:r>
            <a:r>
              <a:rPr lang="en-US" dirty="0" err="1" smtClean="0"/>
              <a:t>recurenta</a:t>
            </a:r>
            <a:r>
              <a:rPr lang="en-US" dirty="0" smtClean="0"/>
              <a:t> a HCC. Se </a:t>
            </a:r>
            <a:r>
              <a:rPr lang="en-US" dirty="0" err="1" smtClean="0"/>
              <a:t>coreleaza</a:t>
            </a:r>
            <a:r>
              <a:rPr lang="en-US" dirty="0" smtClean="0"/>
              <a:t> </a:t>
            </a:r>
            <a:r>
              <a:rPr lang="en-US" dirty="0" err="1" smtClean="0"/>
              <a:t>semnificativ</a:t>
            </a:r>
            <a:r>
              <a:rPr lang="en-US" dirty="0" smtClean="0"/>
              <a:t> </a:t>
            </a:r>
            <a:r>
              <a:rPr lang="en-US" dirty="0" err="1" smtClean="0"/>
              <a:t>varsta</a:t>
            </a:r>
            <a:r>
              <a:rPr lang="en-US" dirty="0" smtClean="0"/>
              <a:t>, </a:t>
            </a:r>
            <a:r>
              <a:rPr lang="en-US" dirty="0" err="1" smtClean="0"/>
              <a:t>sexul</a:t>
            </a:r>
            <a:r>
              <a:rPr lang="en-US" dirty="0" smtClean="0"/>
              <a:t> </a:t>
            </a:r>
            <a:r>
              <a:rPr lang="en-US" dirty="0" err="1" smtClean="0"/>
              <a:t>masculin</a:t>
            </a:r>
            <a:r>
              <a:rPr lang="en-US" dirty="0" smtClean="0"/>
              <a:t>, </a:t>
            </a:r>
            <a:r>
              <a:rPr lang="en-US" dirty="0" err="1" smtClean="0"/>
              <a:t>consumul</a:t>
            </a:r>
            <a:r>
              <a:rPr lang="en-US" dirty="0" smtClean="0"/>
              <a:t> de </a:t>
            </a:r>
            <a:r>
              <a:rPr lang="en-US" dirty="0" err="1" smtClean="0"/>
              <a:t>alcool</a:t>
            </a:r>
            <a:r>
              <a:rPr lang="en-US" dirty="0" smtClean="0"/>
              <a:t>, </a:t>
            </a:r>
            <a:r>
              <a:rPr lang="en-US" dirty="0" err="1" smtClean="0"/>
              <a:t>hipoalbuminemia</a:t>
            </a:r>
            <a:r>
              <a:rPr lang="en-US" dirty="0" smtClean="0"/>
              <a:t>, Ag </a:t>
            </a:r>
            <a:r>
              <a:rPr lang="en-US" dirty="0" err="1" smtClean="0"/>
              <a:t>Hbe</a:t>
            </a:r>
            <a:r>
              <a:rPr lang="en-US" dirty="0" smtClean="0"/>
              <a:t> + </a:t>
            </a:r>
            <a:r>
              <a:rPr lang="en-US" dirty="0" err="1" smtClean="0"/>
              <a:t>si</a:t>
            </a:r>
            <a:r>
              <a:rPr lang="en-US" dirty="0" smtClean="0"/>
              <a:t> EH </a:t>
            </a:r>
            <a:r>
              <a:rPr lang="en-US" dirty="0" err="1" smtClean="0"/>
              <a:t>peste</a:t>
            </a:r>
            <a:r>
              <a:rPr lang="en-US" dirty="0" smtClean="0"/>
              <a:t> 8 </a:t>
            </a:r>
            <a:r>
              <a:rPr lang="en-US" dirty="0" err="1" smtClean="0"/>
              <a:t>Kpa</a:t>
            </a:r>
            <a:r>
              <a:rPr lang="en-US" dirty="0"/>
              <a:t> </a:t>
            </a:r>
            <a:r>
              <a:rPr lang="en-US" dirty="0" smtClean="0"/>
              <a:t>[14]</a:t>
            </a:r>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smtClean="0">
                <a:latin typeface="Arial" charset="0"/>
                <a:ea typeface="Arial" charset="0"/>
                <a:cs typeface="Arial" charset="0"/>
              </a:rPr>
              <a:t>Elastografia</a:t>
            </a:r>
            <a:r>
              <a:rPr lang="en-US" sz="3600" b="1" dirty="0" smtClean="0">
                <a:latin typeface="Arial" charset="0"/>
                <a:ea typeface="Arial" charset="0"/>
                <a:cs typeface="Arial" charset="0"/>
              </a:rPr>
              <a:t> ca </a:t>
            </a:r>
            <a:r>
              <a:rPr lang="en-US" sz="3600" b="1" dirty="0" err="1" smtClean="0">
                <a:latin typeface="Arial" charset="0"/>
                <a:ea typeface="Arial" charset="0"/>
                <a:cs typeface="Arial" charset="0"/>
              </a:rPr>
              <a:t>si</a:t>
            </a:r>
            <a:r>
              <a:rPr lang="en-US" sz="3600" b="1" dirty="0" smtClean="0">
                <a:latin typeface="Arial" charset="0"/>
                <a:ea typeface="Arial" charset="0"/>
                <a:cs typeface="Arial" charset="0"/>
              </a:rPr>
              <a:t> predictor al </a:t>
            </a:r>
            <a:r>
              <a:rPr lang="en-US" sz="3600" b="1" dirty="0" err="1" smtClean="0">
                <a:latin typeface="Arial" charset="0"/>
                <a:ea typeface="Arial" charset="0"/>
                <a:cs typeface="Arial" charset="0"/>
              </a:rPr>
              <a:t>prezentei</a:t>
            </a:r>
            <a:r>
              <a:rPr lang="en-US" sz="3600" b="1" dirty="0" smtClean="0">
                <a:latin typeface="Arial" charset="0"/>
                <a:ea typeface="Arial" charset="0"/>
                <a:cs typeface="Arial" charset="0"/>
              </a:rPr>
              <a:t> </a:t>
            </a:r>
            <a:r>
              <a:rPr lang="en-US" sz="3600" b="1" dirty="0" err="1" smtClean="0">
                <a:latin typeface="Arial" charset="0"/>
                <a:ea typeface="Arial" charset="0"/>
                <a:cs typeface="Arial" charset="0"/>
              </a:rPr>
              <a:t>hepatocarcinomului</a:t>
            </a:r>
            <a:r>
              <a:rPr lang="en-US" sz="3600" b="1" dirty="0" smtClean="0">
                <a:latin typeface="Arial" charset="0"/>
                <a:ea typeface="Arial" charset="0"/>
                <a:cs typeface="Arial" charset="0"/>
              </a:rPr>
              <a:t> (HCC)</a:t>
            </a:r>
            <a:endParaRPr lang="en-US" sz="3600" b="1" dirty="0">
              <a:latin typeface="Arial" charset="0"/>
              <a:ea typeface="Arial" charset="0"/>
              <a:cs typeface="Arial" charset="0"/>
            </a:endParaRPr>
          </a:p>
        </p:txBody>
      </p:sp>
      <p:sp>
        <p:nvSpPr>
          <p:cNvPr id="5" name="TextBox 4"/>
          <p:cNvSpPr txBox="1"/>
          <p:nvPr/>
        </p:nvSpPr>
        <p:spPr>
          <a:xfrm>
            <a:off x="0" y="5299800"/>
            <a:ext cx="12192000" cy="1477328"/>
          </a:xfrm>
          <a:prstGeom prst="rect">
            <a:avLst/>
          </a:prstGeom>
          <a:noFill/>
        </p:spPr>
        <p:txBody>
          <a:bodyPr wrap="square" rtlCol="0">
            <a:spAutoFit/>
          </a:bodyPr>
          <a:lstStyle/>
          <a:p>
            <a:r>
              <a:rPr lang="en-US" dirty="0" smtClean="0"/>
              <a:t>13. </a:t>
            </a:r>
            <a:r>
              <a:rPr lang="en-US" dirty="0" err="1"/>
              <a:t>Feier</a:t>
            </a:r>
            <a:r>
              <a:rPr lang="en-US" dirty="0"/>
              <a:t> D, </a:t>
            </a:r>
            <a:r>
              <a:rPr lang="en-US" dirty="0" err="1"/>
              <a:t>Lupsor</a:t>
            </a:r>
            <a:r>
              <a:rPr lang="en-US" dirty="0"/>
              <a:t> </a:t>
            </a:r>
            <a:r>
              <a:rPr lang="en-US" dirty="0" err="1"/>
              <a:t>Platon</a:t>
            </a:r>
            <a:r>
              <a:rPr lang="en-US" dirty="0"/>
              <a:t> M, </a:t>
            </a:r>
            <a:r>
              <a:rPr lang="en-US" dirty="0" err="1"/>
              <a:t>Stefanescu</a:t>
            </a:r>
            <a:r>
              <a:rPr lang="en-US" dirty="0"/>
              <a:t> H, </a:t>
            </a:r>
            <a:r>
              <a:rPr lang="en-US" dirty="0" err="1"/>
              <a:t>Badea</a:t>
            </a:r>
            <a:r>
              <a:rPr lang="en-US" dirty="0"/>
              <a:t> R. Transient </a:t>
            </a:r>
            <a:r>
              <a:rPr lang="en-US" dirty="0" err="1"/>
              <a:t>elastography</a:t>
            </a:r>
            <a:r>
              <a:rPr lang="en-US" dirty="0"/>
              <a:t> for the detection of hepatocellular carcinoma in viral C liver cirrhosis. Is there something else than increased liver stiffness? J </a:t>
            </a:r>
            <a:r>
              <a:rPr lang="en-US" dirty="0" err="1"/>
              <a:t>Gastrointestin</a:t>
            </a:r>
            <a:r>
              <a:rPr lang="en-US" dirty="0"/>
              <a:t> Liver Dis. 2013;22:283–289.</a:t>
            </a:r>
            <a:r>
              <a:rPr lang="en-US" dirty="0" smtClean="0"/>
              <a:t> </a:t>
            </a:r>
          </a:p>
          <a:p>
            <a:r>
              <a:rPr lang="en-US" dirty="0" smtClean="0"/>
              <a:t>14. Jung </a:t>
            </a:r>
            <a:r>
              <a:rPr lang="en-US" dirty="0"/>
              <a:t>KS, Kim JH, Kim SU, Song K, Kim BK, Park JY, Kim do Y, </a:t>
            </a:r>
            <a:r>
              <a:rPr lang="en-US" dirty="0" err="1"/>
              <a:t>Ahn</a:t>
            </a:r>
            <a:r>
              <a:rPr lang="en-US" dirty="0"/>
              <a:t> SH, Moon do C, Song IJ, et al. Liver stiffness value-based risk estimation of late recurrence after curative resection of hepatocellular carcinoma: development and validation of a predictive model. </a:t>
            </a:r>
            <a:r>
              <a:rPr lang="en-US" dirty="0" err="1"/>
              <a:t>PLoS</a:t>
            </a:r>
            <a:r>
              <a:rPr lang="en-US" dirty="0"/>
              <a:t> One. 2014;9:e99167.</a:t>
            </a:r>
          </a:p>
        </p:txBody>
      </p:sp>
    </p:spTree>
    <p:extLst>
      <p:ext uri="{BB962C8B-B14F-4D97-AF65-F5344CB8AC3E}">
        <p14:creationId xmlns:p14="http://schemas.microsoft.com/office/powerpoint/2010/main" xmlns="" val="2128112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Mai </a:t>
            </a:r>
            <a:r>
              <a:rPr lang="en-US" dirty="0" err="1" smtClean="0"/>
              <a:t>multe</a:t>
            </a:r>
            <a:r>
              <a:rPr lang="en-US" dirty="0" smtClean="0"/>
              <a:t> </a:t>
            </a:r>
            <a:r>
              <a:rPr lang="en-US" dirty="0" err="1" smtClean="0"/>
              <a:t>studii</a:t>
            </a:r>
            <a:r>
              <a:rPr lang="en-US" dirty="0" smtClean="0"/>
              <a:t> au </a:t>
            </a:r>
            <a:r>
              <a:rPr lang="en-US" dirty="0" err="1" smtClean="0"/>
              <a:t>aratat</a:t>
            </a:r>
            <a:r>
              <a:rPr lang="en-US" dirty="0" smtClean="0"/>
              <a:t> ca </a:t>
            </a:r>
            <a:r>
              <a:rPr lang="en-US" dirty="0" err="1" smtClean="0"/>
              <a:t>elasticitatea</a:t>
            </a:r>
            <a:r>
              <a:rPr lang="en-US" dirty="0" smtClean="0"/>
              <a:t> se </a:t>
            </a:r>
            <a:r>
              <a:rPr lang="en-US" dirty="0" err="1" smtClean="0"/>
              <a:t>coreleaza</a:t>
            </a:r>
            <a:r>
              <a:rPr lang="en-US" dirty="0" smtClean="0"/>
              <a:t> invers cu </a:t>
            </a:r>
            <a:r>
              <a:rPr lang="en-US" dirty="0" err="1" smtClean="0"/>
              <a:t>durata</a:t>
            </a:r>
            <a:r>
              <a:rPr lang="en-US" dirty="0" smtClean="0"/>
              <a:t> </a:t>
            </a:r>
            <a:r>
              <a:rPr lang="en-US" dirty="0" err="1" smtClean="0"/>
              <a:t>supravietuirii</a:t>
            </a:r>
            <a:endParaRPr lang="en-US" dirty="0" smtClean="0"/>
          </a:p>
          <a:p>
            <a:r>
              <a:rPr lang="en-US" dirty="0" smtClean="0"/>
              <a:t>G Wong a </a:t>
            </a:r>
            <a:r>
              <a:rPr lang="en-US" dirty="0" err="1" smtClean="0"/>
              <a:t>aratat</a:t>
            </a:r>
            <a:r>
              <a:rPr lang="en-US" dirty="0" smtClean="0"/>
              <a:t> ca </a:t>
            </a:r>
            <a:r>
              <a:rPr lang="en-US" dirty="0" err="1" smtClean="0"/>
              <a:t>cresterea</a:t>
            </a:r>
            <a:r>
              <a:rPr lang="en-US" dirty="0" smtClean="0"/>
              <a:t> </a:t>
            </a:r>
            <a:r>
              <a:rPr lang="en-US" dirty="0" err="1" smtClean="0"/>
              <a:t>valorii</a:t>
            </a:r>
            <a:r>
              <a:rPr lang="en-US" dirty="0" smtClean="0"/>
              <a:t> </a:t>
            </a:r>
            <a:r>
              <a:rPr lang="en-US" dirty="0" err="1" smtClean="0"/>
              <a:t>obtinute</a:t>
            </a:r>
            <a:r>
              <a:rPr lang="en-US" dirty="0" smtClean="0"/>
              <a:t> la </a:t>
            </a:r>
            <a:r>
              <a:rPr lang="en-US" dirty="0" err="1" smtClean="0"/>
              <a:t>Fibroscan</a:t>
            </a:r>
            <a:r>
              <a:rPr lang="en-US" dirty="0" smtClean="0"/>
              <a:t> la </a:t>
            </a:r>
            <a:r>
              <a:rPr lang="en-US" dirty="0" err="1" smtClean="0"/>
              <a:t>vizitele</a:t>
            </a:r>
            <a:r>
              <a:rPr lang="en-US" dirty="0" smtClean="0"/>
              <a:t> de </a:t>
            </a:r>
            <a:r>
              <a:rPr lang="en-US" dirty="0" err="1" smtClean="0"/>
              <a:t>monitorizare</a:t>
            </a:r>
            <a:r>
              <a:rPr lang="en-US" dirty="0" smtClean="0"/>
              <a:t> </a:t>
            </a:r>
            <a:r>
              <a:rPr lang="en-US" dirty="0" err="1" smtClean="0"/>
              <a:t>indica</a:t>
            </a:r>
            <a:r>
              <a:rPr lang="en-US" dirty="0" smtClean="0"/>
              <a:t> </a:t>
            </a:r>
            <a:r>
              <a:rPr lang="en-US" dirty="0" err="1" smtClean="0"/>
              <a:t>aparitia</a:t>
            </a:r>
            <a:r>
              <a:rPr lang="en-US" dirty="0" smtClean="0"/>
              <a:t> </a:t>
            </a:r>
            <a:r>
              <a:rPr lang="en-US" dirty="0" err="1" smtClean="0"/>
              <a:t>unui</a:t>
            </a:r>
            <a:r>
              <a:rPr lang="en-US" dirty="0" smtClean="0"/>
              <a:t> </a:t>
            </a:r>
            <a:r>
              <a:rPr lang="en-US" dirty="0" err="1" smtClean="0"/>
              <a:t>eveniment</a:t>
            </a:r>
            <a:r>
              <a:rPr lang="en-US" dirty="0" smtClean="0"/>
              <a:t> hepatic [15]</a:t>
            </a:r>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smtClean="0">
                <a:latin typeface="Arial" charset="0"/>
                <a:ea typeface="Arial" charset="0"/>
                <a:cs typeface="Arial" charset="0"/>
              </a:rPr>
              <a:t>Elastografia</a:t>
            </a:r>
            <a:r>
              <a:rPr lang="en-US" sz="3600" b="1" dirty="0" smtClean="0">
                <a:latin typeface="Arial" charset="0"/>
                <a:ea typeface="Arial" charset="0"/>
                <a:cs typeface="Arial" charset="0"/>
              </a:rPr>
              <a:t> ca </a:t>
            </a:r>
            <a:r>
              <a:rPr lang="en-US" sz="3600" b="1" dirty="0" err="1" smtClean="0">
                <a:latin typeface="Arial" charset="0"/>
                <a:ea typeface="Arial" charset="0"/>
                <a:cs typeface="Arial" charset="0"/>
              </a:rPr>
              <a:t>si</a:t>
            </a:r>
            <a:r>
              <a:rPr lang="en-US" sz="3600" b="1" dirty="0" smtClean="0">
                <a:latin typeface="Arial" charset="0"/>
                <a:ea typeface="Arial" charset="0"/>
                <a:cs typeface="Arial" charset="0"/>
              </a:rPr>
              <a:t> predictor al sansei de </a:t>
            </a:r>
            <a:r>
              <a:rPr lang="en-US" sz="3600" b="1" dirty="0" err="1" smtClean="0">
                <a:latin typeface="Arial" charset="0"/>
                <a:ea typeface="Arial" charset="0"/>
                <a:cs typeface="Arial" charset="0"/>
              </a:rPr>
              <a:t>supravietuire</a:t>
            </a:r>
            <a:r>
              <a:rPr lang="en-US" sz="3600" b="1" dirty="0" smtClean="0">
                <a:latin typeface="Arial" charset="0"/>
                <a:ea typeface="Arial" charset="0"/>
                <a:cs typeface="Arial" charset="0"/>
              </a:rPr>
              <a:t> </a:t>
            </a:r>
            <a:endParaRPr lang="en-US" sz="3600" b="1" dirty="0">
              <a:latin typeface="Arial" charset="0"/>
              <a:ea typeface="Arial" charset="0"/>
              <a:cs typeface="Arial" charset="0"/>
            </a:endParaRPr>
          </a:p>
        </p:txBody>
      </p:sp>
      <p:sp>
        <p:nvSpPr>
          <p:cNvPr id="2" name="Rectangle 1"/>
          <p:cNvSpPr/>
          <p:nvPr/>
        </p:nvSpPr>
        <p:spPr>
          <a:xfrm>
            <a:off x="0" y="4699635"/>
            <a:ext cx="12192000" cy="923330"/>
          </a:xfrm>
          <a:prstGeom prst="rect">
            <a:avLst/>
          </a:prstGeom>
        </p:spPr>
        <p:txBody>
          <a:bodyPr wrap="square">
            <a:spAutoFit/>
          </a:bodyPr>
          <a:lstStyle/>
          <a:p>
            <a:r>
              <a:rPr lang="en-US" dirty="0" smtClean="0">
                <a:solidFill>
                  <a:prstClr val="black"/>
                </a:solidFill>
                <a:latin typeface="TimesNewRomanPSMT" charset="0"/>
              </a:rPr>
              <a:t>15. Wong </a:t>
            </a:r>
            <a:r>
              <a:rPr lang="en-US" dirty="0">
                <a:solidFill>
                  <a:prstClr val="black"/>
                </a:solidFill>
                <a:latin typeface="TimesNewRomanPSMT" charset="0"/>
              </a:rPr>
              <a:t>GL, Chan HL, Yu Z, Wong CK, Leung C, Ho PP, Chan CY, Chung VC, Chan ZC, </a:t>
            </a:r>
            <a:r>
              <a:rPr lang="en-US" dirty="0" err="1">
                <a:solidFill>
                  <a:prstClr val="black"/>
                </a:solidFill>
                <a:latin typeface="TimesNewRomanPSMT" charset="0"/>
              </a:rPr>
              <a:t>Tse</a:t>
            </a:r>
            <a:r>
              <a:rPr lang="en-US" dirty="0">
                <a:solidFill>
                  <a:prstClr val="black"/>
                </a:solidFill>
                <a:latin typeface="TimesNewRomanPSMT" charset="0"/>
              </a:rPr>
              <a:t> YK, et al. Noninvasive assessments of liver fibrosis with transient </a:t>
            </a:r>
            <a:r>
              <a:rPr lang="en-US" dirty="0" err="1">
                <a:solidFill>
                  <a:prstClr val="black"/>
                </a:solidFill>
                <a:latin typeface="TimesNewRomanPSMT" charset="0"/>
              </a:rPr>
              <a:t>elastography</a:t>
            </a:r>
            <a:r>
              <a:rPr lang="en-US" dirty="0">
                <a:solidFill>
                  <a:prstClr val="black"/>
                </a:solidFill>
                <a:latin typeface="TimesNewRomanPSMT" charset="0"/>
              </a:rPr>
              <a:t> and Hui index predict survival in patients with chronic hepatitis B. J </a:t>
            </a:r>
            <a:r>
              <a:rPr lang="en-US" dirty="0" err="1">
                <a:solidFill>
                  <a:prstClr val="black"/>
                </a:solidFill>
                <a:latin typeface="TimesNewRomanPSMT" charset="0"/>
              </a:rPr>
              <a:t>Gastroenterol</a:t>
            </a:r>
            <a:r>
              <a:rPr lang="en-US" dirty="0">
                <a:solidFill>
                  <a:prstClr val="black"/>
                </a:solidFill>
                <a:latin typeface="TimesNewRomanPSMT" charset="0"/>
              </a:rPr>
              <a:t> </a:t>
            </a:r>
            <a:r>
              <a:rPr lang="en-US" dirty="0" err="1">
                <a:solidFill>
                  <a:prstClr val="black"/>
                </a:solidFill>
                <a:latin typeface="TimesNewRomanPSMT" charset="0"/>
              </a:rPr>
              <a:t>Hepatol</a:t>
            </a:r>
            <a:r>
              <a:rPr lang="en-US" dirty="0">
                <a:solidFill>
                  <a:prstClr val="black"/>
                </a:solidFill>
                <a:latin typeface="TimesNewRomanPSMT" charset="0"/>
              </a:rPr>
              <a:t>. 2015;30:582–590.</a:t>
            </a:r>
            <a:endParaRPr lang="en-US" dirty="0"/>
          </a:p>
        </p:txBody>
      </p:sp>
    </p:spTree>
    <p:extLst>
      <p:ext uri="{BB962C8B-B14F-4D97-AF65-F5344CB8AC3E}">
        <p14:creationId xmlns:p14="http://schemas.microsoft.com/office/powerpoint/2010/main" xmlns="" val="892338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Pang a </a:t>
            </a:r>
            <a:r>
              <a:rPr lang="en-US" dirty="0" err="1" smtClean="0"/>
              <a:t>aratat</a:t>
            </a:r>
            <a:r>
              <a:rPr lang="en-US" dirty="0" smtClean="0"/>
              <a:t> ca </a:t>
            </a:r>
            <a:r>
              <a:rPr lang="en-US" dirty="0" err="1" smtClean="0"/>
              <a:t>valoarea</a:t>
            </a:r>
            <a:r>
              <a:rPr lang="en-US" dirty="0" smtClean="0"/>
              <a:t> </a:t>
            </a:r>
            <a:r>
              <a:rPr lang="en-US" dirty="0" err="1" smtClean="0"/>
              <a:t>obtinuta</a:t>
            </a:r>
            <a:r>
              <a:rPr lang="en-US" dirty="0" smtClean="0"/>
              <a:t> la </a:t>
            </a:r>
            <a:r>
              <a:rPr lang="en-US" dirty="0" err="1" smtClean="0"/>
              <a:t>Fibroscan</a:t>
            </a:r>
            <a:r>
              <a:rPr lang="en-US" dirty="0" smtClean="0"/>
              <a:t> </a:t>
            </a:r>
            <a:r>
              <a:rPr lang="en-US" dirty="0" err="1" smtClean="0"/>
              <a:t>este</a:t>
            </a:r>
            <a:r>
              <a:rPr lang="en-US" dirty="0" smtClean="0"/>
              <a:t> un predictor independent al </a:t>
            </a:r>
            <a:r>
              <a:rPr lang="en-US" dirty="0" err="1" smtClean="0"/>
              <a:t>aparitiei</a:t>
            </a:r>
            <a:r>
              <a:rPr lang="en-US" dirty="0" smtClean="0"/>
              <a:t> </a:t>
            </a:r>
            <a:r>
              <a:rPr lang="en-US" dirty="0" err="1" smtClean="0"/>
              <a:t>complicatiilor</a:t>
            </a:r>
            <a:r>
              <a:rPr lang="en-US" dirty="0" smtClean="0"/>
              <a:t> (</a:t>
            </a:r>
            <a:r>
              <a:rPr lang="en-US" dirty="0" err="1" smtClean="0"/>
              <a:t>riscul</a:t>
            </a:r>
            <a:r>
              <a:rPr lang="en-US" dirty="0" smtClean="0"/>
              <a:t> </a:t>
            </a:r>
            <a:r>
              <a:rPr lang="en-US" dirty="0" err="1" smtClean="0"/>
              <a:t>creste</a:t>
            </a:r>
            <a:r>
              <a:rPr lang="en-US" dirty="0" smtClean="0"/>
              <a:t> cu 1.05 </a:t>
            </a:r>
            <a:r>
              <a:rPr lang="en-US" dirty="0" err="1" smtClean="0"/>
              <a:t>pe</a:t>
            </a:r>
            <a:r>
              <a:rPr lang="en-US" dirty="0" smtClean="0"/>
              <a:t> </a:t>
            </a:r>
            <a:r>
              <a:rPr lang="en-US" dirty="0" err="1" smtClean="0"/>
              <a:t>Kpa</a:t>
            </a:r>
            <a:r>
              <a:rPr lang="en-US" dirty="0" smtClean="0"/>
              <a:t>), cu </a:t>
            </a:r>
            <a:r>
              <a:rPr lang="en-US" dirty="0" err="1" smtClean="0"/>
              <a:t>incidenta</a:t>
            </a:r>
            <a:r>
              <a:rPr lang="en-US" dirty="0" smtClean="0"/>
              <a:t> la 2 </a:t>
            </a:r>
            <a:r>
              <a:rPr lang="en-US" dirty="0" err="1" smtClean="0"/>
              <a:t>ani</a:t>
            </a:r>
            <a:r>
              <a:rPr lang="en-US" dirty="0" smtClean="0"/>
              <a:t> a </a:t>
            </a:r>
            <a:r>
              <a:rPr lang="en-US" dirty="0" err="1" smtClean="0"/>
              <a:t>complicatiilor</a:t>
            </a:r>
            <a:r>
              <a:rPr lang="en-US" dirty="0" smtClean="0"/>
              <a:t> </a:t>
            </a:r>
            <a:r>
              <a:rPr lang="en-US" dirty="0" err="1" smtClean="0"/>
              <a:t>sau</a:t>
            </a:r>
            <a:r>
              <a:rPr lang="en-US" dirty="0" smtClean="0"/>
              <a:t> </a:t>
            </a:r>
            <a:r>
              <a:rPr lang="en-US" dirty="0" err="1" smtClean="0"/>
              <a:t>deces</a:t>
            </a:r>
            <a:r>
              <a:rPr lang="en-US" dirty="0" smtClean="0"/>
              <a:t> de 2.6%, 9%, 19% </a:t>
            </a:r>
            <a:r>
              <a:rPr lang="en-US" dirty="0" err="1" smtClean="0"/>
              <a:t>si</a:t>
            </a:r>
            <a:r>
              <a:rPr lang="en-US" dirty="0" smtClean="0"/>
              <a:t> 34% </a:t>
            </a:r>
            <a:r>
              <a:rPr lang="en-US" dirty="0" err="1" smtClean="0"/>
              <a:t>pentru</a:t>
            </a:r>
            <a:r>
              <a:rPr lang="en-US" dirty="0" smtClean="0"/>
              <a:t> </a:t>
            </a:r>
            <a:r>
              <a:rPr lang="en-US" dirty="0" err="1" smtClean="0"/>
              <a:t>valori</a:t>
            </a:r>
            <a:r>
              <a:rPr lang="en-US" dirty="0" smtClean="0"/>
              <a:t> de &lt;10KPa, 10-19.9 </a:t>
            </a:r>
            <a:r>
              <a:rPr lang="en-US" dirty="0" err="1" smtClean="0"/>
              <a:t>Kpa</a:t>
            </a:r>
            <a:r>
              <a:rPr lang="en-US" dirty="0" smtClean="0"/>
              <a:t>, 20-39.9 </a:t>
            </a:r>
            <a:r>
              <a:rPr lang="en-US" dirty="0" err="1" smtClean="0"/>
              <a:t>KPa</a:t>
            </a:r>
            <a:r>
              <a:rPr lang="en-US" dirty="0" smtClean="0"/>
              <a:t> </a:t>
            </a:r>
            <a:r>
              <a:rPr lang="en-US" dirty="0" err="1" smtClean="0"/>
              <a:t>si</a:t>
            </a:r>
            <a:r>
              <a:rPr lang="en-US" dirty="0" smtClean="0"/>
              <a:t> </a:t>
            </a:r>
            <a:r>
              <a:rPr lang="en-US" dirty="0" err="1" smtClean="0"/>
              <a:t>respectiv</a:t>
            </a:r>
            <a:r>
              <a:rPr lang="en-US" dirty="0" smtClean="0"/>
              <a:t> </a:t>
            </a:r>
            <a:r>
              <a:rPr lang="en-US" dirty="0" err="1" smtClean="0"/>
              <a:t>peste</a:t>
            </a:r>
            <a:r>
              <a:rPr lang="en-US" dirty="0" smtClean="0"/>
              <a:t> 40KPa. [16]</a:t>
            </a:r>
          </a:p>
          <a:p>
            <a:r>
              <a:rPr lang="en-US" dirty="0" err="1" smtClean="0"/>
              <a:t>Studiul</a:t>
            </a:r>
            <a:r>
              <a:rPr lang="en-US" dirty="0" smtClean="0"/>
              <a:t> </a:t>
            </a:r>
            <a:r>
              <a:rPr lang="en-US" dirty="0" err="1" smtClean="0"/>
              <a:t>lui</a:t>
            </a:r>
            <a:r>
              <a:rPr lang="en-US" dirty="0" smtClean="0"/>
              <a:t> </a:t>
            </a:r>
            <a:r>
              <a:rPr lang="en-US" dirty="0" err="1" smtClean="0"/>
              <a:t>Verignol</a:t>
            </a:r>
            <a:r>
              <a:rPr lang="en-US" dirty="0" smtClean="0"/>
              <a:t> a </a:t>
            </a:r>
            <a:r>
              <a:rPr lang="en-US" dirty="0" err="1" smtClean="0"/>
              <a:t>aratat</a:t>
            </a:r>
            <a:r>
              <a:rPr lang="en-US" dirty="0" smtClean="0"/>
              <a:t> ca </a:t>
            </a:r>
            <a:r>
              <a:rPr lang="en-US" dirty="0" err="1" smtClean="0"/>
              <a:t>elastografia</a:t>
            </a:r>
            <a:r>
              <a:rPr lang="en-US" dirty="0" smtClean="0"/>
              <a:t> </a:t>
            </a:r>
            <a:r>
              <a:rPr lang="en-US" dirty="0" err="1" smtClean="0"/>
              <a:t>poate</a:t>
            </a:r>
            <a:r>
              <a:rPr lang="en-US" dirty="0" smtClean="0"/>
              <a:t> </a:t>
            </a:r>
            <a:r>
              <a:rPr lang="en-US" dirty="0" err="1" smtClean="0"/>
              <a:t>prezice</a:t>
            </a:r>
            <a:r>
              <a:rPr lang="en-US" dirty="0" smtClean="0"/>
              <a:t> rata de </a:t>
            </a:r>
            <a:r>
              <a:rPr lang="en-US" dirty="0" err="1" smtClean="0"/>
              <a:t>supravietuire</a:t>
            </a:r>
            <a:r>
              <a:rPr lang="en-US" dirty="0" smtClean="0"/>
              <a:t> la 5 </a:t>
            </a:r>
            <a:r>
              <a:rPr lang="en-US" dirty="0" err="1" smtClean="0"/>
              <a:t>ani</a:t>
            </a:r>
            <a:r>
              <a:rPr lang="en-US" dirty="0" smtClean="0"/>
              <a:t> a </a:t>
            </a:r>
            <a:r>
              <a:rPr lang="en-US" dirty="0" err="1" smtClean="0"/>
              <a:t>pacientilor</a:t>
            </a:r>
            <a:r>
              <a:rPr lang="en-US" dirty="0" smtClean="0"/>
              <a:t> cu </a:t>
            </a:r>
            <a:r>
              <a:rPr lang="en-US" dirty="0" err="1" smtClean="0"/>
              <a:t>infectie</a:t>
            </a:r>
            <a:r>
              <a:rPr lang="en-US" dirty="0" smtClean="0"/>
              <a:t> VHC [17]</a:t>
            </a:r>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smtClean="0">
                <a:latin typeface="Arial" charset="0"/>
                <a:ea typeface="Arial" charset="0"/>
                <a:cs typeface="Arial" charset="0"/>
              </a:rPr>
              <a:t>Elastografia</a:t>
            </a:r>
            <a:r>
              <a:rPr lang="en-US" sz="3600" b="1" dirty="0" smtClean="0">
                <a:latin typeface="Arial" charset="0"/>
                <a:ea typeface="Arial" charset="0"/>
                <a:cs typeface="Arial" charset="0"/>
              </a:rPr>
              <a:t> ca </a:t>
            </a:r>
            <a:r>
              <a:rPr lang="en-US" sz="3600" b="1" dirty="0" err="1" smtClean="0">
                <a:latin typeface="Arial" charset="0"/>
                <a:ea typeface="Arial" charset="0"/>
                <a:cs typeface="Arial" charset="0"/>
              </a:rPr>
              <a:t>si</a:t>
            </a:r>
            <a:r>
              <a:rPr lang="en-US" sz="3600" b="1" dirty="0" smtClean="0">
                <a:latin typeface="Arial" charset="0"/>
                <a:ea typeface="Arial" charset="0"/>
                <a:cs typeface="Arial" charset="0"/>
              </a:rPr>
              <a:t> predictor al sansei de </a:t>
            </a:r>
            <a:r>
              <a:rPr lang="en-US" sz="3600" b="1" dirty="0" err="1" smtClean="0">
                <a:latin typeface="Arial" charset="0"/>
                <a:ea typeface="Arial" charset="0"/>
                <a:cs typeface="Arial" charset="0"/>
              </a:rPr>
              <a:t>supravietuire</a:t>
            </a:r>
            <a:r>
              <a:rPr lang="en-US" sz="3600" b="1" dirty="0" smtClean="0">
                <a:latin typeface="Arial" charset="0"/>
                <a:ea typeface="Arial" charset="0"/>
                <a:cs typeface="Arial" charset="0"/>
              </a:rPr>
              <a:t> </a:t>
            </a:r>
            <a:endParaRPr lang="en-US" sz="3600" b="1" dirty="0">
              <a:latin typeface="Arial" charset="0"/>
              <a:ea typeface="Arial" charset="0"/>
              <a:cs typeface="Arial" charset="0"/>
            </a:endParaRPr>
          </a:p>
        </p:txBody>
      </p:sp>
      <p:sp>
        <p:nvSpPr>
          <p:cNvPr id="2" name="Rectangle 1"/>
          <p:cNvSpPr/>
          <p:nvPr/>
        </p:nvSpPr>
        <p:spPr>
          <a:xfrm>
            <a:off x="0" y="5161300"/>
            <a:ext cx="12192000" cy="2031325"/>
          </a:xfrm>
          <a:prstGeom prst="rect">
            <a:avLst/>
          </a:prstGeom>
        </p:spPr>
        <p:txBody>
          <a:bodyPr wrap="square">
            <a:spAutoFit/>
          </a:bodyPr>
          <a:lstStyle/>
          <a:p>
            <a:r>
              <a:rPr lang="en-US" dirty="0" smtClean="0"/>
              <a:t>16. Pang </a:t>
            </a:r>
            <a:r>
              <a:rPr lang="en-US" dirty="0"/>
              <a:t>JX, Zimmer S, </a:t>
            </a:r>
            <a:r>
              <a:rPr lang="en-US" dirty="0" err="1"/>
              <a:t>Niu</a:t>
            </a:r>
            <a:r>
              <a:rPr lang="en-US" dirty="0"/>
              <a:t> S, </a:t>
            </a:r>
            <a:r>
              <a:rPr lang="en-US" dirty="0" err="1"/>
              <a:t>Crotty</a:t>
            </a:r>
            <a:r>
              <a:rPr lang="en-US" dirty="0"/>
              <a:t> P, Tracey J, Pradhan F, </a:t>
            </a:r>
            <a:r>
              <a:rPr lang="en-US" dirty="0" err="1"/>
              <a:t>Shaheen</a:t>
            </a:r>
            <a:r>
              <a:rPr lang="en-US" dirty="0"/>
              <a:t> AA, Coffin CS, </a:t>
            </a:r>
            <a:r>
              <a:rPr lang="en-US" dirty="0" err="1"/>
              <a:t>Heitman</a:t>
            </a:r>
            <a:r>
              <a:rPr lang="en-US" dirty="0"/>
              <a:t> SJ, Kaplan GG, et al. Liver stiffness by transient </a:t>
            </a:r>
            <a:r>
              <a:rPr lang="en-US" dirty="0" err="1"/>
              <a:t>elastography</a:t>
            </a:r>
            <a:r>
              <a:rPr lang="en-US" dirty="0"/>
              <a:t> predicts liver-related complications and mortality in patients with chronic liver disease. </a:t>
            </a:r>
            <a:r>
              <a:rPr lang="en-US" dirty="0" err="1"/>
              <a:t>PLoS</a:t>
            </a:r>
            <a:r>
              <a:rPr lang="en-US" dirty="0"/>
              <a:t> One. 2014;9:e95776. </a:t>
            </a:r>
            <a:endParaRPr lang="en-US" dirty="0" smtClean="0"/>
          </a:p>
          <a:p>
            <a:r>
              <a:rPr lang="en-US" dirty="0" smtClean="0"/>
              <a:t>17. </a:t>
            </a:r>
            <a:r>
              <a:rPr lang="en-US" dirty="0" err="1"/>
              <a:t>Vergniol</a:t>
            </a:r>
            <a:r>
              <a:rPr lang="en-US" dirty="0"/>
              <a:t> J, </a:t>
            </a:r>
            <a:r>
              <a:rPr lang="en-US" dirty="0" err="1"/>
              <a:t>Foucher</a:t>
            </a:r>
            <a:r>
              <a:rPr lang="en-US" dirty="0"/>
              <a:t> J, Terrebonne E, Bernard PH, le Bail B, </a:t>
            </a:r>
            <a:r>
              <a:rPr lang="en-US" dirty="0" err="1"/>
              <a:t>Merrouche</a:t>
            </a:r>
            <a:r>
              <a:rPr lang="en-US" dirty="0"/>
              <a:t> W, </a:t>
            </a:r>
            <a:r>
              <a:rPr lang="en-US" dirty="0" err="1"/>
              <a:t>Couzigou</a:t>
            </a:r>
            <a:r>
              <a:rPr lang="en-US" dirty="0"/>
              <a:t> P, de </a:t>
            </a:r>
            <a:r>
              <a:rPr lang="en-US" dirty="0" err="1"/>
              <a:t>Ledinghen</a:t>
            </a:r>
            <a:r>
              <a:rPr lang="en-US" dirty="0"/>
              <a:t> V. Noninvasive tests for fibrosis and liver stiffness predict 5-year outcomes of patients with chronic hepatitis C. Gastroenterology. 2011;140:1970–1979, 1979.e1-3.</a:t>
            </a:r>
            <a:endParaRPr lang="en-US" dirty="0" smtClean="0"/>
          </a:p>
          <a:p>
            <a:endParaRPr lang="en-US" dirty="0"/>
          </a:p>
        </p:txBody>
      </p:sp>
    </p:spTree>
    <p:extLst>
      <p:ext uri="{BB962C8B-B14F-4D97-AF65-F5344CB8AC3E}">
        <p14:creationId xmlns:p14="http://schemas.microsoft.com/office/powerpoint/2010/main" xmlns="" val="633686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Elastografia</a:t>
            </a:r>
          </a:p>
        </p:txBody>
      </p:sp>
      <p:sp>
        <p:nvSpPr>
          <p:cNvPr id="5123" name="Rectangle 3"/>
          <p:cNvSpPr>
            <a:spLocks noGrp="1" noChangeArrowheads="1"/>
          </p:cNvSpPr>
          <p:nvPr>
            <p:ph type="body" idx="1"/>
          </p:nvPr>
        </p:nvSpPr>
        <p:spPr/>
        <p:txBody>
          <a:bodyPr/>
          <a:lstStyle/>
          <a:p>
            <a:pPr algn="just">
              <a:lnSpc>
                <a:spcPct val="90000"/>
              </a:lnSpc>
            </a:pPr>
            <a:r>
              <a:rPr lang="en-US" altLang="en-US"/>
              <a:t>Metoda - descrisa prima oara in literatura in 2003 (elastografia tranzitorie)</a:t>
            </a:r>
          </a:p>
          <a:p>
            <a:pPr algn="just">
              <a:lnSpc>
                <a:spcPct val="90000"/>
              </a:lnSpc>
            </a:pPr>
            <a:r>
              <a:rPr lang="en-US" altLang="en-US"/>
              <a:t>Reprezinta alaturi de ecografia cu substanta de contrast (CEUS) cele mai noi achizitii in domeniul ultrasonografiei</a:t>
            </a:r>
          </a:p>
          <a:p>
            <a:pPr algn="just">
              <a:lnSpc>
                <a:spcPct val="90000"/>
              </a:lnSpc>
            </a:pPr>
            <a:r>
              <a:rPr lang="en-US" altLang="en-US"/>
              <a:t>Exista in prezent numeroase modalitati de apreciere a elasticitatii tesuturilor, aceasta putand fi facuta calitativ (relativ) sau cantitativ (cuantificare).</a:t>
            </a:r>
          </a:p>
          <a:p>
            <a:pPr algn="just">
              <a:lnSpc>
                <a:spcPct val="90000"/>
              </a:lnSpc>
            </a:pPr>
            <a:endParaRPr lang="en-US" altLang="en-US"/>
          </a:p>
        </p:txBody>
      </p:sp>
    </p:spTree>
    <p:extLst>
      <p:ext uri="{BB962C8B-B14F-4D97-AF65-F5344CB8AC3E}">
        <p14:creationId xmlns:p14="http://schemas.microsoft.com/office/powerpoint/2010/main" xmlns="" val="1162685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6428" y="0"/>
            <a:ext cx="8204200" cy="5778500"/>
          </a:xfrm>
          <a:prstGeom prst="rect">
            <a:avLst/>
          </a:prstGeom>
        </p:spPr>
      </p:pic>
      <p:sp>
        <p:nvSpPr>
          <p:cNvPr id="5" name="Rectangle 4"/>
          <p:cNvSpPr/>
          <p:nvPr/>
        </p:nvSpPr>
        <p:spPr>
          <a:xfrm>
            <a:off x="0" y="5913437"/>
            <a:ext cx="12192000" cy="1200329"/>
          </a:xfrm>
          <a:prstGeom prst="rect">
            <a:avLst/>
          </a:prstGeom>
        </p:spPr>
        <p:txBody>
          <a:bodyPr wrap="square">
            <a:spAutoFit/>
          </a:bodyPr>
          <a:lstStyle/>
          <a:p>
            <a:r>
              <a:rPr lang="en-US" dirty="0" smtClean="0"/>
              <a:t>16. Pang </a:t>
            </a:r>
            <a:r>
              <a:rPr lang="en-US" dirty="0"/>
              <a:t>JX, Zimmer S, </a:t>
            </a:r>
            <a:r>
              <a:rPr lang="en-US" dirty="0" err="1"/>
              <a:t>Niu</a:t>
            </a:r>
            <a:r>
              <a:rPr lang="en-US" dirty="0"/>
              <a:t> S, </a:t>
            </a:r>
            <a:r>
              <a:rPr lang="en-US" dirty="0" err="1"/>
              <a:t>Crotty</a:t>
            </a:r>
            <a:r>
              <a:rPr lang="en-US" dirty="0"/>
              <a:t> P, Tracey J, Pradhan F, </a:t>
            </a:r>
            <a:r>
              <a:rPr lang="en-US" dirty="0" err="1"/>
              <a:t>Shaheen</a:t>
            </a:r>
            <a:r>
              <a:rPr lang="en-US" dirty="0"/>
              <a:t> AA, Coffin CS, </a:t>
            </a:r>
            <a:r>
              <a:rPr lang="en-US" dirty="0" err="1"/>
              <a:t>Heitman</a:t>
            </a:r>
            <a:r>
              <a:rPr lang="en-US" dirty="0"/>
              <a:t> SJ, Kaplan GG, et al. Liver stiffness by transient </a:t>
            </a:r>
            <a:r>
              <a:rPr lang="en-US" dirty="0" err="1"/>
              <a:t>elastography</a:t>
            </a:r>
            <a:r>
              <a:rPr lang="en-US" dirty="0"/>
              <a:t> predicts liver-related complications and mortality in patients with chronic liver disease. </a:t>
            </a:r>
            <a:r>
              <a:rPr lang="en-US" dirty="0" err="1"/>
              <a:t>PLoS</a:t>
            </a:r>
            <a:r>
              <a:rPr lang="en-US" dirty="0"/>
              <a:t> One. 2014;9:e95776. </a:t>
            </a:r>
            <a:endParaRPr lang="en-US" dirty="0" smtClean="0"/>
          </a:p>
          <a:p>
            <a:endParaRPr lang="en-US" dirty="0"/>
          </a:p>
        </p:txBody>
      </p:sp>
    </p:spTree>
    <p:extLst>
      <p:ext uri="{BB962C8B-B14F-4D97-AF65-F5344CB8AC3E}">
        <p14:creationId xmlns:p14="http://schemas.microsoft.com/office/powerpoint/2010/main" xmlns="" val="205743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Take home messages</a:t>
            </a:r>
            <a:endParaRPr lang="en-US" b="1" dirty="0">
              <a:solidFill>
                <a:srgbClr val="FF0000"/>
              </a:solidFill>
            </a:endParaRPr>
          </a:p>
        </p:txBody>
      </p:sp>
      <p:sp>
        <p:nvSpPr>
          <p:cNvPr id="3" name="Content Placeholder 2"/>
          <p:cNvSpPr>
            <a:spLocks noGrp="1"/>
          </p:cNvSpPr>
          <p:nvPr>
            <p:ph idx="1"/>
          </p:nvPr>
        </p:nvSpPr>
        <p:spPr/>
        <p:txBody>
          <a:bodyPr/>
          <a:lstStyle/>
          <a:p>
            <a:r>
              <a:rPr lang="en-US" dirty="0" err="1" smtClean="0"/>
              <a:t>Elastografia</a:t>
            </a:r>
            <a:r>
              <a:rPr lang="en-US" dirty="0" smtClean="0"/>
              <a:t> hepatica </a:t>
            </a:r>
            <a:r>
              <a:rPr lang="en-US" dirty="0" err="1" smtClean="0"/>
              <a:t>este</a:t>
            </a:r>
            <a:r>
              <a:rPr lang="en-US" dirty="0" smtClean="0"/>
              <a:t> o </a:t>
            </a:r>
            <a:r>
              <a:rPr lang="en-US" dirty="0" err="1" smtClean="0"/>
              <a:t>metoda</a:t>
            </a:r>
            <a:r>
              <a:rPr lang="en-US" dirty="0" smtClean="0"/>
              <a:t> </a:t>
            </a:r>
            <a:r>
              <a:rPr lang="en-US" dirty="0" err="1" smtClean="0"/>
              <a:t>neinvaziva</a:t>
            </a:r>
            <a:r>
              <a:rPr lang="en-US" dirty="0" smtClean="0"/>
              <a:t> de </a:t>
            </a:r>
            <a:r>
              <a:rPr lang="en-US" dirty="0" err="1" smtClean="0"/>
              <a:t>evaluare</a:t>
            </a:r>
            <a:r>
              <a:rPr lang="en-US" dirty="0" smtClean="0"/>
              <a:t> a </a:t>
            </a:r>
            <a:r>
              <a:rPr lang="en-US" dirty="0" err="1" smtClean="0"/>
              <a:t>gradului</a:t>
            </a:r>
            <a:r>
              <a:rPr lang="en-US" dirty="0" smtClean="0"/>
              <a:t> </a:t>
            </a:r>
            <a:r>
              <a:rPr lang="en-US" dirty="0" err="1" smtClean="0"/>
              <a:t>fibrozei</a:t>
            </a:r>
            <a:r>
              <a:rPr lang="en-US" dirty="0" smtClean="0"/>
              <a:t> </a:t>
            </a:r>
            <a:r>
              <a:rPr lang="en-US" dirty="0" err="1" smtClean="0"/>
              <a:t>hepatice</a:t>
            </a:r>
            <a:endParaRPr lang="en-US" dirty="0" smtClean="0"/>
          </a:p>
          <a:p>
            <a:r>
              <a:rPr lang="en-US" dirty="0" err="1" smtClean="0"/>
              <a:t>Cea</a:t>
            </a:r>
            <a:r>
              <a:rPr lang="en-US" dirty="0" smtClean="0"/>
              <a:t> </a:t>
            </a:r>
            <a:r>
              <a:rPr lang="en-US" dirty="0" err="1" smtClean="0"/>
              <a:t>mai</a:t>
            </a:r>
            <a:r>
              <a:rPr lang="en-US" dirty="0" smtClean="0"/>
              <a:t> </a:t>
            </a:r>
            <a:r>
              <a:rPr lang="en-US" dirty="0" err="1" smtClean="0"/>
              <a:t>titrata</a:t>
            </a:r>
            <a:r>
              <a:rPr lang="en-US" dirty="0" smtClean="0"/>
              <a:t> </a:t>
            </a:r>
            <a:r>
              <a:rPr lang="en-US" dirty="0" err="1" smtClean="0"/>
              <a:t>dintre</a:t>
            </a:r>
            <a:r>
              <a:rPr lang="en-US" dirty="0" smtClean="0"/>
              <a:t> </a:t>
            </a:r>
            <a:r>
              <a:rPr lang="en-US" dirty="0" err="1" smtClean="0"/>
              <a:t>tehnici</a:t>
            </a:r>
            <a:r>
              <a:rPr lang="en-US" dirty="0" smtClean="0"/>
              <a:t> </a:t>
            </a:r>
            <a:r>
              <a:rPr lang="en-US" dirty="0" err="1" smtClean="0"/>
              <a:t>este</a:t>
            </a:r>
            <a:r>
              <a:rPr lang="en-US" dirty="0" smtClean="0"/>
              <a:t> </a:t>
            </a:r>
            <a:r>
              <a:rPr lang="en-US" dirty="0" err="1" smtClean="0"/>
              <a:t>Fibroscan</a:t>
            </a:r>
            <a:r>
              <a:rPr lang="en-US" dirty="0" smtClean="0"/>
              <a:t>, </a:t>
            </a:r>
            <a:r>
              <a:rPr lang="en-US" dirty="0" err="1" smtClean="0"/>
              <a:t>insa</a:t>
            </a:r>
            <a:r>
              <a:rPr lang="en-US" dirty="0" smtClean="0"/>
              <a:t> ARFI </a:t>
            </a:r>
            <a:r>
              <a:rPr lang="en-US" dirty="0" err="1" smtClean="0"/>
              <a:t>este</a:t>
            </a:r>
            <a:r>
              <a:rPr lang="en-US" dirty="0" smtClean="0"/>
              <a:t> </a:t>
            </a:r>
            <a:r>
              <a:rPr lang="en-US" dirty="0" err="1" smtClean="0"/>
              <a:t>mai</a:t>
            </a:r>
            <a:r>
              <a:rPr lang="en-US" dirty="0" smtClean="0"/>
              <a:t> la </a:t>
            </a:r>
            <a:r>
              <a:rPr lang="en-US" dirty="0" err="1" smtClean="0"/>
              <a:t>indemana</a:t>
            </a:r>
            <a:r>
              <a:rPr lang="en-US" dirty="0" smtClean="0"/>
              <a:t>, </a:t>
            </a:r>
            <a:r>
              <a:rPr lang="en-US" dirty="0" err="1" smtClean="0"/>
              <a:t>nefiind</a:t>
            </a:r>
            <a:r>
              <a:rPr lang="en-US" dirty="0" smtClean="0"/>
              <a:t> </a:t>
            </a:r>
            <a:r>
              <a:rPr lang="en-US" dirty="0" err="1" smtClean="0"/>
              <a:t>nevoie</a:t>
            </a:r>
            <a:r>
              <a:rPr lang="en-US" dirty="0" smtClean="0"/>
              <a:t> de un </a:t>
            </a:r>
            <a:r>
              <a:rPr lang="en-US" dirty="0" err="1" smtClean="0"/>
              <a:t>aparat</a:t>
            </a:r>
            <a:r>
              <a:rPr lang="en-US" dirty="0" smtClean="0"/>
              <a:t> </a:t>
            </a:r>
            <a:r>
              <a:rPr lang="en-US" dirty="0" err="1" smtClean="0"/>
              <a:t>dedicat</a:t>
            </a:r>
            <a:r>
              <a:rPr lang="en-US" dirty="0" smtClean="0"/>
              <a:t> (se </a:t>
            </a:r>
            <a:r>
              <a:rPr lang="en-US" dirty="0" err="1" smtClean="0"/>
              <a:t>efectueaza</a:t>
            </a:r>
            <a:r>
              <a:rPr lang="en-US" dirty="0" smtClean="0"/>
              <a:t> </a:t>
            </a:r>
            <a:r>
              <a:rPr lang="en-US" dirty="0" err="1" smtClean="0"/>
              <a:t>pe</a:t>
            </a:r>
            <a:r>
              <a:rPr lang="en-US" dirty="0" smtClean="0"/>
              <a:t> </a:t>
            </a:r>
            <a:r>
              <a:rPr lang="en-US" dirty="0" err="1" smtClean="0"/>
              <a:t>anumite</a:t>
            </a:r>
            <a:r>
              <a:rPr lang="en-US" dirty="0" smtClean="0"/>
              <a:t> </a:t>
            </a:r>
            <a:r>
              <a:rPr lang="en-US" dirty="0" err="1" smtClean="0"/>
              <a:t>ecografe</a:t>
            </a:r>
            <a:r>
              <a:rPr lang="en-US" dirty="0" smtClean="0"/>
              <a:t>)</a:t>
            </a:r>
          </a:p>
          <a:p>
            <a:r>
              <a:rPr lang="en-US" dirty="0" smtClean="0"/>
              <a:t>O </a:t>
            </a:r>
            <a:r>
              <a:rPr lang="en-US" dirty="0" err="1" smtClean="0"/>
              <a:t>valoare</a:t>
            </a:r>
            <a:r>
              <a:rPr lang="en-US" dirty="0" smtClean="0"/>
              <a:t> a </a:t>
            </a:r>
            <a:r>
              <a:rPr lang="en-US" dirty="0" err="1" smtClean="0"/>
              <a:t>Fibroscan</a:t>
            </a:r>
            <a:r>
              <a:rPr lang="en-US" dirty="0" smtClean="0"/>
              <a:t> de </a:t>
            </a:r>
            <a:r>
              <a:rPr lang="en-US" dirty="0" err="1" smtClean="0"/>
              <a:t>peste</a:t>
            </a:r>
            <a:r>
              <a:rPr lang="en-US" dirty="0" smtClean="0"/>
              <a:t> 13.6 </a:t>
            </a:r>
            <a:r>
              <a:rPr lang="en-US" dirty="0" err="1" smtClean="0"/>
              <a:t>Kpa</a:t>
            </a:r>
            <a:r>
              <a:rPr lang="en-US" dirty="0" smtClean="0"/>
              <a:t> </a:t>
            </a:r>
            <a:r>
              <a:rPr lang="en-US" dirty="0" err="1" smtClean="0"/>
              <a:t>este</a:t>
            </a:r>
            <a:r>
              <a:rPr lang="en-US" dirty="0" smtClean="0"/>
              <a:t> </a:t>
            </a:r>
            <a:r>
              <a:rPr lang="en-US" dirty="0" err="1" smtClean="0"/>
              <a:t>frecvent</a:t>
            </a:r>
            <a:r>
              <a:rPr lang="en-US" dirty="0" smtClean="0"/>
              <a:t> </a:t>
            </a:r>
            <a:r>
              <a:rPr lang="en-US" dirty="0" err="1" smtClean="0"/>
              <a:t>asociata</a:t>
            </a:r>
            <a:r>
              <a:rPr lang="en-US" dirty="0" smtClean="0"/>
              <a:t> cu HTP </a:t>
            </a:r>
            <a:r>
              <a:rPr lang="en-US" dirty="0" err="1" smtClean="0"/>
              <a:t>semnificativa</a:t>
            </a:r>
            <a:r>
              <a:rPr lang="en-US" dirty="0" smtClean="0"/>
              <a:t> (HVPG </a:t>
            </a:r>
            <a:r>
              <a:rPr lang="en-US" dirty="0" err="1" smtClean="0"/>
              <a:t>peste</a:t>
            </a:r>
            <a:r>
              <a:rPr lang="en-US" dirty="0" smtClean="0"/>
              <a:t> 100 mm Hg). </a:t>
            </a:r>
            <a:r>
              <a:rPr lang="en-US" dirty="0" err="1" smtClean="0"/>
              <a:t>Pentru</a:t>
            </a:r>
            <a:r>
              <a:rPr lang="en-US" dirty="0" smtClean="0"/>
              <a:t> ARFI, </a:t>
            </a:r>
            <a:r>
              <a:rPr lang="en-US" dirty="0" err="1" smtClean="0"/>
              <a:t>valoarea</a:t>
            </a:r>
            <a:r>
              <a:rPr lang="en-US" dirty="0" smtClean="0"/>
              <a:t> </a:t>
            </a:r>
            <a:r>
              <a:rPr lang="en-US" dirty="0" err="1" smtClean="0"/>
              <a:t>ar</a:t>
            </a:r>
            <a:r>
              <a:rPr lang="en-US" dirty="0" smtClean="0"/>
              <a:t> </a:t>
            </a:r>
            <a:r>
              <a:rPr lang="en-US" dirty="0" err="1" smtClean="0"/>
              <a:t>fi</a:t>
            </a:r>
            <a:r>
              <a:rPr lang="en-US" dirty="0" smtClean="0"/>
              <a:t> de 2.58 m/s.</a:t>
            </a:r>
          </a:p>
          <a:p>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Take home messages</a:t>
            </a:r>
            <a:endParaRPr lang="en-US" b="1" dirty="0">
              <a:solidFill>
                <a:srgbClr val="FF0000"/>
              </a:solidFill>
            </a:endParaRPr>
          </a:p>
        </p:txBody>
      </p:sp>
      <p:sp>
        <p:nvSpPr>
          <p:cNvPr id="3" name="Content Placeholder 2"/>
          <p:cNvSpPr>
            <a:spLocks noGrp="1"/>
          </p:cNvSpPr>
          <p:nvPr>
            <p:ph idx="1"/>
          </p:nvPr>
        </p:nvSpPr>
        <p:spPr/>
        <p:txBody>
          <a:bodyPr/>
          <a:lstStyle/>
          <a:p>
            <a:r>
              <a:rPr lang="en-US" dirty="0" err="1" smtClean="0"/>
              <a:t>Fibroscan</a:t>
            </a:r>
            <a:r>
              <a:rPr lang="en-US" dirty="0" smtClean="0"/>
              <a:t> </a:t>
            </a:r>
            <a:r>
              <a:rPr lang="en-US" dirty="0" err="1" smtClean="0"/>
              <a:t>peste</a:t>
            </a:r>
            <a:r>
              <a:rPr lang="en-US" dirty="0" smtClean="0"/>
              <a:t> 17.6 </a:t>
            </a:r>
            <a:r>
              <a:rPr lang="en-US" dirty="0" err="1" smtClean="0"/>
              <a:t>Kpa</a:t>
            </a:r>
            <a:r>
              <a:rPr lang="en-US" dirty="0" smtClean="0"/>
              <a:t> </a:t>
            </a:r>
            <a:r>
              <a:rPr lang="en-US" dirty="0" err="1" smtClean="0"/>
              <a:t>indica</a:t>
            </a:r>
            <a:r>
              <a:rPr lang="en-US" dirty="0" smtClean="0"/>
              <a:t> cu mare </a:t>
            </a:r>
            <a:r>
              <a:rPr lang="en-US" dirty="0" err="1" smtClean="0"/>
              <a:t>probabilitate</a:t>
            </a:r>
            <a:r>
              <a:rPr lang="en-US" dirty="0" smtClean="0"/>
              <a:t> </a:t>
            </a:r>
            <a:r>
              <a:rPr lang="en-US" dirty="0" err="1" smtClean="0"/>
              <a:t>prezenta</a:t>
            </a:r>
            <a:r>
              <a:rPr lang="en-US" dirty="0" smtClean="0"/>
              <a:t> </a:t>
            </a:r>
            <a:r>
              <a:rPr lang="en-US" dirty="0" err="1" smtClean="0"/>
              <a:t>varicelor</a:t>
            </a:r>
            <a:r>
              <a:rPr lang="en-US" dirty="0" smtClean="0"/>
              <a:t> </a:t>
            </a:r>
            <a:r>
              <a:rPr lang="en-US" dirty="0" err="1" smtClean="0"/>
              <a:t>esofagiene</a:t>
            </a:r>
            <a:endParaRPr lang="en-US" dirty="0" smtClean="0"/>
          </a:p>
          <a:p>
            <a:r>
              <a:rPr lang="en-US" dirty="0" err="1" smtClean="0"/>
              <a:t>Cresterea</a:t>
            </a:r>
            <a:r>
              <a:rPr lang="en-US" dirty="0" smtClean="0"/>
              <a:t> </a:t>
            </a:r>
            <a:r>
              <a:rPr lang="en-US" dirty="0" err="1" smtClean="0"/>
              <a:t>valorilor</a:t>
            </a:r>
            <a:r>
              <a:rPr lang="en-US" dirty="0" smtClean="0"/>
              <a:t> </a:t>
            </a:r>
            <a:r>
              <a:rPr lang="en-US" dirty="0" err="1" smtClean="0"/>
              <a:t>Fibroscan</a:t>
            </a:r>
            <a:r>
              <a:rPr lang="en-US" dirty="0" smtClean="0"/>
              <a:t> la </a:t>
            </a:r>
            <a:r>
              <a:rPr lang="en-US" dirty="0" err="1" smtClean="0"/>
              <a:t>vizitele</a:t>
            </a:r>
            <a:r>
              <a:rPr lang="en-US" dirty="0" smtClean="0"/>
              <a:t> de </a:t>
            </a:r>
            <a:r>
              <a:rPr lang="en-US" dirty="0" err="1" smtClean="0"/>
              <a:t>monitorizare</a:t>
            </a:r>
            <a:r>
              <a:rPr lang="en-US" dirty="0" smtClean="0"/>
              <a:t> </a:t>
            </a:r>
            <a:r>
              <a:rPr lang="en-US" dirty="0" err="1" smtClean="0"/>
              <a:t>este</a:t>
            </a:r>
            <a:r>
              <a:rPr lang="en-US" dirty="0" smtClean="0"/>
              <a:t> un indicator al </a:t>
            </a:r>
            <a:r>
              <a:rPr lang="en-US" dirty="0" err="1" smtClean="0"/>
              <a:t>aparitiei</a:t>
            </a:r>
            <a:r>
              <a:rPr lang="en-US" dirty="0" smtClean="0"/>
              <a:t> </a:t>
            </a:r>
            <a:r>
              <a:rPr lang="en-US" dirty="0" err="1" smtClean="0"/>
              <a:t>unui</a:t>
            </a:r>
            <a:r>
              <a:rPr lang="en-US" dirty="0" smtClean="0"/>
              <a:t> </a:t>
            </a:r>
            <a:r>
              <a:rPr lang="en-US" dirty="0" err="1" smtClean="0"/>
              <a:t>eveniment</a:t>
            </a:r>
            <a:r>
              <a:rPr lang="en-US" dirty="0" smtClean="0"/>
              <a:t> hepatic.</a:t>
            </a:r>
          </a:p>
          <a:p>
            <a:endParaRPr lang="en-US" dirty="0" smtClean="0"/>
          </a:p>
          <a:p>
            <a:endParaRPr lang="en-US"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2" name="Object 4"/>
          <p:cNvGraphicFramePr>
            <a:graphicFrameLocks noGrp="1" noChangeAspect="1"/>
          </p:cNvGraphicFramePr>
          <p:nvPr>
            <p:ph/>
          </p:nvPr>
        </p:nvGraphicFramePr>
        <p:xfrm>
          <a:off x="1524000" y="685801"/>
          <a:ext cx="9144000" cy="5241925"/>
        </p:xfrm>
        <a:graphic>
          <a:graphicData uri="http://schemas.openxmlformats.org/presentationml/2006/ole">
            <p:oleObj spid="_x0000_s23584" name="Bitmap Image" r:id="rId3" imgW="7876190" imgH="4514286" progId="PBrush">
              <p:embed/>
            </p:oleObj>
          </a:graphicData>
        </a:graphic>
      </p:graphicFrame>
      <p:sp>
        <p:nvSpPr>
          <p:cNvPr id="89094" name="Text Box 6"/>
          <p:cNvSpPr txBox="1">
            <a:spLocks noChangeArrowheads="1"/>
          </p:cNvSpPr>
          <p:nvPr/>
        </p:nvSpPr>
        <p:spPr bwMode="auto">
          <a:xfrm>
            <a:off x="5943601" y="838200"/>
            <a:ext cx="3998913"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sz="3200" b="1">
                <a:solidFill>
                  <a:srgbClr val="FF0000"/>
                </a:solidFill>
                <a:latin typeface="Arial Black" charset="0"/>
                <a:ea typeface="Gungsuh" charset="-127"/>
              </a:rPr>
              <a:t>VA MULTUMESC!</a:t>
            </a:r>
          </a:p>
        </p:txBody>
      </p:sp>
    </p:spTree>
    <p:extLst>
      <p:ext uri="{BB962C8B-B14F-4D97-AF65-F5344CB8AC3E}">
        <p14:creationId xmlns:p14="http://schemas.microsoft.com/office/powerpoint/2010/main" xmlns="" val="331203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normAutofit/>
          </a:bodyPr>
          <a:lstStyle/>
          <a:p>
            <a:pPr marL="0" indent="0" algn="just">
              <a:buNone/>
            </a:pPr>
            <a:r>
              <a:rPr lang="en-US" altLang="en-US" sz="3200" dirty="0"/>
              <a:t>In </a:t>
            </a:r>
            <a:r>
              <a:rPr lang="en-US" altLang="en-US" sz="3200" dirty="0" err="1"/>
              <a:t>principiu</a:t>
            </a:r>
            <a:r>
              <a:rPr lang="en-US" altLang="en-US" sz="3200" dirty="0"/>
              <a:t> </a:t>
            </a:r>
            <a:r>
              <a:rPr lang="en-US" altLang="en-US" sz="3200" dirty="0" err="1"/>
              <a:t>exista</a:t>
            </a:r>
            <a:r>
              <a:rPr lang="en-US" altLang="en-US" sz="3200" dirty="0"/>
              <a:t> </a:t>
            </a:r>
            <a:r>
              <a:rPr lang="en-US" altLang="en-US" sz="3200" dirty="0" err="1"/>
              <a:t>doua</a:t>
            </a:r>
            <a:r>
              <a:rPr lang="en-US" altLang="en-US" sz="3200" dirty="0"/>
              <a:t> </a:t>
            </a:r>
            <a:r>
              <a:rPr lang="en-US" altLang="en-US" sz="3200" dirty="0" err="1"/>
              <a:t>tipuri</a:t>
            </a:r>
            <a:r>
              <a:rPr lang="en-US" altLang="en-US" sz="3200" dirty="0"/>
              <a:t> de </a:t>
            </a:r>
            <a:r>
              <a:rPr lang="en-US" altLang="en-US" sz="3200" dirty="0" err="1"/>
              <a:t>tehnici</a:t>
            </a:r>
            <a:r>
              <a:rPr lang="en-US" altLang="en-US" sz="3200" dirty="0"/>
              <a:t> </a:t>
            </a:r>
            <a:r>
              <a:rPr lang="en-US" altLang="en-US" sz="3200" dirty="0" err="1"/>
              <a:t>elastografice</a:t>
            </a:r>
            <a:r>
              <a:rPr lang="en-US" altLang="en-US" sz="3200" dirty="0"/>
              <a:t>:</a:t>
            </a:r>
          </a:p>
          <a:p>
            <a:pPr marL="990600" lvl="1" indent="-533400" algn="just">
              <a:buFontTx/>
              <a:buAutoNum type="arabicPeriod"/>
            </a:pPr>
            <a:r>
              <a:rPr lang="en-US" altLang="en-US" sz="3200" dirty="0" err="1"/>
              <a:t>Prin</a:t>
            </a:r>
            <a:r>
              <a:rPr lang="en-US" altLang="en-US" sz="3200" dirty="0"/>
              <a:t> </a:t>
            </a:r>
            <a:r>
              <a:rPr lang="en-US" altLang="en-US" sz="3200" dirty="0" err="1">
                <a:solidFill>
                  <a:srgbClr val="FF0000"/>
                </a:solidFill>
              </a:rPr>
              <a:t>comprimarea</a:t>
            </a:r>
            <a:r>
              <a:rPr lang="en-US" altLang="en-US" sz="3200" dirty="0">
                <a:solidFill>
                  <a:srgbClr val="FF0000"/>
                </a:solidFill>
              </a:rPr>
              <a:t>  </a:t>
            </a:r>
            <a:r>
              <a:rPr lang="en-US" altLang="en-US" sz="3200" dirty="0" err="1">
                <a:solidFill>
                  <a:srgbClr val="FF0000"/>
                </a:solidFill>
              </a:rPr>
              <a:t>si</a:t>
            </a:r>
            <a:r>
              <a:rPr lang="en-US" altLang="en-US" sz="3200" dirty="0">
                <a:solidFill>
                  <a:srgbClr val="FF0000"/>
                </a:solidFill>
              </a:rPr>
              <a:t> </a:t>
            </a:r>
            <a:r>
              <a:rPr lang="en-US" altLang="en-US" sz="3200" dirty="0" err="1">
                <a:solidFill>
                  <a:srgbClr val="FF0000"/>
                </a:solidFill>
              </a:rPr>
              <a:t>deformarea</a:t>
            </a:r>
            <a:r>
              <a:rPr lang="en-US" altLang="en-US" sz="3200" dirty="0"/>
              <a:t> </a:t>
            </a:r>
            <a:r>
              <a:rPr lang="en-US" altLang="en-US" sz="3200" dirty="0" err="1"/>
              <a:t>tesuturilor</a:t>
            </a:r>
            <a:r>
              <a:rPr lang="en-US" altLang="en-US" sz="3200" dirty="0"/>
              <a:t> (</a:t>
            </a:r>
            <a:r>
              <a:rPr lang="en-US" altLang="en-US" sz="3200" i="1" dirty="0"/>
              <a:t>Strain and displacement </a:t>
            </a:r>
            <a:r>
              <a:rPr lang="en-US" altLang="en-US" sz="3200" i="1" dirty="0" err="1"/>
              <a:t>elastography</a:t>
            </a:r>
            <a:r>
              <a:rPr lang="en-US" altLang="en-US" sz="3200" dirty="0"/>
              <a:t>)  - </a:t>
            </a:r>
            <a:r>
              <a:rPr lang="en-US" altLang="en-US" sz="3200" dirty="0" err="1"/>
              <a:t>metode</a:t>
            </a:r>
            <a:r>
              <a:rPr lang="en-US" altLang="en-US" sz="3200" dirty="0"/>
              <a:t> </a:t>
            </a:r>
            <a:r>
              <a:rPr lang="en-US" altLang="en-US" sz="3200" dirty="0" err="1"/>
              <a:t>calitative</a:t>
            </a:r>
            <a:r>
              <a:rPr lang="en-US" altLang="en-US" sz="3200" dirty="0"/>
              <a:t> in principal (HI-RTE, VTTI). </a:t>
            </a:r>
          </a:p>
          <a:p>
            <a:pPr marL="990600" lvl="1" indent="-533400" algn="just">
              <a:buFontTx/>
              <a:buAutoNum type="arabicPeriod" startAt="2"/>
            </a:pPr>
            <a:r>
              <a:rPr lang="en-US" altLang="en-US" sz="3200" dirty="0" err="1"/>
              <a:t>Prin</a:t>
            </a:r>
            <a:r>
              <a:rPr lang="en-US" altLang="en-US" sz="3200" dirty="0"/>
              <a:t> </a:t>
            </a:r>
            <a:r>
              <a:rPr lang="en-US" altLang="en-US" sz="3200" dirty="0" err="1"/>
              <a:t>masurarea</a:t>
            </a:r>
            <a:r>
              <a:rPr lang="en-US" altLang="en-US" sz="3200" dirty="0"/>
              <a:t> </a:t>
            </a:r>
            <a:r>
              <a:rPr lang="en-US" altLang="en-US" sz="3200" dirty="0" err="1">
                <a:solidFill>
                  <a:srgbClr val="FF0000"/>
                </a:solidFill>
              </a:rPr>
              <a:t>vitezei</a:t>
            </a:r>
            <a:r>
              <a:rPr lang="en-US" altLang="en-US" sz="3200" dirty="0">
                <a:solidFill>
                  <a:srgbClr val="FF0000"/>
                </a:solidFill>
              </a:rPr>
              <a:t> de </a:t>
            </a:r>
            <a:r>
              <a:rPr lang="en-US" altLang="en-US" sz="3200" dirty="0" err="1">
                <a:solidFill>
                  <a:srgbClr val="FF0000"/>
                </a:solidFill>
              </a:rPr>
              <a:t>propagare</a:t>
            </a:r>
            <a:r>
              <a:rPr lang="en-US" altLang="en-US" sz="3200" dirty="0"/>
              <a:t> a </a:t>
            </a:r>
            <a:r>
              <a:rPr lang="en-US" altLang="en-US" sz="3200" dirty="0" err="1"/>
              <a:t>unei</a:t>
            </a:r>
            <a:r>
              <a:rPr lang="en-US" altLang="en-US" sz="3200" dirty="0"/>
              <a:t> </a:t>
            </a:r>
            <a:r>
              <a:rPr lang="en-US" altLang="en-US" sz="3200" dirty="0" err="1"/>
              <a:t>unde</a:t>
            </a:r>
            <a:r>
              <a:rPr lang="en-US" altLang="en-US" sz="3200" dirty="0"/>
              <a:t> </a:t>
            </a:r>
            <a:r>
              <a:rPr lang="en-US" altLang="en-US" sz="3200" dirty="0" err="1"/>
              <a:t>prin</a:t>
            </a:r>
            <a:r>
              <a:rPr lang="en-US" altLang="en-US" sz="3200" dirty="0"/>
              <a:t> </a:t>
            </a:r>
            <a:r>
              <a:rPr lang="en-US" altLang="en-US" sz="3200" dirty="0" err="1"/>
              <a:t>tesuturi</a:t>
            </a:r>
            <a:r>
              <a:rPr lang="en-US" altLang="en-US" sz="3200" dirty="0"/>
              <a:t> (</a:t>
            </a:r>
            <a:r>
              <a:rPr lang="en-US" altLang="en-US" sz="3200" i="1" dirty="0"/>
              <a:t>Shear Wave </a:t>
            </a:r>
            <a:r>
              <a:rPr lang="en-US" altLang="en-US" sz="3200" i="1" dirty="0" err="1"/>
              <a:t>elastography</a:t>
            </a:r>
            <a:r>
              <a:rPr lang="en-US" altLang="en-US" sz="3200" dirty="0"/>
              <a:t>). </a:t>
            </a:r>
            <a:r>
              <a:rPr lang="en-US" altLang="en-US" sz="3200" dirty="0" err="1"/>
              <a:t>Aceasta</a:t>
            </a:r>
            <a:r>
              <a:rPr lang="en-US" altLang="en-US" sz="3200" dirty="0"/>
              <a:t> </a:t>
            </a:r>
            <a:r>
              <a:rPr lang="en-US" altLang="en-US" sz="3200" dirty="0" err="1"/>
              <a:t>poate</a:t>
            </a:r>
            <a:r>
              <a:rPr lang="en-US" altLang="en-US" sz="3200" dirty="0"/>
              <a:t> fi:</a:t>
            </a:r>
          </a:p>
          <a:p>
            <a:pPr marL="1371600" lvl="2" indent="-457200" algn="just"/>
            <a:r>
              <a:rPr lang="en-US" altLang="en-US" sz="3200" b="1" dirty="0" err="1"/>
              <a:t>Cantitativa</a:t>
            </a:r>
            <a:r>
              <a:rPr lang="en-US" altLang="en-US" sz="3200" dirty="0"/>
              <a:t> (TE (</a:t>
            </a:r>
            <a:r>
              <a:rPr lang="en-US" altLang="en-US" sz="3200" dirty="0" err="1"/>
              <a:t>Fibroscan</a:t>
            </a:r>
            <a:r>
              <a:rPr lang="en-US" altLang="en-US" sz="3200" baseline="30000" dirty="0"/>
              <a:t>®</a:t>
            </a:r>
            <a:r>
              <a:rPr lang="en-US" altLang="en-US" sz="3200" dirty="0"/>
              <a:t>) </a:t>
            </a:r>
            <a:r>
              <a:rPr lang="en-US" altLang="en-US" sz="3200" dirty="0" err="1"/>
              <a:t>sau</a:t>
            </a:r>
            <a:r>
              <a:rPr lang="en-US" altLang="en-US" sz="3200" dirty="0"/>
              <a:t> VTTQ (ARFI </a:t>
            </a:r>
            <a:r>
              <a:rPr lang="en-US" altLang="en-US" sz="3200" dirty="0" err="1"/>
              <a:t>cuantification</a:t>
            </a:r>
            <a:r>
              <a:rPr lang="en-US" altLang="en-US" sz="3200" dirty="0"/>
              <a:t>)</a:t>
            </a:r>
          </a:p>
          <a:p>
            <a:pPr marL="1371600" lvl="2" indent="-457200" algn="just"/>
            <a:r>
              <a:rPr lang="en-US" altLang="en-US" sz="3200" b="1" dirty="0" err="1"/>
              <a:t>Mixta</a:t>
            </a:r>
            <a:r>
              <a:rPr lang="en-US" altLang="en-US" sz="3200" dirty="0"/>
              <a:t> (Supersonic SWE / Siemens VT</a:t>
            </a:r>
            <a:r>
              <a:rPr lang="en-US" altLang="en-US" sz="3200" baseline="30000" dirty="0"/>
              <a:t>TM</a:t>
            </a:r>
            <a:r>
              <a:rPr lang="en-US" altLang="en-US" sz="3200" dirty="0"/>
              <a:t> IQ)</a:t>
            </a:r>
          </a:p>
        </p:txBody>
      </p:sp>
      <p:sp>
        <p:nvSpPr>
          <p:cNvPr id="10244" name="Rectangle 4"/>
          <p:cNvSpPr>
            <a:spLocks noChangeArrowheads="1"/>
          </p:cNvSpPr>
          <p:nvPr/>
        </p:nvSpPr>
        <p:spPr bwMode="auto">
          <a:xfrm>
            <a:off x="2133600" y="4270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algn="ctr">
              <a:defRPr sz="4400">
                <a:solidFill>
                  <a:schemeClr val="tx2"/>
                </a:solidFill>
                <a:latin typeface="Arial" charset="0"/>
                <a:ea typeface="Arial" charset="0"/>
                <a:cs typeface="Arial" charset="0"/>
              </a:defRPr>
            </a:lvl1pPr>
            <a:lvl2pPr algn="ctr">
              <a:defRPr sz="4400">
                <a:solidFill>
                  <a:schemeClr val="tx2"/>
                </a:solidFill>
                <a:latin typeface="Arial" charset="0"/>
                <a:ea typeface="Arial" charset="0"/>
                <a:cs typeface="Arial" charset="0"/>
              </a:defRPr>
            </a:lvl2pPr>
            <a:lvl3pPr algn="ctr">
              <a:defRPr sz="4400">
                <a:solidFill>
                  <a:schemeClr val="tx2"/>
                </a:solidFill>
                <a:latin typeface="Arial" charset="0"/>
                <a:ea typeface="Arial" charset="0"/>
                <a:cs typeface="Arial" charset="0"/>
              </a:defRPr>
            </a:lvl3pPr>
            <a:lvl4pPr algn="ctr">
              <a:defRPr sz="4400">
                <a:solidFill>
                  <a:schemeClr val="tx2"/>
                </a:solidFill>
                <a:latin typeface="Arial" charset="0"/>
                <a:ea typeface="Arial" charset="0"/>
                <a:cs typeface="Arial" charset="0"/>
              </a:defRPr>
            </a:lvl4pPr>
            <a:lvl5pPr algn="ctr">
              <a:defRPr sz="4400">
                <a:solidFill>
                  <a:schemeClr val="tx2"/>
                </a:solidFill>
                <a:latin typeface="Arial" charset="0"/>
                <a:ea typeface="Arial" charset="0"/>
                <a:cs typeface="Arial" charset="0"/>
              </a:defRPr>
            </a:lvl5pPr>
            <a:lvl6pPr marL="457200" algn="ctr" fontAlgn="base">
              <a:spcBef>
                <a:spcPct val="0"/>
              </a:spcBef>
              <a:spcAft>
                <a:spcPct val="0"/>
              </a:spcAft>
              <a:defRPr sz="4400">
                <a:solidFill>
                  <a:schemeClr val="tx2"/>
                </a:solidFill>
                <a:latin typeface="Arial" charset="0"/>
                <a:ea typeface="Arial" charset="0"/>
                <a:cs typeface="Arial" charset="0"/>
              </a:defRPr>
            </a:lvl6pPr>
            <a:lvl7pPr marL="914400" algn="ctr" fontAlgn="base">
              <a:spcBef>
                <a:spcPct val="0"/>
              </a:spcBef>
              <a:spcAft>
                <a:spcPct val="0"/>
              </a:spcAft>
              <a:defRPr sz="4400">
                <a:solidFill>
                  <a:schemeClr val="tx2"/>
                </a:solidFill>
                <a:latin typeface="Arial" charset="0"/>
                <a:ea typeface="Arial" charset="0"/>
                <a:cs typeface="Arial" charset="0"/>
              </a:defRPr>
            </a:lvl7pPr>
            <a:lvl8pPr marL="1371600" algn="ctr" fontAlgn="base">
              <a:spcBef>
                <a:spcPct val="0"/>
              </a:spcBef>
              <a:spcAft>
                <a:spcPct val="0"/>
              </a:spcAft>
              <a:defRPr sz="4400">
                <a:solidFill>
                  <a:schemeClr val="tx2"/>
                </a:solidFill>
                <a:latin typeface="Arial" charset="0"/>
                <a:ea typeface="Arial" charset="0"/>
                <a:cs typeface="Arial" charset="0"/>
              </a:defRPr>
            </a:lvl8pPr>
            <a:lvl9pPr marL="1828800" algn="ctr" fontAlgn="base">
              <a:spcBef>
                <a:spcPct val="0"/>
              </a:spcBef>
              <a:spcAft>
                <a:spcPct val="0"/>
              </a:spcAft>
              <a:defRPr sz="4400">
                <a:solidFill>
                  <a:schemeClr val="tx2"/>
                </a:solidFill>
                <a:latin typeface="Arial" charset="0"/>
                <a:ea typeface="Arial" charset="0"/>
                <a:cs typeface="Arial" charset="0"/>
              </a:defRPr>
            </a:lvl9pPr>
          </a:lstStyle>
          <a:p>
            <a:r>
              <a:rPr lang="en-US" altLang="en-US"/>
              <a:t>Elastografia</a:t>
            </a:r>
          </a:p>
        </p:txBody>
      </p:sp>
    </p:spTree>
    <p:extLst>
      <p:ext uri="{BB962C8B-B14F-4D97-AF65-F5344CB8AC3E}">
        <p14:creationId xmlns:p14="http://schemas.microsoft.com/office/powerpoint/2010/main" xmlns="" val="903090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index"/>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895600" y="-381000"/>
            <a:ext cx="12185650" cy="9142413"/>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index"/>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2743200" y="-381000"/>
            <a:ext cx="12185650" cy="9142413"/>
          </a:xfrm>
          <a:prstGeom prst="rect">
            <a:avLst/>
          </a:prstGeom>
          <a:noFill/>
          <a:extLst>
            <a:ext uri="{909E8E84-426E-40DD-AFC4-6F175D3DCCD1}">
              <a14:hiddenFill xmlns:a14="http://schemas.microsoft.com/office/drawing/2010/main" xmlns="">
                <a:solidFill>
                  <a:srgbClr val="FFFFFF"/>
                </a:solidFill>
              </a14:hiddenFill>
            </a:ext>
          </a:extLst>
        </p:spPr>
      </p:pic>
      <p:sp>
        <p:nvSpPr>
          <p:cNvPr id="6154" name="Rectangle 10"/>
          <p:cNvSpPr>
            <a:spLocks noChangeArrowheads="1"/>
          </p:cNvSpPr>
          <p:nvPr/>
        </p:nvSpPr>
        <p:spPr bwMode="auto">
          <a:xfrm>
            <a:off x="2133600" y="4270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algn="ctr">
              <a:defRPr sz="4400">
                <a:solidFill>
                  <a:schemeClr val="tx2"/>
                </a:solidFill>
                <a:latin typeface="Arial" charset="0"/>
                <a:ea typeface="Arial" charset="0"/>
                <a:cs typeface="Arial" charset="0"/>
              </a:defRPr>
            </a:lvl1pPr>
            <a:lvl2pPr algn="ctr">
              <a:defRPr sz="4400">
                <a:solidFill>
                  <a:schemeClr val="tx2"/>
                </a:solidFill>
                <a:latin typeface="Arial" charset="0"/>
                <a:ea typeface="Arial" charset="0"/>
                <a:cs typeface="Arial" charset="0"/>
              </a:defRPr>
            </a:lvl2pPr>
            <a:lvl3pPr algn="ctr">
              <a:defRPr sz="4400">
                <a:solidFill>
                  <a:schemeClr val="tx2"/>
                </a:solidFill>
                <a:latin typeface="Arial" charset="0"/>
                <a:ea typeface="Arial" charset="0"/>
                <a:cs typeface="Arial" charset="0"/>
              </a:defRPr>
            </a:lvl3pPr>
            <a:lvl4pPr algn="ctr">
              <a:defRPr sz="4400">
                <a:solidFill>
                  <a:schemeClr val="tx2"/>
                </a:solidFill>
                <a:latin typeface="Arial" charset="0"/>
                <a:ea typeface="Arial" charset="0"/>
                <a:cs typeface="Arial" charset="0"/>
              </a:defRPr>
            </a:lvl4pPr>
            <a:lvl5pPr algn="ctr">
              <a:defRPr sz="4400">
                <a:solidFill>
                  <a:schemeClr val="tx2"/>
                </a:solidFill>
                <a:latin typeface="Arial" charset="0"/>
                <a:ea typeface="Arial" charset="0"/>
                <a:cs typeface="Arial" charset="0"/>
              </a:defRPr>
            </a:lvl5pPr>
            <a:lvl6pPr marL="457200" algn="ctr" fontAlgn="base">
              <a:spcBef>
                <a:spcPct val="0"/>
              </a:spcBef>
              <a:spcAft>
                <a:spcPct val="0"/>
              </a:spcAft>
              <a:defRPr sz="4400">
                <a:solidFill>
                  <a:schemeClr val="tx2"/>
                </a:solidFill>
                <a:latin typeface="Arial" charset="0"/>
                <a:ea typeface="Arial" charset="0"/>
                <a:cs typeface="Arial" charset="0"/>
              </a:defRPr>
            </a:lvl6pPr>
            <a:lvl7pPr marL="914400" algn="ctr" fontAlgn="base">
              <a:spcBef>
                <a:spcPct val="0"/>
              </a:spcBef>
              <a:spcAft>
                <a:spcPct val="0"/>
              </a:spcAft>
              <a:defRPr sz="4400">
                <a:solidFill>
                  <a:schemeClr val="tx2"/>
                </a:solidFill>
                <a:latin typeface="Arial" charset="0"/>
                <a:ea typeface="Arial" charset="0"/>
                <a:cs typeface="Arial" charset="0"/>
              </a:defRPr>
            </a:lvl7pPr>
            <a:lvl8pPr marL="1371600" algn="ctr" fontAlgn="base">
              <a:spcBef>
                <a:spcPct val="0"/>
              </a:spcBef>
              <a:spcAft>
                <a:spcPct val="0"/>
              </a:spcAft>
              <a:defRPr sz="4400">
                <a:solidFill>
                  <a:schemeClr val="tx2"/>
                </a:solidFill>
                <a:latin typeface="Arial" charset="0"/>
                <a:ea typeface="Arial" charset="0"/>
                <a:cs typeface="Arial" charset="0"/>
              </a:defRPr>
            </a:lvl8pPr>
            <a:lvl9pPr marL="1828800" algn="ctr" fontAlgn="base">
              <a:spcBef>
                <a:spcPct val="0"/>
              </a:spcBef>
              <a:spcAft>
                <a:spcPct val="0"/>
              </a:spcAft>
              <a:defRPr sz="4400">
                <a:solidFill>
                  <a:schemeClr val="tx2"/>
                </a:solidFill>
                <a:latin typeface="Arial" charset="0"/>
                <a:ea typeface="Arial" charset="0"/>
                <a:cs typeface="Arial" charset="0"/>
              </a:defRPr>
            </a:lvl9pPr>
          </a:lstStyle>
          <a:p>
            <a:r>
              <a:rPr lang="en-US" altLang="en-US"/>
              <a:t>Elastografia prin comprimare/deformare - tehnica</a:t>
            </a:r>
          </a:p>
        </p:txBody>
      </p:sp>
    </p:spTree>
    <p:extLst>
      <p:ext uri="{BB962C8B-B14F-4D97-AF65-F5344CB8AC3E}">
        <p14:creationId xmlns:p14="http://schemas.microsoft.com/office/powerpoint/2010/main" xmlns="" val="570078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Elastografie compresionala RTE</a:t>
            </a:r>
          </a:p>
        </p:txBody>
      </p:sp>
      <p:pic>
        <p:nvPicPr>
          <p:cNvPr id="16389" name="Picture 5" descr="http://www.hitachi-medical-systems.eu/fileadmin/hitachi/onPage/hi-rte/examples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90800" y="1371601"/>
            <a:ext cx="6781800" cy="49641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0805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z="3200" b="1" dirty="0" err="1">
                <a:latin typeface="Arial" charset="0"/>
                <a:ea typeface="Arial" charset="0"/>
                <a:cs typeface="Arial" charset="0"/>
              </a:rPr>
              <a:t>Elastografia</a:t>
            </a:r>
            <a:r>
              <a:rPr lang="en-US" altLang="en-US" sz="3200" b="1" dirty="0">
                <a:latin typeface="Arial" charset="0"/>
                <a:ea typeface="Arial" charset="0"/>
                <a:cs typeface="Arial" charset="0"/>
              </a:rPr>
              <a:t> </a:t>
            </a:r>
            <a:r>
              <a:rPr lang="en-US" altLang="en-US" sz="3200" b="1" dirty="0" err="1">
                <a:latin typeface="Arial" charset="0"/>
                <a:ea typeface="Arial" charset="0"/>
                <a:cs typeface="Arial" charset="0"/>
              </a:rPr>
              <a:t>tranzitorie</a:t>
            </a:r>
            <a:r>
              <a:rPr lang="en-US" altLang="en-US" sz="3200" b="1" dirty="0">
                <a:latin typeface="Arial" charset="0"/>
                <a:ea typeface="Arial" charset="0"/>
                <a:cs typeface="Arial" charset="0"/>
              </a:rPr>
              <a:t> – </a:t>
            </a:r>
            <a:r>
              <a:rPr lang="en-US" altLang="en-US" sz="3200" b="1" dirty="0" err="1">
                <a:latin typeface="Arial" charset="0"/>
                <a:ea typeface="Arial" charset="0"/>
                <a:cs typeface="Arial" charset="0"/>
              </a:rPr>
              <a:t>Fibroscan</a:t>
            </a:r>
            <a:r>
              <a:rPr lang="en-US" altLang="en-US" sz="3200" b="1" dirty="0">
                <a:latin typeface="Arial" charset="0"/>
                <a:ea typeface="Arial" charset="0"/>
                <a:cs typeface="Arial" charset="0"/>
              </a:rPr>
              <a:t/>
            </a:r>
            <a:br>
              <a:rPr lang="en-US" altLang="en-US" sz="3200" b="1" dirty="0">
                <a:latin typeface="Arial" charset="0"/>
                <a:ea typeface="Arial" charset="0"/>
                <a:cs typeface="Arial" charset="0"/>
              </a:rPr>
            </a:br>
            <a:endParaRPr lang="en-US" altLang="en-US" sz="3200" b="1" dirty="0">
              <a:latin typeface="Arial" charset="0"/>
              <a:ea typeface="Arial" charset="0"/>
              <a:cs typeface="Arial" charset="0"/>
            </a:endParaRPr>
          </a:p>
        </p:txBody>
      </p:sp>
      <p:sp>
        <p:nvSpPr>
          <p:cNvPr id="37891" name="Rectangle 3"/>
          <p:cNvSpPr>
            <a:spLocks noGrp="1" noChangeArrowheads="1"/>
          </p:cNvSpPr>
          <p:nvPr>
            <p:ph type="body" sz="half" idx="1"/>
          </p:nvPr>
        </p:nvSpPr>
        <p:spPr>
          <a:xfrm>
            <a:off x="1981200" y="1600200"/>
            <a:ext cx="8001000" cy="2209800"/>
          </a:xfrm>
        </p:spPr>
        <p:txBody>
          <a:bodyPr/>
          <a:lstStyle/>
          <a:p>
            <a:pPr>
              <a:lnSpc>
                <a:spcPct val="90000"/>
              </a:lnSpc>
            </a:pPr>
            <a:r>
              <a:rPr lang="en-US" altLang="en-US"/>
              <a:t>Prima metoda cantitativa introdusa in anul 2003</a:t>
            </a:r>
          </a:p>
          <a:p>
            <a:pPr>
              <a:lnSpc>
                <a:spcPct val="90000"/>
              </a:lnSpc>
            </a:pPr>
            <a:r>
              <a:rPr lang="en-US" altLang="en-US"/>
              <a:t>Tehnica e inspirata dintr-un dispozitiv din anul 2000 pentru masurarea duritatii branzei Camembert.</a:t>
            </a:r>
          </a:p>
        </p:txBody>
      </p:sp>
      <p:pic>
        <p:nvPicPr>
          <p:cNvPr id="37893" name="Picture 5" descr="Camembert_%28Cheese%29"/>
          <p:cNvPicPr>
            <a:picLocks noGrp="1" noChangeAspect="1" noChangeArrowheads="1"/>
          </p:cNvPicPr>
          <p:nvPr>
            <p:ph sz="quarter" idx="2"/>
          </p:nvPr>
        </p:nvPicPr>
        <p:blipFill>
          <a:blip r:embed="rId2">
            <a:extLst>
              <a:ext uri="{28A0092B-C50C-407E-A947-70E740481C1C}">
                <a14:useLocalDpi xmlns:a14="http://schemas.microsoft.com/office/drawing/2010/main" xmlns="" val="0"/>
              </a:ext>
            </a:extLst>
          </a:blip>
          <a:srcRect/>
          <a:stretch>
            <a:fillRect/>
          </a:stretch>
        </p:blipFill>
        <p:spPr>
          <a:xfrm>
            <a:off x="1981200" y="4038600"/>
            <a:ext cx="2916238" cy="21859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37896" name="Picture 8" descr="fibroscan"/>
          <p:cNvPicPr>
            <a:picLocks noGrp="1" noChangeAspect="1" noChangeArrowheads="1"/>
          </p:cNvPicPr>
          <p:nvPr>
            <p:ph sz="quarter" idx="3"/>
          </p:nvPr>
        </p:nvPicPr>
        <p:blipFill>
          <a:blip r:embed="rId3">
            <a:extLst>
              <a:ext uri="{28A0092B-C50C-407E-A947-70E740481C1C}">
                <a14:useLocalDpi xmlns:a14="http://schemas.microsoft.com/office/drawing/2010/main" xmlns="" val="0"/>
              </a:ext>
            </a:extLst>
          </a:blip>
          <a:srcRect/>
          <a:stretch>
            <a:fillRect/>
          </a:stretch>
        </p:blipFill>
        <p:spPr>
          <a:xfrm>
            <a:off x="6934200" y="3962401"/>
            <a:ext cx="3297238" cy="21875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37898" name="AutoShape 10"/>
          <p:cNvSpPr>
            <a:spLocks noChangeArrowheads="1"/>
          </p:cNvSpPr>
          <p:nvPr/>
        </p:nvSpPr>
        <p:spPr bwMode="auto">
          <a:xfrm>
            <a:off x="5334000" y="5029200"/>
            <a:ext cx="1219200" cy="304800"/>
          </a:xfrm>
          <a:prstGeom prst="rightArrow">
            <a:avLst>
              <a:gd name="adj1" fmla="val 50000"/>
              <a:gd name="adj2" fmla="val 100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xmlns="" val="1800126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noFill/>
          <a:ln/>
        </p:spPr>
        <p:txBody>
          <a:bodyPr/>
          <a:lstStyle/>
          <a:p>
            <a:r>
              <a:rPr lang="en-US" altLang="en-US" sz="2800" b="1"/>
              <a:t>Elastografia tranzitorie – Fibroscan</a:t>
            </a:r>
            <a:br>
              <a:rPr lang="en-US" altLang="en-US" sz="2800" b="1"/>
            </a:br>
            <a:r>
              <a:rPr lang="en-US" altLang="en-US" sz="2800" b="1"/>
              <a:t>-tehnica-</a:t>
            </a:r>
          </a:p>
        </p:txBody>
      </p:sp>
      <p:pic>
        <p:nvPicPr>
          <p:cNvPr id="40965" name="Picture 5" descr="皐䓐鱸皋ꇛ皋ꇫ皋"/>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2133600" y="1752600"/>
            <a:ext cx="4876800" cy="24209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pSp>
        <p:nvGrpSpPr>
          <p:cNvPr id="40982" name="Group 22"/>
          <p:cNvGrpSpPr>
            <a:grpSpLocks/>
          </p:cNvGrpSpPr>
          <p:nvPr/>
        </p:nvGrpSpPr>
        <p:grpSpPr bwMode="auto">
          <a:xfrm>
            <a:off x="4876800" y="2819400"/>
            <a:ext cx="5219700" cy="3640138"/>
            <a:chOff x="2112" y="1776"/>
            <a:chExt cx="3288" cy="2293"/>
          </a:xfrm>
        </p:grpSpPr>
        <p:pic>
          <p:nvPicPr>
            <p:cNvPr id="40968" name="Picture 8" descr="http://img.scoop.it/a5sYeF9MBeDoZ2izWaJNJoXXXL4j3HpexhjNOf_P3Yl22xSDj5daODx_4u-bvWm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12" y="2688"/>
              <a:ext cx="2832" cy="13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40970" name="Line 10"/>
            <p:cNvSpPr>
              <a:spLocks noChangeShapeType="1"/>
            </p:cNvSpPr>
            <p:nvPr/>
          </p:nvSpPr>
          <p:spPr bwMode="auto">
            <a:xfrm>
              <a:off x="3456" y="3456"/>
              <a:ext cx="57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0971" name="Line 11"/>
            <p:cNvSpPr>
              <a:spLocks noChangeShapeType="1"/>
            </p:cNvSpPr>
            <p:nvPr/>
          </p:nvSpPr>
          <p:spPr bwMode="auto">
            <a:xfrm flipV="1">
              <a:off x="3792" y="2352"/>
              <a:ext cx="576" cy="110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0972" name="Text Box 12"/>
            <p:cNvSpPr txBox="1">
              <a:spLocks noChangeArrowheads="1"/>
            </p:cNvSpPr>
            <p:nvPr/>
          </p:nvSpPr>
          <p:spPr bwMode="auto">
            <a:xfrm>
              <a:off x="4272" y="2160"/>
              <a:ext cx="834"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sz="1400" b="1"/>
                <a:t>Unda mecanica</a:t>
              </a:r>
            </a:p>
          </p:txBody>
        </p:sp>
        <p:sp>
          <p:nvSpPr>
            <p:cNvPr id="40973" name="Line 13"/>
            <p:cNvSpPr>
              <a:spLocks noChangeShapeType="1"/>
            </p:cNvSpPr>
            <p:nvPr/>
          </p:nvSpPr>
          <p:spPr bwMode="auto">
            <a:xfrm flipV="1">
              <a:off x="3696" y="1872"/>
              <a:ext cx="480" cy="1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0974" name="Text Box 14"/>
            <p:cNvSpPr txBox="1">
              <a:spLocks noChangeArrowheads="1"/>
            </p:cNvSpPr>
            <p:nvPr/>
          </p:nvSpPr>
          <p:spPr bwMode="auto">
            <a:xfrm>
              <a:off x="4176" y="1776"/>
              <a:ext cx="668"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sz="1400" b="1"/>
                <a:t>Ultrasunete</a:t>
              </a:r>
            </a:p>
          </p:txBody>
        </p:sp>
        <p:sp>
          <p:nvSpPr>
            <p:cNvPr id="40975" name="Oval 15"/>
            <p:cNvSpPr>
              <a:spLocks noChangeArrowheads="1"/>
            </p:cNvSpPr>
            <p:nvPr/>
          </p:nvSpPr>
          <p:spPr bwMode="auto">
            <a:xfrm>
              <a:off x="3840" y="350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6" name="Oval 16"/>
            <p:cNvSpPr>
              <a:spLocks noChangeArrowheads="1"/>
            </p:cNvSpPr>
            <p:nvPr/>
          </p:nvSpPr>
          <p:spPr bwMode="auto">
            <a:xfrm>
              <a:off x="3984" y="350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7" name="Line 17"/>
            <p:cNvSpPr>
              <a:spLocks noChangeShapeType="1"/>
            </p:cNvSpPr>
            <p:nvPr/>
          </p:nvSpPr>
          <p:spPr bwMode="auto">
            <a:xfrm flipV="1">
              <a:off x="3888" y="3552"/>
              <a:ext cx="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0978" name="Line 18"/>
            <p:cNvSpPr>
              <a:spLocks noChangeShapeType="1"/>
            </p:cNvSpPr>
            <p:nvPr/>
          </p:nvSpPr>
          <p:spPr bwMode="auto">
            <a:xfrm>
              <a:off x="3840" y="3552"/>
              <a:ext cx="672" cy="4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0979" name="Line 19"/>
            <p:cNvSpPr>
              <a:spLocks noChangeShapeType="1"/>
            </p:cNvSpPr>
            <p:nvPr/>
          </p:nvSpPr>
          <p:spPr bwMode="auto">
            <a:xfrm>
              <a:off x="4032" y="3552"/>
              <a:ext cx="480" cy="4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0981" name="Text Box 21"/>
            <p:cNvSpPr txBox="1">
              <a:spLocks noChangeArrowheads="1"/>
            </p:cNvSpPr>
            <p:nvPr/>
          </p:nvSpPr>
          <p:spPr bwMode="auto">
            <a:xfrm>
              <a:off x="4512" y="3840"/>
              <a:ext cx="888"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sz="1400" b="1"/>
                <a:t>Viteza deplasare</a:t>
              </a:r>
            </a:p>
          </p:txBody>
        </p:sp>
      </p:grpSp>
    </p:spTree>
    <p:extLst>
      <p:ext uri="{BB962C8B-B14F-4D97-AF65-F5344CB8AC3E}">
        <p14:creationId xmlns:p14="http://schemas.microsoft.com/office/powerpoint/2010/main" xmlns="" val="1348330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001" name="Group 17"/>
          <p:cNvGrpSpPr>
            <a:grpSpLocks/>
          </p:cNvGrpSpPr>
          <p:nvPr/>
        </p:nvGrpSpPr>
        <p:grpSpPr bwMode="auto">
          <a:xfrm>
            <a:off x="2514600" y="1066800"/>
            <a:ext cx="7467600" cy="5600700"/>
            <a:chOff x="624" y="672"/>
            <a:chExt cx="4704" cy="3528"/>
          </a:xfrm>
        </p:grpSpPr>
        <p:pic>
          <p:nvPicPr>
            <p:cNvPr id="41998" name="Picture 14" descr="poză 2(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4" y="672"/>
              <a:ext cx="4704" cy="3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9" name="Rectangle 15"/>
            <p:cNvSpPr>
              <a:spLocks noChangeArrowheads="1"/>
            </p:cNvSpPr>
            <p:nvPr/>
          </p:nvSpPr>
          <p:spPr bwMode="auto">
            <a:xfrm>
              <a:off x="1200" y="1344"/>
              <a:ext cx="528"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000" name="Rectangle 16"/>
            <p:cNvSpPr>
              <a:spLocks noChangeArrowheads="1"/>
            </p:cNvSpPr>
            <p:nvPr/>
          </p:nvSpPr>
          <p:spPr bwMode="auto">
            <a:xfrm>
              <a:off x="1200" y="1200"/>
              <a:ext cx="528"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986" name="Rectangle 2"/>
          <p:cNvSpPr>
            <a:spLocks noGrp="1" noChangeArrowheads="1"/>
          </p:cNvSpPr>
          <p:nvPr>
            <p:ph type="title"/>
          </p:nvPr>
        </p:nvSpPr>
        <p:spPr>
          <a:xfrm>
            <a:off x="1981200" y="0"/>
            <a:ext cx="8229600" cy="1143000"/>
          </a:xfrm>
          <a:noFill/>
          <a:ln/>
        </p:spPr>
        <p:txBody>
          <a:bodyPr/>
          <a:lstStyle/>
          <a:p>
            <a:r>
              <a:rPr lang="en-US" altLang="en-US" sz="2800" b="1"/>
              <a:t>Elastografia tranzitorie – Fibroscan</a:t>
            </a:r>
            <a:br>
              <a:rPr lang="en-US" altLang="en-US" sz="2800" b="1"/>
            </a:br>
            <a:r>
              <a:rPr lang="en-US" altLang="en-US" sz="2800" b="1"/>
              <a:t>-tehnica-</a:t>
            </a:r>
          </a:p>
        </p:txBody>
      </p:sp>
      <p:pic>
        <p:nvPicPr>
          <p:cNvPr id="41987" name="Picture 3" descr="poză 2(1)"/>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514600" y="1066800"/>
            <a:ext cx="7467600" cy="56007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41990" name="Rectangle 6"/>
          <p:cNvSpPr>
            <a:spLocks noChangeArrowheads="1"/>
          </p:cNvSpPr>
          <p:nvPr/>
        </p:nvSpPr>
        <p:spPr bwMode="auto">
          <a:xfrm>
            <a:off x="3429000" y="2133600"/>
            <a:ext cx="8382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91" name="Rectangle 7"/>
          <p:cNvSpPr>
            <a:spLocks noChangeArrowheads="1"/>
          </p:cNvSpPr>
          <p:nvPr/>
        </p:nvSpPr>
        <p:spPr bwMode="auto">
          <a:xfrm>
            <a:off x="3429000" y="1905000"/>
            <a:ext cx="8382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92" name="Oval 8"/>
          <p:cNvSpPr>
            <a:spLocks noChangeArrowheads="1"/>
          </p:cNvSpPr>
          <p:nvPr/>
        </p:nvSpPr>
        <p:spPr bwMode="auto">
          <a:xfrm>
            <a:off x="3733800" y="4114800"/>
            <a:ext cx="609600" cy="381000"/>
          </a:xfrm>
          <a:prstGeom prst="ellipse">
            <a:avLst/>
          </a:prstGeom>
          <a:solidFill>
            <a:srgbClr val="FF0000">
              <a:alpha val="0"/>
            </a:srgbClr>
          </a:solidFill>
          <a:ln w="381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93" name="Oval 9"/>
          <p:cNvSpPr>
            <a:spLocks noChangeArrowheads="1"/>
          </p:cNvSpPr>
          <p:nvPr/>
        </p:nvSpPr>
        <p:spPr bwMode="auto">
          <a:xfrm>
            <a:off x="3352800" y="4648200"/>
            <a:ext cx="609600" cy="381000"/>
          </a:xfrm>
          <a:prstGeom prst="ellipse">
            <a:avLst/>
          </a:prstGeom>
          <a:solidFill>
            <a:srgbClr val="FF0000">
              <a:alpha val="0"/>
            </a:srgbClr>
          </a:solidFill>
          <a:ln w="381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94" name="Oval 10"/>
          <p:cNvSpPr>
            <a:spLocks noChangeArrowheads="1"/>
          </p:cNvSpPr>
          <p:nvPr/>
        </p:nvSpPr>
        <p:spPr bwMode="auto">
          <a:xfrm>
            <a:off x="3352800" y="5029200"/>
            <a:ext cx="609600" cy="381000"/>
          </a:xfrm>
          <a:prstGeom prst="ellipse">
            <a:avLst/>
          </a:prstGeom>
          <a:solidFill>
            <a:srgbClr val="FF0000">
              <a:alpha val="0"/>
            </a:srgbClr>
          </a:solidFill>
          <a:ln w="381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95" name="Oval 11"/>
          <p:cNvSpPr>
            <a:spLocks noChangeArrowheads="1"/>
          </p:cNvSpPr>
          <p:nvPr/>
        </p:nvSpPr>
        <p:spPr bwMode="auto">
          <a:xfrm>
            <a:off x="6858000" y="4953000"/>
            <a:ext cx="609600" cy="381000"/>
          </a:xfrm>
          <a:prstGeom prst="ellipse">
            <a:avLst/>
          </a:prstGeom>
          <a:solidFill>
            <a:srgbClr val="FF0000">
              <a:alpha val="0"/>
            </a:srgbClr>
          </a:solidFill>
          <a:ln w="381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96" name="Rectangle 12"/>
          <p:cNvSpPr>
            <a:spLocks noChangeArrowheads="1"/>
          </p:cNvSpPr>
          <p:nvPr/>
        </p:nvSpPr>
        <p:spPr bwMode="auto">
          <a:xfrm>
            <a:off x="3429000" y="2133600"/>
            <a:ext cx="8382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97" name="Rectangle 13"/>
          <p:cNvSpPr>
            <a:spLocks noChangeArrowheads="1"/>
          </p:cNvSpPr>
          <p:nvPr/>
        </p:nvSpPr>
        <p:spPr bwMode="auto">
          <a:xfrm>
            <a:off x="3429000" y="1905000"/>
            <a:ext cx="8382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002" name="Text Box 18"/>
          <p:cNvSpPr txBox="1">
            <a:spLocks noChangeArrowheads="1"/>
          </p:cNvSpPr>
          <p:nvPr/>
        </p:nvSpPr>
        <p:spPr bwMode="auto">
          <a:xfrm>
            <a:off x="7848600" y="2971800"/>
            <a:ext cx="1921680" cy="369332"/>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b="1">
                <a:solidFill>
                  <a:srgbClr val="FF0000"/>
                </a:solidFill>
              </a:rPr>
              <a:t>IQR &lt; 1/3 Rezultat</a:t>
            </a:r>
          </a:p>
        </p:txBody>
      </p:sp>
      <p:sp>
        <p:nvSpPr>
          <p:cNvPr id="42003" name="Text Box 19"/>
          <p:cNvSpPr txBox="1">
            <a:spLocks noChangeArrowheads="1"/>
          </p:cNvSpPr>
          <p:nvPr/>
        </p:nvSpPr>
        <p:spPr bwMode="auto">
          <a:xfrm>
            <a:off x="7848601" y="1905000"/>
            <a:ext cx="2153795" cy="369332"/>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b="1">
                <a:solidFill>
                  <a:srgbClr val="FF0000"/>
                </a:solidFill>
              </a:rPr>
              <a:t>10 Masuratori valide</a:t>
            </a:r>
          </a:p>
        </p:txBody>
      </p:sp>
      <p:sp>
        <p:nvSpPr>
          <p:cNvPr id="42004" name="Text Box 20"/>
          <p:cNvSpPr txBox="1">
            <a:spLocks noChangeArrowheads="1"/>
          </p:cNvSpPr>
          <p:nvPr/>
        </p:nvSpPr>
        <p:spPr bwMode="auto">
          <a:xfrm>
            <a:off x="7848600" y="2438400"/>
            <a:ext cx="1439818" cy="369332"/>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b="1">
                <a:solidFill>
                  <a:srgbClr val="FF0000"/>
                </a:solidFill>
              </a:rPr>
              <a:t>Succes &gt; 60%</a:t>
            </a:r>
          </a:p>
        </p:txBody>
      </p:sp>
    </p:spTree>
    <p:extLst>
      <p:ext uri="{BB962C8B-B14F-4D97-AF65-F5344CB8AC3E}">
        <p14:creationId xmlns:p14="http://schemas.microsoft.com/office/powerpoint/2010/main" xmlns="" val="1765501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3573</TotalTime>
  <Words>2698</Words>
  <Application>Microsoft Office PowerPoint</Application>
  <PresentationFormat>Custom</PresentationFormat>
  <Paragraphs>166</Paragraphs>
  <Slides>33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Bitmap Image</vt:lpstr>
      <vt:lpstr>Elastografia hepatica – mai mult decat o metoda de a stadializa bolile hepatice </vt:lpstr>
      <vt:lpstr>Ce este elastografia?</vt:lpstr>
      <vt:lpstr>Elastografia</vt:lpstr>
      <vt:lpstr>Slide 4</vt:lpstr>
      <vt:lpstr>Slide 5</vt:lpstr>
      <vt:lpstr>Elastografie compresionala RTE</vt:lpstr>
      <vt:lpstr>Elastografia tranzitorie – Fibroscan </vt:lpstr>
      <vt:lpstr>Elastografia tranzitorie – Fibroscan -tehnica-</vt:lpstr>
      <vt:lpstr>Elastografia tranzitorie – Fibroscan -tehnica-</vt:lpstr>
      <vt:lpstr>Elastografia tranzitorie – Fibroscan -In hepatita C-</vt:lpstr>
      <vt:lpstr>Elastografia tranzitorie – Fibroscan </vt:lpstr>
      <vt:lpstr>Acoustic Radiation Force Impulse – ARFI</vt:lpstr>
      <vt:lpstr>Acoustic Radiation Force Impulse – ARFI</vt:lpstr>
      <vt:lpstr>Acoustic Radiation Force Impulse – ARFI</vt:lpstr>
      <vt:lpstr>Acoustic Radiation Force Impulse – ARFI</vt:lpstr>
      <vt:lpstr>Shear-Wave Elastography (SWE)</vt:lpstr>
      <vt:lpstr>Shear-Wave Elastography (SWE)</vt:lpstr>
      <vt:lpstr>Shear-Wave Elastography (SWE)</vt:lpstr>
      <vt:lpstr>Indicatiile elastografiei in hepatitele cronice</vt:lpstr>
      <vt:lpstr>Elastografia ca si predictor al hipertensiunii portale (HTP)</vt:lpstr>
      <vt:lpstr>Elastografia ca si predictor al hipertensiunii portale (HTP)</vt:lpstr>
      <vt:lpstr>Elastografia ca si predictor al hipertensiunii portale (HTP)</vt:lpstr>
      <vt:lpstr>Slide 23</vt:lpstr>
      <vt:lpstr>Slide 24</vt:lpstr>
      <vt:lpstr>Slide 25</vt:lpstr>
      <vt:lpstr>Slide 26</vt:lpstr>
      <vt:lpstr>Slide 27</vt:lpstr>
      <vt:lpstr>Slide 28</vt:lpstr>
      <vt:lpstr>Slide 29</vt:lpstr>
      <vt:lpstr>Slide 30</vt:lpstr>
      <vt:lpstr>Take home messages</vt:lpstr>
      <vt:lpstr>Take home messages</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Elastografia hepatica – mai mult decat o metoda de a stadializa bolile hepatice</dc:title>
  <dc:creator>Microsoft Office User</dc:creator>
  <cp:lastModifiedBy>irina</cp:lastModifiedBy>
  <cp:revision>38</cp:revision>
  <dcterms:created xsi:type="dcterms:W3CDTF">2017-03-10T07:07:46Z</dcterms:created>
  <dcterms:modified xsi:type="dcterms:W3CDTF">2017-03-29T18:11:00Z</dcterms:modified>
</cp:coreProperties>
</file>