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1" r:id="rId3"/>
    <p:sldId id="268" r:id="rId4"/>
    <p:sldId id="269" r:id="rId5"/>
    <p:sldId id="270" r:id="rId6"/>
    <p:sldId id="271" r:id="rId7"/>
    <p:sldId id="274" r:id="rId8"/>
    <p:sldId id="276" r:id="rId9"/>
    <p:sldId id="285" r:id="rId10"/>
    <p:sldId id="280" r:id="rId11"/>
    <p:sldId id="259" r:id="rId12"/>
    <p:sldId id="277" r:id="rId13"/>
    <p:sldId id="279" r:id="rId14"/>
    <p:sldId id="325" r:id="rId15"/>
    <p:sldId id="281" r:id="rId16"/>
    <p:sldId id="282" r:id="rId17"/>
    <p:sldId id="284" r:id="rId18"/>
    <p:sldId id="283" r:id="rId19"/>
    <p:sldId id="289" r:id="rId20"/>
    <p:sldId id="288" r:id="rId21"/>
    <p:sldId id="287" r:id="rId22"/>
    <p:sldId id="293" r:id="rId23"/>
    <p:sldId id="303" r:id="rId24"/>
    <p:sldId id="267" r:id="rId25"/>
    <p:sldId id="302" r:id="rId26"/>
    <p:sldId id="305" r:id="rId27"/>
    <p:sldId id="307" r:id="rId28"/>
    <p:sldId id="308" r:id="rId29"/>
    <p:sldId id="309" r:id="rId30"/>
    <p:sldId id="306" r:id="rId31"/>
    <p:sldId id="311" r:id="rId32"/>
    <p:sldId id="312" r:id="rId33"/>
    <p:sldId id="316" r:id="rId34"/>
    <p:sldId id="310" r:id="rId35"/>
    <p:sldId id="315" r:id="rId36"/>
    <p:sldId id="314" r:id="rId37"/>
    <p:sldId id="318" r:id="rId38"/>
    <p:sldId id="317" r:id="rId39"/>
    <p:sldId id="320" r:id="rId40"/>
    <p:sldId id="321" r:id="rId41"/>
    <p:sldId id="319" r:id="rId42"/>
    <p:sldId id="323" r:id="rId43"/>
    <p:sldId id="322" r:id="rId44"/>
    <p:sldId id="324" r:id="rId45"/>
    <p:sldId id="32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00FF"/>
    <a:srgbClr val="CC0099"/>
    <a:srgbClr val="3333FF"/>
    <a:srgbClr val="0000FF"/>
    <a:srgbClr val="0000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Stil întunecat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Stil lumino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Fără stil, fără grilă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Fără stil, grilă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Stil întunecat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 întunecat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7826" autoAdjust="0"/>
  </p:normalViewPr>
  <p:slideViewPr>
    <p:cSldViewPr>
      <p:cViewPr varScale="1">
        <p:scale>
          <a:sx n="111" d="100"/>
          <a:sy n="111" d="100"/>
        </p:scale>
        <p:origin x="7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06172839506199E-2"/>
          <c:y val="8.8222248092409236E-2"/>
          <c:w val="0.9521604938271605"/>
          <c:h val="0.82426379510629688"/>
        </c:manualLayout>
      </c:layout>
      <c:pie3DChart>
        <c:varyColors val="1"/>
        <c:ser>
          <c:idx val="0"/>
          <c:order val="0"/>
          <c:explosion val="27"/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0-489B-4C01-B8FC-0A370E66DD80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489B-4C01-B8FC-0A370E66DD80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2-489B-4C01-B8FC-0A370E66DD80}"/>
              </c:ext>
            </c:extLst>
          </c:dPt>
          <c:dLbls>
            <c:dLbl>
              <c:idx val="0"/>
              <c:layout>
                <c:manualLayout>
                  <c:x val="5.0646021677845834E-2"/>
                  <c:y val="6.0365372597898119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rPr>
                      <a:t>13%</a:t>
                    </a:r>
                    <a:endParaRPr lang="en-US" dirty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9B-4C01-B8FC-0A370E66DD80}"/>
                </c:ext>
              </c:extLst>
            </c:dLbl>
            <c:dLbl>
              <c:idx val="1"/>
              <c:layout>
                <c:manualLayout>
                  <c:x val="-2.3468698357149799E-2"/>
                  <c:y val="0.2387725350654310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rPr>
                      <a:t> 29%</a:t>
                    </a:r>
                    <a:endParaRPr lang="en-US" dirty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9B-4C01-B8FC-0A370E66DD80}"/>
                </c:ext>
              </c:extLst>
            </c:dLbl>
            <c:dLbl>
              <c:idx val="2"/>
              <c:layout>
                <c:manualLayout>
                  <c:x val="-8.1548920968212407E-3"/>
                  <c:y val="-0.10553312417970689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rPr>
                      <a:t>58%</a:t>
                    </a:r>
                    <a:endParaRPr lang="en-US" dirty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9B-4C01-B8FC-0A370E66D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'FOAIE DE LUCRU 1'!$A$26:$A$28</c:f>
              <c:strCache>
                <c:ptCount val="3"/>
                <c:pt idx="0">
                  <c:v>&lt; 50 ANI</c:v>
                </c:pt>
                <c:pt idx="1">
                  <c:v>50-60 ANI</c:v>
                </c:pt>
                <c:pt idx="2">
                  <c:v>61-88 ANI</c:v>
                </c:pt>
              </c:strCache>
            </c:strRef>
          </c:cat>
          <c:val>
            <c:numRef>
              <c:f>'FOAIE DE LUCRU 1'!$B$26:$B$28</c:f>
              <c:numCache>
                <c:formatCode>General</c:formatCode>
                <c:ptCount val="3"/>
                <c:pt idx="0">
                  <c:v>25</c:v>
                </c:pt>
                <c:pt idx="1">
                  <c:v>58</c:v>
                </c:pt>
                <c:pt idx="2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9B-4C01-B8FC-0A370E66D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522212501215154"/>
          <c:y val="3.1826405071994426E-2"/>
          <c:w val="0.44616336152425407"/>
          <c:h val="0.8634740628467845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'FOAIE DE LUCRU 1'!$B$74</c:f>
              <c:strCache>
                <c:ptCount val="1"/>
                <c:pt idx="0">
                  <c:v>ANEMIE</c:v>
                </c:pt>
              </c:strCache>
            </c:strRef>
          </c:tx>
          <c:spPr>
            <a:solidFill>
              <a:srgbClr val="297FD5"/>
            </a:solidFill>
          </c:spPr>
          <c:invertIfNegative val="0"/>
          <c:dLbls>
            <c:dLbl>
              <c:idx val="1"/>
              <c:layout>
                <c:manualLayout>
                  <c:x val="1.3888888888888888E-2"/>
                  <c:y val="-1.4466547759997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E8-4F97-9105-3803AC12A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'FOAIE DE LUCRU 1'!$A$75:$A$76</c:f>
              <c:strCache>
                <c:ptCount val="2"/>
                <c:pt idx="0">
                  <c:v>VIEKIRAX + EXVIERA + RBV</c:v>
                </c:pt>
                <c:pt idx="1">
                  <c:v>VIEKIRAX + EXVIERA - RBV</c:v>
                </c:pt>
              </c:strCache>
            </c:strRef>
          </c:cat>
          <c:val>
            <c:numRef>
              <c:f>'FOAIE DE LUCRU 1'!$B$75:$B$76</c:f>
              <c:numCache>
                <c:formatCode>General</c:formatCode>
                <c:ptCount val="2"/>
                <c:pt idx="0">
                  <c:v>47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E8-4F97-9105-3803AC12A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129984"/>
        <c:axId val="79139968"/>
        <c:axId val="0"/>
      </c:bar3DChart>
      <c:catAx>
        <c:axId val="79129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79139968"/>
        <c:crosses val="autoZero"/>
        <c:auto val="1"/>
        <c:lblAlgn val="ctr"/>
        <c:lblOffset val="100"/>
        <c:noMultiLvlLbl val="0"/>
      </c:catAx>
      <c:valAx>
        <c:axId val="791399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91299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>
              <a:solidFill>
                <a:schemeClr val="bg2">
                  <a:lumMod val="1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'FOAIE DE LUCRU 1'!$B$83</c:f>
              <c:strCache>
                <c:ptCount val="1"/>
                <c:pt idx="0">
                  <c:v>MODIFICARI LABORATOR- HIPERBILIRUBINEMIE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5716-4A4A-9175-35835D92004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5716-4A4A-9175-35835D92004E}"/>
              </c:ext>
            </c:extLst>
          </c:dPt>
          <c:dPt>
            <c:idx val="2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2-5716-4A4A-9175-35835D92004E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3-5716-4A4A-9175-35835D92004E}"/>
              </c:ext>
            </c:extLst>
          </c:dPt>
          <c:dLbls>
            <c:dLbl>
              <c:idx val="0"/>
              <c:layout>
                <c:manualLayout>
                  <c:x val="-3.2739197530864225E-2"/>
                  <c:y val="1.79684192701718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16-4A4A-9175-35835D92004E}"/>
                </c:ext>
              </c:extLst>
            </c:dLbl>
            <c:dLbl>
              <c:idx val="1"/>
              <c:layout>
                <c:manualLayout>
                  <c:x val="-6.5822944006999132E-2"/>
                  <c:y val="-4.92610701888070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16-4A4A-9175-35835D92004E}"/>
                </c:ext>
              </c:extLst>
            </c:dLbl>
            <c:dLbl>
              <c:idx val="2"/>
              <c:layout>
                <c:manualLayout>
                  <c:x val="4.3763548653640523E-2"/>
                  <c:y val="-2.51244602489204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16-4A4A-9175-35835D92004E}"/>
                </c:ext>
              </c:extLst>
            </c:dLbl>
            <c:dLbl>
              <c:idx val="4"/>
              <c:layout>
                <c:manualLayout>
                  <c:x val="-8.4162535238650721E-2"/>
                  <c:y val="-0.229078401490136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16-4A4A-9175-35835D9200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ysClr val="window" lastClr="FFFFFF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'FOAIE DE LUCRU 1'!$A$84:$A$88</c:f>
              <c:strCache>
                <c:ptCount val="5"/>
                <c:pt idx="0">
                  <c:v>&gt; 1 x LSN</c:v>
                </c:pt>
                <c:pt idx="1">
                  <c:v>&gt; 2 x LSN</c:v>
                </c:pt>
                <c:pt idx="2">
                  <c:v>&gt; 3 x LSN</c:v>
                </c:pt>
                <c:pt idx="3">
                  <c:v>&gt;4 x LSN</c:v>
                </c:pt>
                <c:pt idx="4">
                  <c:v>FARA HIPERBILIRUBINEMIE</c:v>
                </c:pt>
              </c:strCache>
            </c:strRef>
          </c:cat>
          <c:val>
            <c:numRef>
              <c:f>'FOAIE DE LUCRU 1'!$B$84:$B$88</c:f>
              <c:numCache>
                <c:formatCode>General</c:formatCode>
                <c:ptCount val="5"/>
                <c:pt idx="0">
                  <c:v>9</c:v>
                </c:pt>
                <c:pt idx="1">
                  <c:v>22</c:v>
                </c:pt>
                <c:pt idx="2">
                  <c:v>7</c:v>
                </c:pt>
                <c:pt idx="3">
                  <c:v>8</c:v>
                </c:pt>
                <c:pt idx="4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16-4A4A-9175-35835D920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bg2">
                  <a:lumMod val="10000"/>
                </a:schemeClr>
              </a:solidFill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'FOAIE DE LUCRU 1'!$B$90</c:f>
              <c:strCache>
                <c:ptCount val="1"/>
                <c:pt idx="0">
                  <c:v>HIPERBILIRUBINEMIE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4097-4E90-8FAF-829EFE4C03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'FOAIE DE LUCRU 1'!$A$91:$A$92</c:f>
              <c:strCache>
                <c:ptCount val="2"/>
                <c:pt idx="0">
                  <c:v>VIEKIRAX + EXVIERA + RBV</c:v>
                </c:pt>
                <c:pt idx="1">
                  <c:v>VIEKIRAX + EXVIERA - RBV</c:v>
                </c:pt>
              </c:strCache>
            </c:strRef>
          </c:cat>
          <c:val>
            <c:numRef>
              <c:f>'FOAIE DE LUCRU 1'!$B$91:$B$92</c:f>
              <c:numCache>
                <c:formatCode>General</c:formatCode>
                <c:ptCount val="2"/>
                <c:pt idx="0">
                  <c:v>33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97-4E90-8FAF-829EFE4C0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853056"/>
        <c:axId val="79854592"/>
        <c:axId val="0"/>
      </c:bar3DChart>
      <c:catAx>
        <c:axId val="798530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79854592"/>
        <c:crosses val="autoZero"/>
        <c:auto val="1"/>
        <c:lblAlgn val="ctr"/>
        <c:lblOffset val="100"/>
        <c:noMultiLvlLbl val="0"/>
      </c:catAx>
      <c:valAx>
        <c:axId val="798545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98530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bg2">
                  <a:lumMod val="1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583858267716549"/>
          <c:y val="1.1749680979194052E-2"/>
          <c:w val="0.50304505686789192"/>
          <c:h val="0.79235741905966728"/>
        </c:manualLayout>
      </c:layout>
      <c:doughnutChart>
        <c:varyColors val="1"/>
        <c:ser>
          <c:idx val="0"/>
          <c:order val="0"/>
          <c:tx>
            <c:strRef>
              <c:f>'FOAIE DE LUCRU 1'!$B$115</c:f>
              <c:strCache>
                <c:ptCount val="1"/>
                <c:pt idx="0">
                  <c:v>SIMPTOME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4729-48A4-8E78-FBA09DD524A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729-48A4-8E78-FBA09DD524A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4729-48A4-8E78-FBA09DD524AB}"/>
              </c:ext>
            </c:extLst>
          </c:dPt>
          <c:dPt>
            <c:idx val="8"/>
            <c:bubble3D val="0"/>
            <c:spPr>
              <a:solidFill>
                <a:srgbClr val="ACCBF9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4729-48A4-8E78-FBA09DD524AB}"/>
              </c:ext>
            </c:extLst>
          </c:dPt>
          <c:dLbls>
            <c:dLbl>
              <c:idx val="7"/>
              <c:layout>
                <c:manualLayout>
                  <c:x val="0"/>
                  <c:y val="-1.75013573887423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29-48A4-8E78-FBA09DD52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'FOAIE DE LUCRU 1'!$A$116:$A$124</c:f>
              <c:strCache>
                <c:ptCount val="9"/>
                <c:pt idx="0">
                  <c:v>ASTENIE</c:v>
                </c:pt>
                <c:pt idx="1">
                  <c:v>PRURIT</c:v>
                </c:pt>
                <c:pt idx="2">
                  <c:v>INAPETENTA</c:v>
                </c:pt>
                <c:pt idx="3">
                  <c:v>ICTER</c:v>
                </c:pt>
                <c:pt idx="4">
                  <c:v>VERTIJ</c:v>
                </c:pt>
                <c:pt idx="5">
                  <c:v>EPIGASTRALGII</c:v>
                </c:pt>
                <c:pt idx="6">
                  <c:v>TUSE</c:v>
                </c:pt>
                <c:pt idx="7">
                  <c:v>DURERI MEMBRE INFERIOARE</c:v>
                </c:pt>
                <c:pt idx="8">
                  <c:v>FARA SIMPTOME</c:v>
                </c:pt>
              </c:strCache>
            </c:strRef>
          </c:cat>
          <c:val>
            <c:numRef>
              <c:f>'FOAIE DE LUCRU 1'!$B$116:$B$124</c:f>
              <c:numCache>
                <c:formatCode>General</c:formatCode>
                <c:ptCount val="9"/>
                <c:pt idx="0">
                  <c:v>59</c:v>
                </c:pt>
                <c:pt idx="1">
                  <c:v>34</c:v>
                </c:pt>
                <c:pt idx="2">
                  <c:v>14</c:v>
                </c:pt>
                <c:pt idx="3">
                  <c:v>13</c:v>
                </c:pt>
                <c:pt idx="4">
                  <c:v>27</c:v>
                </c:pt>
                <c:pt idx="5">
                  <c:v>14</c:v>
                </c:pt>
                <c:pt idx="6">
                  <c:v>11</c:v>
                </c:pt>
                <c:pt idx="7">
                  <c:v>6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29-48A4-8E78-FBA09DD52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83117046873320488"/>
          <c:w val="0.99735454943132062"/>
          <c:h val="0.15570351322523834"/>
        </c:manualLayout>
      </c:layout>
      <c:overlay val="0"/>
      <c:txPr>
        <a:bodyPr/>
        <a:lstStyle/>
        <a:p>
          <a:pPr>
            <a:defRPr sz="1600" b="1">
              <a:solidFill>
                <a:schemeClr val="bg2">
                  <a:lumMod val="10000"/>
                </a:schemeClr>
              </a:solidFill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'FOAIE DE LUCRU 2'!$B$3</c:f>
              <c:strCache>
                <c:ptCount val="1"/>
                <c:pt idx="0">
                  <c:v>BOLI CONCOMITENTE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D7A2-4124-9591-67592D1A0CC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7A2-4124-9591-67592D1A0CC5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D7A2-4124-9591-67592D1A0C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'FOAIE DE LUCRU 2'!$A$4:$A$14</c:f>
              <c:strCache>
                <c:ptCount val="11"/>
                <c:pt idx="0">
                  <c:v>PNEUMONIE</c:v>
                </c:pt>
                <c:pt idx="1">
                  <c:v>ITU</c:v>
                </c:pt>
                <c:pt idx="2">
                  <c:v>IACRS</c:v>
                </c:pt>
                <c:pt idx="3">
                  <c:v>PUSEU HTA</c:v>
                </c:pt>
                <c:pt idx="4">
                  <c:v>DIAREE</c:v>
                </c:pt>
                <c:pt idx="5">
                  <c:v>EDEME GAMBIERE</c:v>
                </c:pt>
                <c:pt idx="6">
                  <c:v>ALERGIE MEDICAMENTOASA</c:v>
                </c:pt>
                <c:pt idx="7">
                  <c:v>FRACTURA ANTEBRAT</c:v>
                </c:pt>
                <c:pt idx="8">
                  <c:v>DZ TIP II DECOMPENSAT</c:v>
                </c:pt>
                <c:pt idx="9">
                  <c:v>IRC</c:v>
                </c:pt>
                <c:pt idx="10">
                  <c:v>DECOMPENSAREA DEPRESIEI</c:v>
                </c:pt>
              </c:strCache>
            </c:strRef>
          </c:cat>
          <c:val>
            <c:numRef>
              <c:f>'FOAIE DE LUCRU 2'!$B$4:$B$14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17</c:v>
                </c:pt>
                <c:pt idx="3">
                  <c:v>21</c:v>
                </c:pt>
                <c:pt idx="4">
                  <c:v>5</c:v>
                </c:pt>
                <c:pt idx="5">
                  <c:v>10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A2-4124-9591-67592D1A0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004224"/>
        <c:axId val="80005760"/>
        <c:axId val="0"/>
      </c:bar3DChart>
      <c:catAx>
        <c:axId val="80004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80005760"/>
        <c:crosses val="autoZero"/>
        <c:auto val="1"/>
        <c:lblAlgn val="ctr"/>
        <c:lblOffset val="100"/>
        <c:noMultiLvlLbl val="0"/>
      </c:catAx>
      <c:valAx>
        <c:axId val="80005760"/>
        <c:scaling>
          <c:orientation val="minMax"/>
        </c:scaling>
        <c:delete val="0"/>
        <c:axPos val="b"/>
        <c:majorGridlines>
          <c:spPr>
            <a:ln>
              <a:solidFill>
                <a:srgbClr val="FF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0004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173758865248225E-2"/>
          <c:y val="1.9850195612340926E-2"/>
          <c:w val="0.974290780141844"/>
          <c:h val="0.80934977467439273"/>
        </c:manualLayout>
      </c:layout>
      <c:pie3DChart>
        <c:varyColors val="1"/>
        <c:ser>
          <c:idx val="0"/>
          <c:order val="0"/>
          <c:tx>
            <c:strRef>
              <c:f>'FOAIE DE LUCRU 1'!$B$2</c:f>
              <c:strCache>
                <c:ptCount val="1"/>
                <c:pt idx="0">
                  <c:v>REPARTITIA PE SEXE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explosion val="9"/>
            <c:extLst>
              <c:ext xmlns:c16="http://schemas.microsoft.com/office/drawing/2014/chart" uri="{C3380CC4-5D6E-409C-BE32-E72D297353CC}">
                <c16:uniqueId val="{00000000-FC43-4926-A87F-F377258A5232}"/>
              </c:ext>
            </c:extLst>
          </c:dPt>
          <c:dPt>
            <c:idx val="1"/>
            <c:bubble3D val="0"/>
            <c:explosion val="7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FC43-4926-A87F-F377258A5232}"/>
              </c:ext>
            </c:extLst>
          </c:dPt>
          <c:dLbls>
            <c:dLbl>
              <c:idx val="0"/>
              <c:layout>
                <c:manualLayout>
                  <c:x val="4.2849304741162671E-2"/>
                  <c:y val="-0.199997028673302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43-4926-A87F-F377258A5232}"/>
                </c:ext>
              </c:extLst>
            </c:dLbl>
            <c:dLbl>
              <c:idx val="1"/>
              <c:layout>
                <c:manualLayout>
                  <c:x val="2.8776595744680836E-2"/>
                  <c:y val="0.250665577180211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43-4926-A87F-F377258A5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'FOAIE DE LUCRU 1'!$A$3:$A$4</c:f>
              <c:strCache>
                <c:ptCount val="2"/>
                <c:pt idx="0">
                  <c:v>Femei</c:v>
                </c:pt>
                <c:pt idx="1">
                  <c:v>Barbati</c:v>
                </c:pt>
              </c:strCache>
            </c:strRef>
          </c:cat>
          <c:val>
            <c:numRef>
              <c:f>'FOAIE DE LUCRU 1'!$B$3:$B$4</c:f>
              <c:numCache>
                <c:formatCode>General</c:formatCode>
                <c:ptCount val="2"/>
                <c:pt idx="0">
                  <c:v>95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43-4926-A87F-F377258A5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/>
        <a:lstStyle/>
        <a:p>
          <a:pPr>
            <a:defRPr sz="2400" b="1">
              <a:solidFill>
                <a:schemeClr val="bg2">
                  <a:lumMod val="10000"/>
                </a:schemeClr>
              </a:solidFill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'FOAIE DE LUCRU 1'!$B$11</c:f>
              <c:strCache>
                <c:ptCount val="1"/>
                <c:pt idx="0">
                  <c:v>FIBROZA LA INITIEREA TRATAMENTULUI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FE27-4DFD-8A41-EFE298E35DCE}"/>
              </c:ext>
            </c:extLst>
          </c:dPt>
          <c:dLbls>
            <c:spPr>
              <a:effectLst>
                <a:glow rad="254000">
                  <a:srgbClr val="629DD1">
                    <a:alpha val="40000"/>
                  </a:srgbClr>
                </a:glow>
              </a:effectLst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'FOAIE DE LUCRU 1'!$A$12:$A$13</c:f>
              <c:strCache>
                <c:ptCount val="2"/>
                <c:pt idx="0">
                  <c:v>F3</c:v>
                </c:pt>
                <c:pt idx="1">
                  <c:v>F4</c:v>
                </c:pt>
              </c:strCache>
            </c:strRef>
          </c:cat>
          <c:val>
            <c:numRef>
              <c:f>'FOAIE DE LUCRU 1'!$B$12:$B$13</c:f>
              <c:numCache>
                <c:formatCode>General</c:formatCode>
                <c:ptCount val="2"/>
                <c:pt idx="0">
                  <c:v>17</c:v>
                </c:pt>
                <c:pt idx="1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27-4DFD-8A41-EFE298E35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974912"/>
        <c:axId val="78550144"/>
        <c:axId val="0"/>
      </c:bar3DChart>
      <c:catAx>
        <c:axId val="7797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78550144"/>
        <c:crosses val="autoZero"/>
        <c:auto val="1"/>
        <c:lblAlgn val="ctr"/>
        <c:lblOffset val="100"/>
        <c:noMultiLvlLbl val="0"/>
      </c:catAx>
      <c:valAx>
        <c:axId val="7855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974912"/>
        <c:crosses val="autoZero"/>
        <c:crossBetween val="between"/>
      </c:valAx>
      <c:spPr>
        <a:noFill/>
        <a:ln w="25400">
          <a:noFill/>
        </a:ln>
        <a:effectLst>
          <a:glow>
            <a:sysClr val="window" lastClr="FFFFFF"/>
          </a:glow>
          <a:outerShdw dir="5400000" algn="ctr" rotWithShape="0">
            <a:sysClr val="window" lastClr="FFFFFF"/>
          </a:outerShdw>
        </a:effectLst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1384951881014865"/>
          <c:y val="5.1400554097404488E-2"/>
          <c:w val="0.73812357830271214"/>
          <c:h val="0.81541994750656166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ln w="12700"/>
            </c:spPr>
            <c:extLst>
              <c:ext xmlns:c16="http://schemas.microsoft.com/office/drawing/2014/chart" uri="{C3380CC4-5D6E-409C-BE32-E72D297353CC}">
                <c16:uniqueId val="{00000000-8FA7-4C59-BFFA-F8CABD11B542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1-8FA7-4C59-BFFA-F8CABD11B54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A7-4C59-BFFA-F8CABD11B54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A7-4C59-BFFA-F8CABD11B5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'FOAIE DE LUCRU 1'!$A$21:$A$22</c:f>
              <c:strCache>
                <c:ptCount val="2"/>
                <c:pt idx="0">
                  <c:v>genotip 1b</c:v>
                </c:pt>
                <c:pt idx="1">
                  <c:v>genotip 1a</c:v>
                </c:pt>
              </c:strCache>
            </c:strRef>
          </c:cat>
          <c:val>
            <c:numRef>
              <c:f>'FOAIE DE LUCRU 1'!$B$21:$B$22</c:f>
              <c:numCache>
                <c:formatCode>General</c:formatCode>
                <c:ptCount val="2"/>
                <c:pt idx="0">
                  <c:v>195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7-4C59-BFFA-F8CABD11B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186368"/>
        <c:axId val="78187904"/>
        <c:axId val="0"/>
      </c:bar3DChart>
      <c:catAx>
        <c:axId val="7818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78187904"/>
        <c:crosses val="autoZero"/>
        <c:auto val="1"/>
        <c:lblAlgn val="ctr"/>
        <c:lblOffset val="100"/>
        <c:noMultiLvlLbl val="0"/>
      </c:catAx>
      <c:valAx>
        <c:axId val="7818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186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72112860892393"/>
          <c:y val="0"/>
          <c:w val="0.78731321084864359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32B1-48ED-8630-22ACB2DB66E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2B1-48ED-8630-22ACB2DB66E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32B1-48ED-8630-22ACB2DB66E8}"/>
              </c:ext>
            </c:extLst>
          </c:dPt>
          <c:dPt>
            <c:idx val="14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3-32B1-48ED-8630-22ACB2DB66E8}"/>
              </c:ext>
            </c:extLst>
          </c:dPt>
          <c:dLbls>
            <c:dLbl>
              <c:idx val="0"/>
              <c:layout>
                <c:manualLayout>
                  <c:x val="0.12894652230971121"/>
                  <c:y val="3.23245844269466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B1-48ED-8630-22ACB2DB66E8}"/>
                </c:ext>
              </c:extLst>
            </c:dLbl>
            <c:dLbl>
              <c:idx val="1"/>
              <c:layout>
                <c:manualLayout>
                  <c:x val="3.7305336832895886E-2"/>
                  <c:y val="-9.347331583552050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B1-48ED-8630-22ACB2DB66E8}"/>
                </c:ext>
              </c:extLst>
            </c:dLbl>
            <c:dLbl>
              <c:idx val="2"/>
              <c:layout>
                <c:manualLayout>
                  <c:x val="3.5024059492563442E-3"/>
                  <c:y val="-2.39706911636045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B1-48ED-8630-22ACB2DB66E8}"/>
                </c:ext>
              </c:extLst>
            </c:dLbl>
            <c:dLbl>
              <c:idx val="3"/>
              <c:layout>
                <c:manualLayout>
                  <c:x val="5.4745953630796172E-2"/>
                  <c:y val="7.63856809565471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B1-48ED-8630-22ACB2DB66E8}"/>
                </c:ext>
              </c:extLst>
            </c:dLbl>
            <c:dLbl>
              <c:idx val="4"/>
              <c:layout>
                <c:manualLayout>
                  <c:x val="-3.7699146981627331E-2"/>
                  <c:y val="-7.740011665208519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B1-48ED-8630-22ACB2DB66E8}"/>
                </c:ext>
              </c:extLst>
            </c:dLbl>
            <c:dLbl>
              <c:idx val="5"/>
              <c:layout>
                <c:manualLayout>
                  <c:x val="-3.2243985126859186E-2"/>
                  <c:y val="-5.58336249635463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B1-48ED-8630-22ACB2DB66E8}"/>
                </c:ext>
              </c:extLst>
            </c:dLbl>
            <c:dLbl>
              <c:idx val="6"/>
              <c:layout>
                <c:manualLayout>
                  <c:x val="-2.8504265091863535E-2"/>
                  <c:y val="-7.95008748906387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B1-48ED-8630-22ACB2DB66E8}"/>
                </c:ext>
              </c:extLst>
            </c:dLbl>
            <c:dLbl>
              <c:idx val="7"/>
              <c:layout>
                <c:manualLayout>
                  <c:x val="-3.1368930446194231E-2"/>
                  <c:y val="-0.100835083114610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B1-48ED-8630-22ACB2DB66E8}"/>
                </c:ext>
              </c:extLst>
            </c:dLbl>
            <c:dLbl>
              <c:idx val="8"/>
              <c:layout>
                <c:manualLayout>
                  <c:x val="-4.2383748906386735E-2"/>
                  <c:y val="9.430592009332166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B1-48ED-8630-22ACB2DB66E8}"/>
                </c:ext>
              </c:extLst>
            </c:dLbl>
            <c:dLbl>
              <c:idx val="9"/>
              <c:layout>
                <c:manualLayout>
                  <c:x val="-6.9882053805774322E-2"/>
                  <c:y val="-8.312919218431040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B1-48ED-8630-22ACB2DB66E8}"/>
                </c:ext>
              </c:extLst>
            </c:dLbl>
            <c:dLbl>
              <c:idx val="10"/>
              <c:layout>
                <c:manualLayout>
                  <c:x val="-8.7533956692913403E-2"/>
                  <c:y val="-3.40466608340624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B1-48ED-8630-22ACB2DB66E8}"/>
                </c:ext>
              </c:extLst>
            </c:dLbl>
            <c:dLbl>
              <c:idx val="11"/>
              <c:layout>
                <c:manualLayout>
                  <c:x val="1.5395341207349081E-3"/>
                  <c:y val="-5.10785943423738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B1-48ED-8630-22ACB2DB66E8}"/>
                </c:ext>
              </c:extLst>
            </c:dLbl>
            <c:dLbl>
              <c:idx val="12"/>
              <c:layout>
                <c:manualLayout>
                  <c:x val="-6.75793416447944E-2"/>
                  <c:y val="-4.17139107611548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2B1-48ED-8630-22ACB2DB66E8}"/>
                </c:ext>
              </c:extLst>
            </c:dLbl>
            <c:dLbl>
              <c:idx val="13"/>
              <c:layout>
                <c:manualLayout>
                  <c:x val="3.045548993875764E-2"/>
                  <c:y val="-3.16497521143190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2B1-48ED-8630-22ACB2DB66E8}"/>
                </c:ext>
              </c:extLst>
            </c:dLbl>
            <c:dLbl>
              <c:idx val="14"/>
              <c:layout>
                <c:manualLayout>
                  <c:x val="-2.2482174103237107E-2"/>
                  <c:y val="4.47588218139399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B1-48ED-8630-22ACB2DB66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'FOAIE DE LUCRU 1'!$A$37:$A$51</c:f>
              <c:strCache>
                <c:ptCount val="15"/>
                <c:pt idx="0">
                  <c:v>DZ TIP II</c:v>
                </c:pt>
                <c:pt idx="1">
                  <c:v>APP CARDIOLOGICE</c:v>
                </c:pt>
                <c:pt idx="2">
                  <c:v>APP GASTRO-BILIARE</c:v>
                </c:pt>
                <c:pt idx="3">
                  <c:v>NEURO-PSIHIATRICE</c:v>
                </c:pt>
                <c:pt idx="4">
                  <c:v>APP ONCOLOGICE</c:v>
                </c:pt>
                <c:pt idx="5">
                  <c:v>PSORIAZIS</c:v>
                </c:pt>
                <c:pt idx="6">
                  <c:v>ANEMIE</c:v>
                </c:pt>
                <c:pt idx="7">
                  <c:v>IRC</c:v>
                </c:pt>
                <c:pt idx="8">
                  <c:v>TULBURARI ENDOCRINOLOGICE</c:v>
                </c:pt>
                <c:pt idx="9">
                  <c:v>DROGURI I.V</c:v>
                </c:pt>
                <c:pt idx="10">
                  <c:v>HEPATITA CR VHB</c:v>
                </c:pt>
                <c:pt idx="11">
                  <c:v>HEPATITA CR VHB+ VHD</c:v>
                </c:pt>
                <c:pt idx="12">
                  <c:v>HIV</c:v>
                </c:pt>
                <c:pt idx="13">
                  <c:v>ARTERIOPATIE OBLITERANTA MB INF</c:v>
                </c:pt>
                <c:pt idx="14">
                  <c:v>FARA COMORBIDITATI</c:v>
                </c:pt>
              </c:strCache>
            </c:strRef>
          </c:cat>
          <c:val>
            <c:numRef>
              <c:f>'FOAIE DE LUCRU 1'!$B$37:$B$51</c:f>
              <c:numCache>
                <c:formatCode>General</c:formatCode>
                <c:ptCount val="15"/>
                <c:pt idx="0">
                  <c:v>49</c:v>
                </c:pt>
                <c:pt idx="1">
                  <c:v>97</c:v>
                </c:pt>
                <c:pt idx="2">
                  <c:v>11</c:v>
                </c:pt>
                <c:pt idx="3">
                  <c:v>23</c:v>
                </c:pt>
                <c:pt idx="4">
                  <c:v>2</c:v>
                </c:pt>
                <c:pt idx="5">
                  <c:v>2</c:v>
                </c:pt>
                <c:pt idx="6">
                  <c:v>7</c:v>
                </c:pt>
                <c:pt idx="7">
                  <c:v>6</c:v>
                </c:pt>
                <c:pt idx="8">
                  <c:v>12</c:v>
                </c:pt>
                <c:pt idx="9">
                  <c:v>3</c:v>
                </c:pt>
                <c:pt idx="10">
                  <c:v>4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2B1-48ED-8630-22ACB2DB6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1.031596156412652E-2"/>
          <c:y val="0.80446456692913348"/>
          <c:w val="0.97795564749321628"/>
          <c:h val="0.1839074074074076"/>
        </c:manualLayout>
      </c:layout>
      <c:overlay val="1"/>
      <c:spPr>
        <a:noFill/>
        <a:ln>
          <a:gradFill>
            <a:gsLst>
              <a:gs pos="0">
                <a:srgbClr val="7F7F7F">
                  <a:lumMod val="60000"/>
                  <a:lumOff val="40000"/>
                </a:srgbClr>
              </a:gs>
              <a:gs pos="50000">
                <a:srgbClr val="7F7F7F">
                  <a:tint val="44500"/>
                  <a:satMod val="160000"/>
                </a:srgbClr>
              </a:gs>
              <a:gs pos="100000">
                <a:srgbClr val="7F7F7F">
                  <a:tint val="23500"/>
                  <a:satMod val="160000"/>
                </a:srgbClr>
              </a:gs>
            </a:gsLst>
            <a:lin ang="5400000" scaled="0"/>
          </a:gradFill>
        </a:ln>
      </c:spPr>
      <c:txPr>
        <a:bodyPr/>
        <a:lstStyle/>
        <a:p>
          <a:pPr>
            <a:defRPr sz="1400" b="1">
              <a:solidFill>
                <a:schemeClr val="bg2">
                  <a:lumMod val="10000"/>
                </a:schemeClr>
              </a:solidFill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7.0987654320987692E-2"/>
                  <c:y val="-8.6799286559983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8D-443A-9CB4-A833030D8126}"/>
                </c:ext>
              </c:extLst>
            </c:dLbl>
            <c:dLbl>
              <c:idx val="1"/>
              <c:layout>
                <c:manualLayout>
                  <c:x val="-8.8880869058034578E-2"/>
                  <c:y val="-1.7359857311996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8D-443A-9CB4-A833030D8126}"/>
                </c:ext>
              </c:extLst>
            </c:dLbl>
            <c:dLbl>
              <c:idx val="2"/>
              <c:layout>
                <c:manualLayout>
                  <c:x val="-8.9506172839506237E-2"/>
                  <c:y val="-8.6799286559984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8D-443A-9CB4-A833030D8126}"/>
                </c:ext>
              </c:extLst>
            </c:dLbl>
            <c:dLbl>
              <c:idx val="3"/>
              <c:layout>
                <c:manualLayout>
                  <c:x val="-6.3271604938271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8D-443A-9CB4-A833030D8126}"/>
                </c:ext>
              </c:extLst>
            </c:dLbl>
            <c:dLbl>
              <c:idx val="4"/>
              <c:layout>
                <c:manualLayout>
                  <c:x val="-5.709876543209879E-2"/>
                  <c:y val="-2.5952531042135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8D-443A-9CB4-A833030D8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Sheet1!$A$21:$A$25</c:f>
              <c:strCache>
                <c:ptCount val="5"/>
                <c:pt idx="0">
                  <c:v>Beta- blocante (PROPRANOLOL)</c:v>
                </c:pt>
                <c:pt idx="1">
                  <c:v>Inhibitori de pompa protonica (OMEZ)</c:v>
                </c:pt>
                <c:pt idx="2">
                  <c:v>ANTIHIPERTENSIVE</c:v>
                </c:pt>
                <c:pt idx="3">
                  <c:v>INSULINA si ADO</c:v>
                </c:pt>
                <c:pt idx="4">
                  <c:v>MEDICATIE NEURO-PSIHIATRICA</c:v>
                </c:pt>
              </c:strCache>
            </c:strRef>
          </c:cat>
          <c:val>
            <c:numRef>
              <c:f>Sheet1!$B$21:$B$25</c:f>
              <c:numCache>
                <c:formatCode>0%</c:formatCode>
                <c:ptCount val="5"/>
                <c:pt idx="0">
                  <c:v>0.2</c:v>
                </c:pt>
                <c:pt idx="1">
                  <c:v>0.24000000000000007</c:v>
                </c:pt>
                <c:pt idx="2">
                  <c:v>0.25</c:v>
                </c:pt>
                <c:pt idx="3">
                  <c:v>0.18000000000000008</c:v>
                </c:pt>
                <c:pt idx="4">
                  <c:v>4.0000000000000022E-2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8D-443A-9CB4-A833030D8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622720"/>
        <c:axId val="78624256"/>
        <c:axId val="0"/>
      </c:bar3DChart>
      <c:catAx>
        <c:axId val="78622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bg2">
                    <a:lumMod val="10000"/>
                  </a:schemeClr>
                </a:solidFill>
                <a:latin typeface="Corbel" pitchFamily="34" charset="0"/>
              </a:defRPr>
            </a:pPr>
            <a:endParaRPr lang="en-US"/>
          </a:p>
        </c:txPr>
        <c:crossAx val="78624256"/>
        <c:crosses val="autoZero"/>
        <c:auto val="1"/>
        <c:lblAlgn val="ctr"/>
        <c:lblOffset val="100"/>
        <c:noMultiLvlLbl val="0"/>
      </c:catAx>
      <c:valAx>
        <c:axId val="786242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8622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'FOAIE DE LUCRU 1'!$B$58</c:f>
              <c:strCache>
                <c:ptCount val="1"/>
                <c:pt idx="0">
                  <c:v>TRATAMENT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B2FA-4A6B-8DAA-AECF38B93E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'FOAIE DE LUCRU 1'!$A$59:$A$60</c:f>
              <c:strCache>
                <c:ptCount val="2"/>
                <c:pt idx="0">
                  <c:v>VIEKIRAX + EXVIERA + RBV</c:v>
                </c:pt>
                <c:pt idx="1">
                  <c:v>VIEKIRAX + EXVIERA - RBV</c:v>
                </c:pt>
              </c:strCache>
            </c:strRef>
          </c:cat>
          <c:val>
            <c:numRef>
              <c:f>'FOAIE DE LUCRU 1'!$B$59:$B$60</c:f>
              <c:numCache>
                <c:formatCode>General</c:formatCode>
                <c:ptCount val="2"/>
                <c:pt idx="0">
                  <c:v>106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FA-4A6B-8DAA-AECF38B93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067008"/>
        <c:axId val="79068544"/>
        <c:axId val="0"/>
      </c:bar3DChart>
      <c:catAx>
        <c:axId val="79067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79068544"/>
        <c:crosses val="autoZero"/>
        <c:auto val="1"/>
        <c:lblAlgn val="ctr"/>
        <c:lblOffset val="100"/>
        <c:noMultiLvlLbl val="0"/>
      </c:catAx>
      <c:valAx>
        <c:axId val="790685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79067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10AF0-19F1-42BC-8363-16EF34BE6DA7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DD231-916D-4EB0-ADBB-99C8A4F78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6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69233-269C-4B36-BD4B-3704353B4C4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03244-12FD-4595-9D92-0C26C177B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48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03244-12FD-4595-9D92-0C26C177B2B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4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03244-12FD-4595-9D92-0C26C177B2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2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Clic pentru a edita stilul de subtitlu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C2B-8B2E-47F9-9052-782040B0742C}" type="datetime1">
              <a:rPr lang="en-US" smtClean="0"/>
              <a:pPr/>
              <a:t>3/30/2017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B7A7-102A-4757-9AF4-9D56F7F7C9F7}" type="datetime1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3C43-A4F5-4B45-A048-7C503DF88D1A}" type="datetime1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AFA6-401B-4C8D-A023-4ECBE1D792A6}" type="datetime1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4493-5C81-43E7-B9EE-29A062B9A442}" type="datetime1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48A-DA19-4B2E-9CDA-D5455AE25341}" type="datetime1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191C-5FA1-4563-B37C-B8F5B51C2B1A}" type="datetime1">
              <a:rPr lang="en-US" smtClean="0"/>
              <a:pPr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C937-F757-45C6-861C-C8406F4F3068}" type="datetime1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4FBC-C3C3-449E-99C2-90CAF88D3D4A}" type="datetime1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A691-01E6-4909-966C-16A477027CCF}" type="datetime1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9BF3-A10E-476A-BA7F-F08DDA0A4546}" type="datetime1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7ED6A7-4422-4250-BE16-D8A10609A8B7}" type="datetime1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1B1333A-6812-4E0F-90DE-A5E639C49E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872" y="3717032"/>
            <a:ext cx="7342584" cy="1683618"/>
          </a:xfrm>
        </p:spPr>
        <p:txBody>
          <a:bodyPr>
            <a:normAutofit/>
          </a:bodyPr>
          <a:lstStyle/>
          <a:p>
            <a:pPr algn="r"/>
            <a:r>
              <a:rPr lang="en-US" sz="32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ACTUALIT</a:t>
            </a:r>
            <a:r>
              <a:rPr lang="ro-RO" sz="32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ĂȚI ÎN TRATAMENTUL ANTIVIRAL LA PACIENȚII CU INFECȚIE CRONICĂ CU VHC </a:t>
            </a:r>
            <a:endParaRPr lang="en-US" sz="3200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1600" y="5373216"/>
            <a:ext cx="70567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o-RO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OPȚIUNI TERAPEUTICE ÎN ROMÂNIA</a:t>
            </a:r>
            <a:endParaRPr lang="en-US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itchFamily="34" charset="0"/>
            </a:endParaRPr>
          </a:p>
        </p:txBody>
      </p:sp>
      <p:sp>
        <p:nvSpPr>
          <p:cNvPr id="6" name="CasetăText 5"/>
          <p:cNvSpPr txBox="1"/>
          <p:nvPr/>
        </p:nvSpPr>
        <p:spPr>
          <a:xfrm>
            <a:off x="179512" y="609329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PROF. DR. EMANOIL CEAUȘU</a:t>
            </a:r>
          </a:p>
          <a:p>
            <a:r>
              <a:rPr lang="ro-RO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DR. AUGUSTINA MARIA CULINESCU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7" name="Picture 7" descr="D:\DAN_2014\cercetare\JPIAMR\workshop AMR\logouri\snrbi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9552"/>
            <a:ext cx="1077941" cy="9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DAN_2014\cercetare\JPIAMR\workshop AMR\logouri\logo-sv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10" y="2209800"/>
            <a:ext cx="3362364" cy="4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6277" y="294617"/>
            <a:ext cx="1157009" cy="1104892"/>
          </a:xfrm>
          <a:prstGeom prst="rect">
            <a:avLst/>
          </a:prstGeom>
        </p:spPr>
      </p:pic>
      <p:pic>
        <p:nvPicPr>
          <p:cNvPr id="10" name="Picture 6" descr="D:\DAN_2014\cercetare\JPIAMR\workshop AMR\logouri\umf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4617"/>
            <a:ext cx="1132398" cy="104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8984" y="1076758"/>
            <a:ext cx="2693177" cy="160394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052736"/>
          </a:xfrm>
        </p:spPr>
        <p:txBody>
          <a:bodyPr anchor="ctr"/>
          <a:lstStyle/>
          <a:p>
            <a:pPr algn="l">
              <a:lnSpc>
                <a:spcPct val="100000"/>
              </a:lnSpc>
            </a:pPr>
            <a:r>
              <a:rPr lang="vi-VN" altLang="en-US" sz="32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Studiile de fază III </a:t>
            </a:r>
            <a:r>
              <a:rPr lang="ro-RO" altLang="en-US" sz="32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pentru </a:t>
            </a:r>
            <a:r>
              <a:rPr lang="ro-RO" altLang="en-US" sz="3200" b="1" dirty="0" err="1">
                <a:solidFill>
                  <a:srgbClr val="FFC000"/>
                </a:solidFill>
                <a:latin typeface="Calibri" pitchFamily="34" charset="0"/>
              </a:rPr>
              <a:t>Viekirax</a:t>
            </a:r>
            <a:r>
              <a:rPr lang="ro-RO" altLang="en-US" sz="3200" b="1" dirty="0">
                <a:solidFill>
                  <a:srgbClr val="FFC000"/>
                </a:solidFill>
                <a:latin typeface="Calibri" pitchFamily="34" charset="0"/>
              </a:rPr>
              <a:t> și </a:t>
            </a:r>
            <a:r>
              <a:rPr lang="ro-RO" altLang="en-US" sz="3200" b="1" dirty="0" err="1">
                <a:solidFill>
                  <a:srgbClr val="FFC000"/>
                </a:solidFill>
                <a:latin typeface="Calibri" pitchFamily="34" charset="0"/>
              </a:rPr>
              <a:t>Exviera</a:t>
            </a:r>
            <a:endParaRPr lang="en-GB" sz="32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5" name="Trapezoid 6"/>
          <p:cNvSpPr/>
          <p:nvPr/>
        </p:nvSpPr>
        <p:spPr>
          <a:xfrm rot="16200000">
            <a:off x="2336385" y="1697798"/>
            <a:ext cx="1603947" cy="361862"/>
          </a:xfrm>
          <a:prstGeom prst="trapezoid">
            <a:avLst>
              <a:gd name="adj" fmla="val 98127"/>
            </a:avLst>
          </a:prstGeom>
          <a:gradFill flip="none" rotWithShape="1"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rgbClr val="E8E8E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0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84168" y="1819074"/>
            <a:ext cx="3059832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68288" indent="-268288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8288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00025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613" indent="-23495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5588" indent="-1778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1A8A0"/>
              </a:buClr>
              <a:buNone/>
            </a:pPr>
            <a:r>
              <a:rPr lang="vi-VN" sz="1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Un program robust de dezvoltare clinică,</a:t>
            </a:r>
            <a:r>
              <a:rPr lang="ro-RO" sz="1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 </a:t>
            </a:r>
            <a:r>
              <a:rPr lang="vi-VN" sz="1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incluzând: </a:t>
            </a:r>
            <a:r>
              <a:rPr lang="ro-RO" sz="1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 </a:t>
            </a:r>
          </a:p>
          <a:p>
            <a:pPr>
              <a:buClr>
                <a:srgbClr val="01A8A0"/>
              </a:buClr>
            </a:pPr>
            <a:r>
              <a:rPr lang="vi-VN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6 studii clinice randomizate din perspectiva unui număr de 2.300 pacienți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anose="020F0502020204030204" pitchFamily="34" charset="0"/>
              </a:rPr>
              <a:t>, </a:t>
            </a:r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anose="020F0502020204030204" pitchFamily="34" charset="0"/>
              </a:rPr>
              <a:t>cu </a:t>
            </a:r>
            <a:r>
              <a:rPr lang="vi-VN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anose="020F0502020204030204" pitchFamily="34" charset="0"/>
              </a:rPr>
              <a:t>infecție cronică VHC</a:t>
            </a:r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anose="020F0502020204030204" pitchFamily="34" charset="0"/>
              </a:rPr>
              <a:t> GT1</a:t>
            </a:r>
          </a:p>
          <a:p>
            <a:pPr>
              <a:buClr>
                <a:srgbClr val="01A8A0"/>
              </a:buClr>
            </a:pPr>
            <a:r>
              <a:rPr lang="vi-VN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anose="020F0502020204030204" pitchFamily="34" charset="0"/>
              </a:rPr>
              <a:t> </a:t>
            </a:r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anose="020F0502020204030204" pitchFamily="34" charset="0"/>
              </a:rPr>
              <a:t>studii adiționale de fază IIb pentru populații  speciale (</a:t>
            </a:r>
            <a:r>
              <a:rPr lang="vi-VN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pacienți cu HCV și ciroză</a:t>
            </a:r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anose="020F0502020204030204" pitchFamily="34" charset="0"/>
              </a:rPr>
              <a:t> hepatică</a:t>
            </a:r>
            <a:r>
              <a:rPr lang="vi-VN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 compensată </a:t>
            </a:r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- </a:t>
            </a:r>
            <a:r>
              <a:rPr lang="vi-VN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studiu dedicat)</a:t>
            </a:r>
          </a:p>
        </p:txBody>
      </p:sp>
      <p:sp>
        <p:nvSpPr>
          <p:cNvPr id="7" name="Rectangle 38"/>
          <p:cNvSpPr/>
          <p:nvPr/>
        </p:nvSpPr>
        <p:spPr>
          <a:xfrm>
            <a:off x="3318984" y="3750375"/>
            <a:ext cx="2693177" cy="227091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rapezoid 41"/>
          <p:cNvSpPr/>
          <p:nvPr/>
        </p:nvSpPr>
        <p:spPr>
          <a:xfrm rot="16200000">
            <a:off x="1815770" y="4517768"/>
            <a:ext cx="2270913" cy="736127"/>
          </a:xfrm>
          <a:prstGeom prst="trapezoid">
            <a:avLst>
              <a:gd name="adj" fmla="val 168195"/>
            </a:avLst>
          </a:prstGeom>
          <a:gradFill flip="none" rotWithShape="1"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rgbClr val="E8E8E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0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35496" y="6021288"/>
            <a:ext cx="9149183" cy="78483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b">
            <a:spAutoFit/>
          </a:bodyPr>
          <a:lstStyle/>
          <a:p>
            <a:pPr>
              <a:buClr>
                <a:srgbClr val="B53E90"/>
              </a:buClr>
              <a:buSzPct val="90000"/>
              <a:defRPr/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</a:t>
            </a:r>
            <a:r>
              <a:rPr lang="ro-R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 Rezumatul Caracteristicilor Produsului V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iekirax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® </a:t>
            </a:r>
            <a:r>
              <a:rPr lang="ro-R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comprimate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ombitasvir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/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paritaprevir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/ritonavir)</a:t>
            </a:r>
            <a:r>
              <a:rPr lang="ro-R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 versiune ian 2015, </a:t>
            </a:r>
            <a:r>
              <a:rPr lang="ro-R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http://www.ema.europa.eu/ </a:t>
            </a:r>
            <a:r>
              <a:rPr lang="ro-RO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docs</a:t>
            </a:r>
            <a:r>
              <a:rPr lang="ro-R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/</a:t>
            </a:r>
            <a:r>
              <a:rPr lang="ro-RO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ro</a:t>
            </a:r>
            <a:r>
              <a:rPr lang="ro-R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_RO/document_</a:t>
            </a:r>
            <a:r>
              <a:rPr lang="ro-RO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library</a:t>
            </a:r>
            <a:r>
              <a:rPr lang="ro-R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/EPAR_-Product_Information/human/003839/WC500183997.pdf, </a:t>
            </a:r>
            <a:r>
              <a:rPr lang="ro-RO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acesat</a:t>
            </a:r>
            <a:r>
              <a:rPr lang="ro-R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mar 2015 </a:t>
            </a:r>
            <a:r>
              <a:rPr lang="ro-R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2. </a:t>
            </a:r>
            <a:r>
              <a:rPr lang="ro-R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Rezumatul Caracteristicilor Produsului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Exviera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® </a:t>
            </a:r>
            <a:r>
              <a:rPr lang="ro-R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comprimate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dasabuvir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) –  </a:t>
            </a:r>
            <a:r>
              <a:rPr lang="it-I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versiune ianuarie 2015,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http://www.ema.europa.eu/docs/ro_RO/document_library/EPAR_-_Product_Information/human/003837/WC500182233.pdf, mar</a:t>
            </a:r>
            <a:r>
              <a:rPr lang="ro-R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2015</a:t>
            </a:r>
            <a:endParaRPr lang="en-GB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3426983" y="1227782"/>
            <a:ext cx="2475640" cy="1302649"/>
            <a:chOff x="6323153" y="813357"/>
            <a:chExt cx="2475640" cy="976987"/>
          </a:xfrm>
        </p:grpSpPr>
        <p:sp>
          <p:nvSpPr>
            <p:cNvPr id="11" name="Freeform 43"/>
            <p:cNvSpPr/>
            <p:nvPr/>
          </p:nvSpPr>
          <p:spPr>
            <a:xfrm>
              <a:off x="6323153" y="813357"/>
              <a:ext cx="2475640" cy="471163"/>
            </a:xfrm>
            <a:custGeom>
              <a:avLst/>
              <a:gdLst>
                <a:gd name="connsiteX0" fmla="*/ 76628 w 2475640"/>
                <a:gd name="connsiteY0" fmla="*/ 0 h 471163"/>
                <a:gd name="connsiteX1" fmla="*/ 526569 w 2475640"/>
                <a:gd name="connsiteY1" fmla="*/ 0 h 471163"/>
                <a:gd name="connsiteX2" fmla="*/ 588040 w 2475640"/>
                <a:gd name="connsiteY2" fmla="*/ 0 h 471163"/>
                <a:gd name="connsiteX3" fmla="*/ 1037981 w 2475640"/>
                <a:gd name="connsiteY3" fmla="*/ 0 h 471163"/>
                <a:gd name="connsiteX4" fmla="*/ 1763486 w 2475640"/>
                <a:gd name="connsiteY4" fmla="*/ 0 h 471163"/>
                <a:gd name="connsiteX5" fmla="*/ 2217350 w 2475640"/>
                <a:gd name="connsiteY5" fmla="*/ 0 h 471163"/>
                <a:gd name="connsiteX6" fmla="*/ 2217350 w 2475640"/>
                <a:gd name="connsiteY6" fmla="*/ 1 h 471163"/>
                <a:gd name="connsiteX7" fmla="*/ 2372023 w 2475640"/>
                <a:gd name="connsiteY7" fmla="*/ 1 h 471163"/>
                <a:gd name="connsiteX8" fmla="*/ 2475640 w 2475640"/>
                <a:gd name="connsiteY8" fmla="*/ 235582 h 471163"/>
                <a:gd name="connsiteX9" fmla="*/ 2372023 w 2475640"/>
                <a:gd name="connsiteY9" fmla="*/ 471163 h 471163"/>
                <a:gd name="connsiteX10" fmla="*/ 2217350 w 2475640"/>
                <a:gd name="connsiteY10" fmla="*/ 471163 h 471163"/>
                <a:gd name="connsiteX11" fmla="*/ 2169213 w 2475640"/>
                <a:gd name="connsiteY11" fmla="*/ 471163 h 471163"/>
                <a:gd name="connsiteX12" fmla="*/ 2141505 w 2475640"/>
                <a:gd name="connsiteY12" fmla="*/ 471163 h 471163"/>
                <a:gd name="connsiteX13" fmla="*/ 2112384 w 2475640"/>
                <a:gd name="connsiteY13" fmla="*/ 471163 h 471163"/>
                <a:gd name="connsiteX14" fmla="*/ 1763486 w 2475640"/>
                <a:gd name="connsiteY14" fmla="*/ 471163 h 471163"/>
                <a:gd name="connsiteX15" fmla="*/ 1037981 w 2475640"/>
                <a:gd name="connsiteY15" fmla="*/ 471163 h 471163"/>
                <a:gd name="connsiteX16" fmla="*/ 588040 w 2475640"/>
                <a:gd name="connsiteY16" fmla="*/ 471163 h 471163"/>
                <a:gd name="connsiteX17" fmla="*/ 526569 w 2475640"/>
                <a:gd name="connsiteY17" fmla="*/ 471163 h 471163"/>
                <a:gd name="connsiteX18" fmla="*/ 76628 w 2475640"/>
                <a:gd name="connsiteY18" fmla="*/ 471163 h 471163"/>
                <a:gd name="connsiteX19" fmla="*/ 0 w 2475640"/>
                <a:gd name="connsiteY19" fmla="*/ 392634 h 471163"/>
                <a:gd name="connsiteX20" fmla="*/ 0 w 2475640"/>
                <a:gd name="connsiteY20" fmla="*/ 78529 h 471163"/>
                <a:gd name="connsiteX21" fmla="*/ 76628 w 2475640"/>
                <a:gd name="connsiteY21" fmla="*/ 0 h 47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75640" h="471163">
                  <a:moveTo>
                    <a:pt x="76628" y="0"/>
                  </a:moveTo>
                  <a:lnTo>
                    <a:pt x="526569" y="0"/>
                  </a:lnTo>
                  <a:lnTo>
                    <a:pt x="588040" y="0"/>
                  </a:lnTo>
                  <a:lnTo>
                    <a:pt x="1037981" y="0"/>
                  </a:lnTo>
                  <a:lnTo>
                    <a:pt x="1763486" y="0"/>
                  </a:lnTo>
                  <a:lnTo>
                    <a:pt x="2217350" y="0"/>
                  </a:lnTo>
                  <a:lnTo>
                    <a:pt x="2217350" y="1"/>
                  </a:lnTo>
                  <a:lnTo>
                    <a:pt x="2372023" y="1"/>
                  </a:lnTo>
                  <a:lnTo>
                    <a:pt x="2475640" y="235582"/>
                  </a:lnTo>
                  <a:lnTo>
                    <a:pt x="2372023" y="471163"/>
                  </a:lnTo>
                  <a:lnTo>
                    <a:pt x="2217350" y="471163"/>
                  </a:lnTo>
                  <a:lnTo>
                    <a:pt x="2169213" y="471163"/>
                  </a:lnTo>
                  <a:lnTo>
                    <a:pt x="2141505" y="471163"/>
                  </a:lnTo>
                  <a:lnTo>
                    <a:pt x="2112384" y="471163"/>
                  </a:lnTo>
                  <a:lnTo>
                    <a:pt x="1763486" y="471163"/>
                  </a:lnTo>
                  <a:lnTo>
                    <a:pt x="1037981" y="471163"/>
                  </a:lnTo>
                  <a:lnTo>
                    <a:pt x="588040" y="471163"/>
                  </a:lnTo>
                  <a:lnTo>
                    <a:pt x="526569" y="471163"/>
                  </a:lnTo>
                  <a:lnTo>
                    <a:pt x="76628" y="471163"/>
                  </a:lnTo>
                  <a:cubicBezTo>
                    <a:pt x="34307" y="471163"/>
                    <a:pt x="0" y="436004"/>
                    <a:pt x="0" y="392634"/>
                  </a:cubicBezTo>
                  <a:lnTo>
                    <a:pt x="0" y="78529"/>
                  </a:lnTo>
                  <a:cubicBezTo>
                    <a:pt x="0" y="35159"/>
                    <a:pt x="34307" y="0"/>
                    <a:pt x="76628" y="0"/>
                  </a:cubicBezTo>
                  <a:close/>
                </a:path>
              </a:pathLst>
            </a:custGeom>
            <a:solidFill>
              <a:srgbClr val="5E9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90000" rIns="72000" bIns="72000" rtlCol="0" anchor="ctr">
              <a:noAutofit/>
            </a:bodyPr>
            <a:lstStyle/>
            <a:p>
              <a:pPr>
                <a:lnSpc>
                  <a:spcPct val="85000"/>
                </a:lnSpc>
                <a:tabLst>
                  <a:tab pos="984250" algn="l"/>
                  <a:tab pos="2957513" algn="l"/>
                </a:tabLst>
              </a:pPr>
              <a:r>
                <a:rPr lang="en-GB" sz="1000" b="1" dirty="0">
                  <a:solidFill>
                    <a:prstClr val="white"/>
                  </a:solidFill>
                </a:rPr>
                <a:t>STUDIUL SAPPHIRE-I</a:t>
              </a:r>
            </a:p>
            <a:p>
              <a:pPr>
                <a:lnSpc>
                  <a:spcPct val="85000"/>
                </a:lnSpc>
                <a:tabLst>
                  <a:tab pos="984250" algn="l"/>
                  <a:tab pos="2957513" algn="l"/>
                </a:tabLst>
              </a:pPr>
              <a:r>
                <a:rPr lang="pt-BR" sz="1000" dirty="0">
                  <a:solidFill>
                    <a:prstClr val="white"/>
                  </a:solidFill>
                </a:rPr>
                <a:t>(GT1 fără tratament anterior, controlat cu placebo; n = 631)</a:t>
              </a:r>
            </a:p>
          </p:txBody>
        </p:sp>
        <p:sp>
          <p:nvSpPr>
            <p:cNvPr id="12" name="Freeform 44"/>
            <p:cNvSpPr/>
            <p:nvPr/>
          </p:nvSpPr>
          <p:spPr>
            <a:xfrm>
              <a:off x="6323153" y="1319181"/>
              <a:ext cx="2475640" cy="471163"/>
            </a:xfrm>
            <a:custGeom>
              <a:avLst/>
              <a:gdLst>
                <a:gd name="connsiteX0" fmla="*/ 76628 w 2475640"/>
                <a:gd name="connsiteY0" fmla="*/ 0 h 471163"/>
                <a:gd name="connsiteX1" fmla="*/ 526569 w 2475640"/>
                <a:gd name="connsiteY1" fmla="*/ 0 h 471163"/>
                <a:gd name="connsiteX2" fmla="*/ 588040 w 2475640"/>
                <a:gd name="connsiteY2" fmla="*/ 0 h 471163"/>
                <a:gd name="connsiteX3" fmla="*/ 1037981 w 2475640"/>
                <a:gd name="connsiteY3" fmla="*/ 0 h 471163"/>
                <a:gd name="connsiteX4" fmla="*/ 1763486 w 2475640"/>
                <a:gd name="connsiteY4" fmla="*/ 0 h 471163"/>
                <a:gd name="connsiteX5" fmla="*/ 2217350 w 2475640"/>
                <a:gd name="connsiteY5" fmla="*/ 0 h 471163"/>
                <a:gd name="connsiteX6" fmla="*/ 2217350 w 2475640"/>
                <a:gd name="connsiteY6" fmla="*/ 1 h 471163"/>
                <a:gd name="connsiteX7" fmla="*/ 2372023 w 2475640"/>
                <a:gd name="connsiteY7" fmla="*/ 1 h 471163"/>
                <a:gd name="connsiteX8" fmla="*/ 2475640 w 2475640"/>
                <a:gd name="connsiteY8" fmla="*/ 235582 h 471163"/>
                <a:gd name="connsiteX9" fmla="*/ 2372023 w 2475640"/>
                <a:gd name="connsiteY9" fmla="*/ 471163 h 471163"/>
                <a:gd name="connsiteX10" fmla="*/ 2217350 w 2475640"/>
                <a:gd name="connsiteY10" fmla="*/ 471163 h 471163"/>
                <a:gd name="connsiteX11" fmla="*/ 2169213 w 2475640"/>
                <a:gd name="connsiteY11" fmla="*/ 471163 h 471163"/>
                <a:gd name="connsiteX12" fmla="*/ 2141505 w 2475640"/>
                <a:gd name="connsiteY12" fmla="*/ 471163 h 471163"/>
                <a:gd name="connsiteX13" fmla="*/ 2112384 w 2475640"/>
                <a:gd name="connsiteY13" fmla="*/ 471163 h 471163"/>
                <a:gd name="connsiteX14" fmla="*/ 1763486 w 2475640"/>
                <a:gd name="connsiteY14" fmla="*/ 471163 h 471163"/>
                <a:gd name="connsiteX15" fmla="*/ 1037981 w 2475640"/>
                <a:gd name="connsiteY15" fmla="*/ 471163 h 471163"/>
                <a:gd name="connsiteX16" fmla="*/ 588040 w 2475640"/>
                <a:gd name="connsiteY16" fmla="*/ 471163 h 471163"/>
                <a:gd name="connsiteX17" fmla="*/ 526569 w 2475640"/>
                <a:gd name="connsiteY17" fmla="*/ 471163 h 471163"/>
                <a:gd name="connsiteX18" fmla="*/ 76628 w 2475640"/>
                <a:gd name="connsiteY18" fmla="*/ 471163 h 471163"/>
                <a:gd name="connsiteX19" fmla="*/ 0 w 2475640"/>
                <a:gd name="connsiteY19" fmla="*/ 392634 h 471163"/>
                <a:gd name="connsiteX20" fmla="*/ 0 w 2475640"/>
                <a:gd name="connsiteY20" fmla="*/ 78529 h 471163"/>
                <a:gd name="connsiteX21" fmla="*/ 76628 w 2475640"/>
                <a:gd name="connsiteY21" fmla="*/ 0 h 47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75640" h="471163">
                  <a:moveTo>
                    <a:pt x="76628" y="0"/>
                  </a:moveTo>
                  <a:lnTo>
                    <a:pt x="526569" y="0"/>
                  </a:lnTo>
                  <a:lnTo>
                    <a:pt x="588040" y="0"/>
                  </a:lnTo>
                  <a:lnTo>
                    <a:pt x="1037981" y="0"/>
                  </a:lnTo>
                  <a:lnTo>
                    <a:pt x="1763486" y="0"/>
                  </a:lnTo>
                  <a:lnTo>
                    <a:pt x="2217350" y="0"/>
                  </a:lnTo>
                  <a:lnTo>
                    <a:pt x="2217350" y="1"/>
                  </a:lnTo>
                  <a:lnTo>
                    <a:pt x="2372023" y="1"/>
                  </a:lnTo>
                  <a:lnTo>
                    <a:pt x="2475640" y="235582"/>
                  </a:lnTo>
                  <a:lnTo>
                    <a:pt x="2372023" y="471163"/>
                  </a:lnTo>
                  <a:lnTo>
                    <a:pt x="2217350" y="471163"/>
                  </a:lnTo>
                  <a:lnTo>
                    <a:pt x="2169213" y="471163"/>
                  </a:lnTo>
                  <a:lnTo>
                    <a:pt x="2141505" y="471163"/>
                  </a:lnTo>
                  <a:lnTo>
                    <a:pt x="2112384" y="471163"/>
                  </a:lnTo>
                  <a:lnTo>
                    <a:pt x="1763486" y="471163"/>
                  </a:lnTo>
                  <a:lnTo>
                    <a:pt x="1037981" y="471163"/>
                  </a:lnTo>
                  <a:lnTo>
                    <a:pt x="588040" y="471163"/>
                  </a:lnTo>
                  <a:lnTo>
                    <a:pt x="526569" y="471163"/>
                  </a:lnTo>
                  <a:lnTo>
                    <a:pt x="76628" y="471163"/>
                  </a:lnTo>
                  <a:cubicBezTo>
                    <a:pt x="34307" y="471163"/>
                    <a:pt x="0" y="436004"/>
                    <a:pt x="0" y="392634"/>
                  </a:cubicBezTo>
                  <a:lnTo>
                    <a:pt x="0" y="78529"/>
                  </a:lnTo>
                  <a:cubicBezTo>
                    <a:pt x="0" y="35159"/>
                    <a:pt x="34307" y="0"/>
                    <a:pt x="76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90000" rIns="72000" bIns="72000" rtlCol="0" anchor="ctr">
              <a:noAutofit/>
            </a:bodyPr>
            <a:lstStyle/>
            <a:p>
              <a:pPr>
                <a:lnSpc>
                  <a:spcPct val="85000"/>
                </a:lnSpc>
                <a:tabLst>
                  <a:tab pos="984250" algn="l"/>
                  <a:tab pos="2957513" algn="l"/>
                </a:tabLst>
              </a:pPr>
              <a:r>
                <a:rPr lang="en-GB" sz="1000" b="1" dirty="0">
                  <a:solidFill>
                    <a:prstClr val="white"/>
                  </a:solidFill>
                </a:rPr>
                <a:t>STUDIUL SAPPHIRE-II </a:t>
              </a:r>
              <a:br>
                <a:rPr lang="en-GB" sz="1000" b="1" dirty="0">
                  <a:solidFill>
                    <a:prstClr val="white"/>
                  </a:solidFill>
                </a:rPr>
              </a:br>
              <a:r>
                <a:rPr lang="pt-BR" sz="1000" dirty="0">
                  <a:solidFill>
                    <a:prstClr val="white"/>
                  </a:solidFill>
                </a:rPr>
                <a:t>(GT1, tratați anterior cu P/R, controlat cu placebo; n = 394)</a:t>
              </a:r>
            </a:p>
          </p:txBody>
        </p:sp>
      </p:grpSp>
      <p:sp>
        <p:nvSpPr>
          <p:cNvPr id="13" name="Freeform 45"/>
          <p:cNvSpPr/>
          <p:nvPr/>
        </p:nvSpPr>
        <p:spPr>
          <a:xfrm>
            <a:off x="3426983" y="4568566"/>
            <a:ext cx="2475640" cy="628217"/>
          </a:xfrm>
          <a:custGeom>
            <a:avLst/>
            <a:gdLst>
              <a:gd name="connsiteX0" fmla="*/ 76628 w 2475640"/>
              <a:gd name="connsiteY0" fmla="*/ 0 h 471163"/>
              <a:gd name="connsiteX1" fmla="*/ 526569 w 2475640"/>
              <a:gd name="connsiteY1" fmla="*/ 0 h 471163"/>
              <a:gd name="connsiteX2" fmla="*/ 588040 w 2475640"/>
              <a:gd name="connsiteY2" fmla="*/ 0 h 471163"/>
              <a:gd name="connsiteX3" fmla="*/ 1037981 w 2475640"/>
              <a:gd name="connsiteY3" fmla="*/ 0 h 471163"/>
              <a:gd name="connsiteX4" fmla="*/ 1763486 w 2475640"/>
              <a:gd name="connsiteY4" fmla="*/ 0 h 471163"/>
              <a:gd name="connsiteX5" fmla="*/ 2217350 w 2475640"/>
              <a:gd name="connsiteY5" fmla="*/ 0 h 471163"/>
              <a:gd name="connsiteX6" fmla="*/ 2217350 w 2475640"/>
              <a:gd name="connsiteY6" fmla="*/ 1 h 471163"/>
              <a:gd name="connsiteX7" fmla="*/ 2372023 w 2475640"/>
              <a:gd name="connsiteY7" fmla="*/ 1 h 471163"/>
              <a:gd name="connsiteX8" fmla="*/ 2475640 w 2475640"/>
              <a:gd name="connsiteY8" fmla="*/ 235582 h 471163"/>
              <a:gd name="connsiteX9" fmla="*/ 2372023 w 2475640"/>
              <a:gd name="connsiteY9" fmla="*/ 471163 h 471163"/>
              <a:gd name="connsiteX10" fmla="*/ 2217350 w 2475640"/>
              <a:gd name="connsiteY10" fmla="*/ 471163 h 471163"/>
              <a:gd name="connsiteX11" fmla="*/ 2169213 w 2475640"/>
              <a:gd name="connsiteY11" fmla="*/ 471163 h 471163"/>
              <a:gd name="connsiteX12" fmla="*/ 2141505 w 2475640"/>
              <a:gd name="connsiteY12" fmla="*/ 471163 h 471163"/>
              <a:gd name="connsiteX13" fmla="*/ 2112384 w 2475640"/>
              <a:gd name="connsiteY13" fmla="*/ 471163 h 471163"/>
              <a:gd name="connsiteX14" fmla="*/ 1763486 w 2475640"/>
              <a:gd name="connsiteY14" fmla="*/ 471163 h 471163"/>
              <a:gd name="connsiteX15" fmla="*/ 1037981 w 2475640"/>
              <a:gd name="connsiteY15" fmla="*/ 471163 h 471163"/>
              <a:gd name="connsiteX16" fmla="*/ 588040 w 2475640"/>
              <a:gd name="connsiteY16" fmla="*/ 471163 h 471163"/>
              <a:gd name="connsiteX17" fmla="*/ 526569 w 2475640"/>
              <a:gd name="connsiteY17" fmla="*/ 471163 h 471163"/>
              <a:gd name="connsiteX18" fmla="*/ 76628 w 2475640"/>
              <a:gd name="connsiteY18" fmla="*/ 471163 h 471163"/>
              <a:gd name="connsiteX19" fmla="*/ 0 w 2475640"/>
              <a:gd name="connsiteY19" fmla="*/ 392634 h 471163"/>
              <a:gd name="connsiteX20" fmla="*/ 0 w 2475640"/>
              <a:gd name="connsiteY20" fmla="*/ 78529 h 471163"/>
              <a:gd name="connsiteX21" fmla="*/ 76628 w 2475640"/>
              <a:gd name="connsiteY21" fmla="*/ 0 h 47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75640" h="471163">
                <a:moveTo>
                  <a:pt x="76628" y="0"/>
                </a:moveTo>
                <a:lnTo>
                  <a:pt x="526569" y="0"/>
                </a:lnTo>
                <a:lnTo>
                  <a:pt x="588040" y="0"/>
                </a:lnTo>
                <a:lnTo>
                  <a:pt x="1037981" y="0"/>
                </a:lnTo>
                <a:lnTo>
                  <a:pt x="1763486" y="0"/>
                </a:lnTo>
                <a:lnTo>
                  <a:pt x="2217350" y="0"/>
                </a:lnTo>
                <a:lnTo>
                  <a:pt x="2217350" y="1"/>
                </a:lnTo>
                <a:lnTo>
                  <a:pt x="2372023" y="1"/>
                </a:lnTo>
                <a:lnTo>
                  <a:pt x="2475640" y="235582"/>
                </a:lnTo>
                <a:lnTo>
                  <a:pt x="2372023" y="471163"/>
                </a:lnTo>
                <a:lnTo>
                  <a:pt x="2217350" y="471163"/>
                </a:lnTo>
                <a:lnTo>
                  <a:pt x="2169213" y="471163"/>
                </a:lnTo>
                <a:lnTo>
                  <a:pt x="2141505" y="471163"/>
                </a:lnTo>
                <a:lnTo>
                  <a:pt x="2112384" y="471163"/>
                </a:lnTo>
                <a:lnTo>
                  <a:pt x="1763486" y="471163"/>
                </a:lnTo>
                <a:lnTo>
                  <a:pt x="1037981" y="471163"/>
                </a:lnTo>
                <a:lnTo>
                  <a:pt x="588040" y="471163"/>
                </a:lnTo>
                <a:lnTo>
                  <a:pt x="526569" y="471163"/>
                </a:lnTo>
                <a:lnTo>
                  <a:pt x="76628" y="471163"/>
                </a:lnTo>
                <a:cubicBezTo>
                  <a:pt x="34307" y="471163"/>
                  <a:pt x="0" y="436004"/>
                  <a:pt x="0" y="392634"/>
                </a:cubicBezTo>
                <a:lnTo>
                  <a:pt x="0" y="78529"/>
                </a:lnTo>
                <a:cubicBezTo>
                  <a:pt x="0" y="35159"/>
                  <a:pt x="34307" y="0"/>
                  <a:pt x="766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90000" rIns="72000" bIns="72000" rtlCol="0" anchor="ctr">
            <a:noAutofit/>
          </a:bodyPr>
          <a:lstStyle/>
          <a:p>
            <a:pPr>
              <a:lnSpc>
                <a:spcPct val="85000"/>
              </a:lnSpc>
              <a:tabLst>
                <a:tab pos="984250" algn="l"/>
                <a:tab pos="2957513" algn="l"/>
              </a:tabLst>
            </a:pPr>
            <a:r>
              <a:rPr lang="en-GB" sz="1000" b="1" dirty="0">
                <a:solidFill>
                  <a:prstClr val="white"/>
                </a:solidFill>
              </a:rPr>
              <a:t>STUDIUL PEARL-III</a:t>
            </a:r>
            <a:br>
              <a:rPr lang="en-GB" sz="1000" b="1" dirty="0">
                <a:solidFill>
                  <a:prstClr val="white"/>
                </a:solidFill>
              </a:rPr>
            </a:br>
            <a:r>
              <a:rPr lang="pt-BR" sz="1000" dirty="0">
                <a:solidFill>
                  <a:prstClr val="white"/>
                </a:solidFill>
              </a:rPr>
              <a:t>(GT1b, fără tratament anterior; n = 419)</a:t>
            </a:r>
          </a:p>
        </p:txBody>
      </p:sp>
      <p:sp>
        <p:nvSpPr>
          <p:cNvPr id="14" name="Freeform 46"/>
          <p:cNvSpPr/>
          <p:nvPr/>
        </p:nvSpPr>
        <p:spPr>
          <a:xfrm>
            <a:off x="3426983" y="5243203"/>
            <a:ext cx="2475640" cy="628217"/>
          </a:xfrm>
          <a:custGeom>
            <a:avLst/>
            <a:gdLst>
              <a:gd name="connsiteX0" fmla="*/ 76628 w 2475640"/>
              <a:gd name="connsiteY0" fmla="*/ 0 h 471163"/>
              <a:gd name="connsiteX1" fmla="*/ 526569 w 2475640"/>
              <a:gd name="connsiteY1" fmla="*/ 0 h 471163"/>
              <a:gd name="connsiteX2" fmla="*/ 588040 w 2475640"/>
              <a:gd name="connsiteY2" fmla="*/ 0 h 471163"/>
              <a:gd name="connsiteX3" fmla="*/ 1037981 w 2475640"/>
              <a:gd name="connsiteY3" fmla="*/ 0 h 471163"/>
              <a:gd name="connsiteX4" fmla="*/ 1763486 w 2475640"/>
              <a:gd name="connsiteY4" fmla="*/ 0 h 471163"/>
              <a:gd name="connsiteX5" fmla="*/ 2217350 w 2475640"/>
              <a:gd name="connsiteY5" fmla="*/ 0 h 471163"/>
              <a:gd name="connsiteX6" fmla="*/ 2217350 w 2475640"/>
              <a:gd name="connsiteY6" fmla="*/ 1 h 471163"/>
              <a:gd name="connsiteX7" fmla="*/ 2372023 w 2475640"/>
              <a:gd name="connsiteY7" fmla="*/ 1 h 471163"/>
              <a:gd name="connsiteX8" fmla="*/ 2475640 w 2475640"/>
              <a:gd name="connsiteY8" fmla="*/ 235582 h 471163"/>
              <a:gd name="connsiteX9" fmla="*/ 2372023 w 2475640"/>
              <a:gd name="connsiteY9" fmla="*/ 471163 h 471163"/>
              <a:gd name="connsiteX10" fmla="*/ 2217350 w 2475640"/>
              <a:gd name="connsiteY10" fmla="*/ 471163 h 471163"/>
              <a:gd name="connsiteX11" fmla="*/ 2169213 w 2475640"/>
              <a:gd name="connsiteY11" fmla="*/ 471163 h 471163"/>
              <a:gd name="connsiteX12" fmla="*/ 2141505 w 2475640"/>
              <a:gd name="connsiteY12" fmla="*/ 471163 h 471163"/>
              <a:gd name="connsiteX13" fmla="*/ 2112384 w 2475640"/>
              <a:gd name="connsiteY13" fmla="*/ 471163 h 471163"/>
              <a:gd name="connsiteX14" fmla="*/ 1763486 w 2475640"/>
              <a:gd name="connsiteY14" fmla="*/ 471163 h 471163"/>
              <a:gd name="connsiteX15" fmla="*/ 1037981 w 2475640"/>
              <a:gd name="connsiteY15" fmla="*/ 471163 h 471163"/>
              <a:gd name="connsiteX16" fmla="*/ 588040 w 2475640"/>
              <a:gd name="connsiteY16" fmla="*/ 471163 h 471163"/>
              <a:gd name="connsiteX17" fmla="*/ 526569 w 2475640"/>
              <a:gd name="connsiteY17" fmla="*/ 471163 h 471163"/>
              <a:gd name="connsiteX18" fmla="*/ 76628 w 2475640"/>
              <a:gd name="connsiteY18" fmla="*/ 471163 h 471163"/>
              <a:gd name="connsiteX19" fmla="*/ 0 w 2475640"/>
              <a:gd name="connsiteY19" fmla="*/ 392634 h 471163"/>
              <a:gd name="connsiteX20" fmla="*/ 0 w 2475640"/>
              <a:gd name="connsiteY20" fmla="*/ 78529 h 471163"/>
              <a:gd name="connsiteX21" fmla="*/ 76628 w 2475640"/>
              <a:gd name="connsiteY21" fmla="*/ 0 h 47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75640" h="471163">
                <a:moveTo>
                  <a:pt x="76628" y="0"/>
                </a:moveTo>
                <a:lnTo>
                  <a:pt x="526569" y="0"/>
                </a:lnTo>
                <a:lnTo>
                  <a:pt x="588040" y="0"/>
                </a:lnTo>
                <a:lnTo>
                  <a:pt x="1037981" y="0"/>
                </a:lnTo>
                <a:lnTo>
                  <a:pt x="1763486" y="0"/>
                </a:lnTo>
                <a:lnTo>
                  <a:pt x="2217350" y="0"/>
                </a:lnTo>
                <a:lnTo>
                  <a:pt x="2217350" y="1"/>
                </a:lnTo>
                <a:lnTo>
                  <a:pt x="2372023" y="1"/>
                </a:lnTo>
                <a:lnTo>
                  <a:pt x="2475640" y="235582"/>
                </a:lnTo>
                <a:lnTo>
                  <a:pt x="2372023" y="471163"/>
                </a:lnTo>
                <a:lnTo>
                  <a:pt x="2217350" y="471163"/>
                </a:lnTo>
                <a:lnTo>
                  <a:pt x="2169213" y="471163"/>
                </a:lnTo>
                <a:lnTo>
                  <a:pt x="2141505" y="471163"/>
                </a:lnTo>
                <a:lnTo>
                  <a:pt x="2112384" y="471163"/>
                </a:lnTo>
                <a:lnTo>
                  <a:pt x="1763486" y="471163"/>
                </a:lnTo>
                <a:lnTo>
                  <a:pt x="1037981" y="471163"/>
                </a:lnTo>
                <a:lnTo>
                  <a:pt x="588040" y="471163"/>
                </a:lnTo>
                <a:lnTo>
                  <a:pt x="526569" y="471163"/>
                </a:lnTo>
                <a:lnTo>
                  <a:pt x="76628" y="471163"/>
                </a:lnTo>
                <a:cubicBezTo>
                  <a:pt x="34307" y="471163"/>
                  <a:pt x="0" y="436004"/>
                  <a:pt x="0" y="392634"/>
                </a:cubicBezTo>
                <a:lnTo>
                  <a:pt x="0" y="78529"/>
                </a:lnTo>
                <a:cubicBezTo>
                  <a:pt x="0" y="35159"/>
                  <a:pt x="34307" y="0"/>
                  <a:pt x="7662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90000" rIns="72000" bIns="72000" rtlCol="0" anchor="ctr">
            <a:noAutofit/>
          </a:bodyPr>
          <a:lstStyle/>
          <a:p>
            <a:pPr>
              <a:lnSpc>
                <a:spcPct val="85000"/>
              </a:lnSpc>
              <a:tabLst>
                <a:tab pos="984250" algn="l"/>
                <a:tab pos="2957513" algn="l"/>
              </a:tabLst>
            </a:pPr>
            <a:r>
              <a:rPr lang="en-GB" sz="1000" b="1" dirty="0">
                <a:solidFill>
                  <a:prstClr val="white"/>
                </a:solidFill>
              </a:rPr>
              <a:t>STUDIUL PEARL-IV</a:t>
            </a:r>
            <a:br>
              <a:rPr lang="en-GB" sz="1000" b="1" dirty="0">
                <a:solidFill>
                  <a:prstClr val="white"/>
                </a:solidFill>
              </a:rPr>
            </a:br>
            <a:r>
              <a:rPr lang="pt-BR" sz="1000" dirty="0">
                <a:solidFill>
                  <a:prstClr val="white"/>
                </a:solidFill>
              </a:rPr>
              <a:t>(GT1a, fără tratament anterior; n = 305)</a:t>
            </a:r>
          </a:p>
        </p:txBody>
      </p:sp>
      <p:sp>
        <p:nvSpPr>
          <p:cNvPr id="15" name="Freeform 47"/>
          <p:cNvSpPr/>
          <p:nvPr/>
        </p:nvSpPr>
        <p:spPr>
          <a:xfrm>
            <a:off x="3426983" y="3893929"/>
            <a:ext cx="2475640" cy="628217"/>
          </a:xfrm>
          <a:custGeom>
            <a:avLst/>
            <a:gdLst>
              <a:gd name="connsiteX0" fmla="*/ 76628 w 2475640"/>
              <a:gd name="connsiteY0" fmla="*/ 0 h 471163"/>
              <a:gd name="connsiteX1" fmla="*/ 526569 w 2475640"/>
              <a:gd name="connsiteY1" fmla="*/ 0 h 471163"/>
              <a:gd name="connsiteX2" fmla="*/ 588040 w 2475640"/>
              <a:gd name="connsiteY2" fmla="*/ 0 h 471163"/>
              <a:gd name="connsiteX3" fmla="*/ 1037981 w 2475640"/>
              <a:gd name="connsiteY3" fmla="*/ 0 h 471163"/>
              <a:gd name="connsiteX4" fmla="*/ 1763486 w 2475640"/>
              <a:gd name="connsiteY4" fmla="*/ 0 h 471163"/>
              <a:gd name="connsiteX5" fmla="*/ 2217350 w 2475640"/>
              <a:gd name="connsiteY5" fmla="*/ 0 h 471163"/>
              <a:gd name="connsiteX6" fmla="*/ 2217350 w 2475640"/>
              <a:gd name="connsiteY6" fmla="*/ 1 h 471163"/>
              <a:gd name="connsiteX7" fmla="*/ 2372023 w 2475640"/>
              <a:gd name="connsiteY7" fmla="*/ 1 h 471163"/>
              <a:gd name="connsiteX8" fmla="*/ 2475640 w 2475640"/>
              <a:gd name="connsiteY8" fmla="*/ 235582 h 471163"/>
              <a:gd name="connsiteX9" fmla="*/ 2372023 w 2475640"/>
              <a:gd name="connsiteY9" fmla="*/ 471163 h 471163"/>
              <a:gd name="connsiteX10" fmla="*/ 2217350 w 2475640"/>
              <a:gd name="connsiteY10" fmla="*/ 471163 h 471163"/>
              <a:gd name="connsiteX11" fmla="*/ 2169213 w 2475640"/>
              <a:gd name="connsiteY11" fmla="*/ 471163 h 471163"/>
              <a:gd name="connsiteX12" fmla="*/ 2141505 w 2475640"/>
              <a:gd name="connsiteY12" fmla="*/ 471163 h 471163"/>
              <a:gd name="connsiteX13" fmla="*/ 2112384 w 2475640"/>
              <a:gd name="connsiteY13" fmla="*/ 471163 h 471163"/>
              <a:gd name="connsiteX14" fmla="*/ 1763486 w 2475640"/>
              <a:gd name="connsiteY14" fmla="*/ 471163 h 471163"/>
              <a:gd name="connsiteX15" fmla="*/ 1037981 w 2475640"/>
              <a:gd name="connsiteY15" fmla="*/ 471163 h 471163"/>
              <a:gd name="connsiteX16" fmla="*/ 588040 w 2475640"/>
              <a:gd name="connsiteY16" fmla="*/ 471163 h 471163"/>
              <a:gd name="connsiteX17" fmla="*/ 526569 w 2475640"/>
              <a:gd name="connsiteY17" fmla="*/ 471163 h 471163"/>
              <a:gd name="connsiteX18" fmla="*/ 76628 w 2475640"/>
              <a:gd name="connsiteY18" fmla="*/ 471163 h 471163"/>
              <a:gd name="connsiteX19" fmla="*/ 0 w 2475640"/>
              <a:gd name="connsiteY19" fmla="*/ 392634 h 471163"/>
              <a:gd name="connsiteX20" fmla="*/ 0 w 2475640"/>
              <a:gd name="connsiteY20" fmla="*/ 78529 h 471163"/>
              <a:gd name="connsiteX21" fmla="*/ 76628 w 2475640"/>
              <a:gd name="connsiteY21" fmla="*/ 0 h 47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75640" h="471163">
                <a:moveTo>
                  <a:pt x="76628" y="0"/>
                </a:moveTo>
                <a:lnTo>
                  <a:pt x="526569" y="0"/>
                </a:lnTo>
                <a:lnTo>
                  <a:pt x="588040" y="0"/>
                </a:lnTo>
                <a:lnTo>
                  <a:pt x="1037981" y="0"/>
                </a:lnTo>
                <a:lnTo>
                  <a:pt x="1763486" y="0"/>
                </a:lnTo>
                <a:lnTo>
                  <a:pt x="2217350" y="0"/>
                </a:lnTo>
                <a:lnTo>
                  <a:pt x="2217350" y="1"/>
                </a:lnTo>
                <a:lnTo>
                  <a:pt x="2372023" y="1"/>
                </a:lnTo>
                <a:lnTo>
                  <a:pt x="2475640" y="235582"/>
                </a:lnTo>
                <a:lnTo>
                  <a:pt x="2372023" y="471163"/>
                </a:lnTo>
                <a:lnTo>
                  <a:pt x="2217350" y="471163"/>
                </a:lnTo>
                <a:lnTo>
                  <a:pt x="2169213" y="471163"/>
                </a:lnTo>
                <a:lnTo>
                  <a:pt x="2141505" y="471163"/>
                </a:lnTo>
                <a:lnTo>
                  <a:pt x="2112384" y="471163"/>
                </a:lnTo>
                <a:lnTo>
                  <a:pt x="1763486" y="471163"/>
                </a:lnTo>
                <a:lnTo>
                  <a:pt x="1037981" y="471163"/>
                </a:lnTo>
                <a:lnTo>
                  <a:pt x="588040" y="471163"/>
                </a:lnTo>
                <a:lnTo>
                  <a:pt x="526569" y="471163"/>
                </a:lnTo>
                <a:lnTo>
                  <a:pt x="76628" y="471163"/>
                </a:lnTo>
                <a:cubicBezTo>
                  <a:pt x="34307" y="471163"/>
                  <a:pt x="0" y="436004"/>
                  <a:pt x="0" y="392634"/>
                </a:cubicBezTo>
                <a:lnTo>
                  <a:pt x="0" y="78529"/>
                </a:lnTo>
                <a:cubicBezTo>
                  <a:pt x="0" y="35159"/>
                  <a:pt x="34307" y="0"/>
                  <a:pt x="76628" y="0"/>
                </a:cubicBezTo>
                <a:close/>
              </a:path>
            </a:pathLst>
          </a:custGeom>
          <a:solidFill>
            <a:srgbClr val="CD6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90000" rIns="72000" bIns="72000" rtlCol="0" anchor="ctr">
            <a:noAutofit/>
          </a:bodyPr>
          <a:lstStyle/>
          <a:p>
            <a:pPr>
              <a:lnSpc>
                <a:spcPct val="85000"/>
              </a:lnSpc>
              <a:tabLst>
                <a:tab pos="984250" algn="l"/>
                <a:tab pos="2957513" algn="l"/>
              </a:tabLst>
            </a:pPr>
            <a:r>
              <a:rPr lang="en-GB" sz="1000" b="1" dirty="0">
                <a:solidFill>
                  <a:prstClr val="white"/>
                </a:solidFill>
              </a:rPr>
              <a:t>STUDIUL PEARL-II*</a:t>
            </a:r>
            <a:br>
              <a:rPr lang="en-GB" sz="1000" b="1" dirty="0">
                <a:solidFill>
                  <a:prstClr val="white"/>
                </a:solidFill>
              </a:rPr>
            </a:br>
            <a:r>
              <a:rPr lang="pt-BR" sz="1000" dirty="0">
                <a:solidFill>
                  <a:prstClr val="white"/>
                </a:solidFill>
              </a:rPr>
              <a:t>(GT1b, tratați anterior cu P/R; n = 179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31579" y="1610212"/>
            <a:ext cx="2319647" cy="53703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/>
        </p:spPr>
        <p:txBody>
          <a:bodyPr wrap="square" lIns="108000" tIns="144000" rIns="0" bIns="144000" anchor="ctr" anchorCtr="0">
            <a:spAutoFit/>
          </a:bodyPr>
          <a:lstStyle>
            <a:lvl1pPr eaLnBrk="0" hangingPunct="0">
              <a:spcBef>
                <a:spcPct val="80000"/>
              </a:spcBef>
              <a:buFont typeface="Arial" pitchFamily="34" charset="0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1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60338" indent="-160338" eaLnBrk="1" hangingPunct="1">
              <a:spcBef>
                <a:spcPct val="0"/>
              </a:spcBef>
              <a:buClr>
                <a:srgbClr val="E74A15"/>
              </a:buClr>
            </a:pPr>
            <a:endParaRPr lang="en-US" altLang="en-US" sz="1600" b="1" dirty="0">
              <a:solidFill>
                <a:srgbClr val="0706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7" name="Rectangle 37"/>
          <p:cNvSpPr/>
          <p:nvPr/>
        </p:nvSpPr>
        <p:spPr>
          <a:xfrm>
            <a:off x="3318984" y="2758213"/>
            <a:ext cx="2693177" cy="91465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rapezoid 40"/>
          <p:cNvSpPr/>
          <p:nvPr/>
        </p:nvSpPr>
        <p:spPr>
          <a:xfrm rot="16200000">
            <a:off x="2681034" y="3034607"/>
            <a:ext cx="914649" cy="361862"/>
          </a:xfrm>
          <a:prstGeom prst="trapezoid">
            <a:avLst>
              <a:gd name="adj" fmla="val 25416"/>
            </a:avLst>
          </a:prstGeom>
          <a:gradFill flip="none" rotWithShape="1"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rgbClr val="E8E8E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0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9" name="Freeform 48"/>
          <p:cNvSpPr/>
          <p:nvPr/>
        </p:nvSpPr>
        <p:spPr>
          <a:xfrm>
            <a:off x="3426983" y="2852305"/>
            <a:ext cx="2475640" cy="720000"/>
          </a:xfrm>
          <a:custGeom>
            <a:avLst/>
            <a:gdLst>
              <a:gd name="connsiteX0" fmla="*/ 76628 w 2475640"/>
              <a:gd name="connsiteY0" fmla="*/ 0 h 471163"/>
              <a:gd name="connsiteX1" fmla="*/ 526569 w 2475640"/>
              <a:gd name="connsiteY1" fmla="*/ 0 h 471163"/>
              <a:gd name="connsiteX2" fmla="*/ 588040 w 2475640"/>
              <a:gd name="connsiteY2" fmla="*/ 0 h 471163"/>
              <a:gd name="connsiteX3" fmla="*/ 1037981 w 2475640"/>
              <a:gd name="connsiteY3" fmla="*/ 0 h 471163"/>
              <a:gd name="connsiteX4" fmla="*/ 1763486 w 2475640"/>
              <a:gd name="connsiteY4" fmla="*/ 0 h 471163"/>
              <a:gd name="connsiteX5" fmla="*/ 2217350 w 2475640"/>
              <a:gd name="connsiteY5" fmla="*/ 0 h 471163"/>
              <a:gd name="connsiteX6" fmla="*/ 2217350 w 2475640"/>
              <a:gd name="connsiteY6" fmla="*/ 1 h 471163"/>
              <a:gd name="connsiteX7" fmla="*/ 2372023 w 2475640"/>
              <a:gd name="connsiteY7" fmla="*/ 1 h 471163"/>
              <a:gd name="connsiteX8" fmla="*/ 2475640 w 2475640"/>
              <a:gd name="connsiteY8" fmla="*/ 235582 h 471163"/>
              <a:gd name="connsiteX9" fmla="*/ 2372023 w 2475640"/>
              <a:gd name="connsiteY9" fmla="*/ 471163 h 471163"/>
              <a:gd name="connsiteX10" fmla="*/ 2217350 w 2475640"/>
              <a:gd name="connsiteY10" fmla="*/ 471163 h 471163"/>
              <a:gd name="connsiteX11" fmla="*/ 2169213 w 2475640"/>
              <a:gd name="connsiteY11" fmla="*/ 471163 h 471163"/>
              <a:gd name="connsiteX12" fmla="*/ 2141505 w 2475640"/>
              <a:gd name="connsiteY12" fmla="*/ 471163 h 471163"/>
              <a:gd name="connsiteX13" fmla="*/ 2112384 w 2475640"/>
              <a:gd name="connsiteY13" fmla="*/ 471163 h 471163"/>
              <a:gd name="connsiteX14" fmla="*/ 1763486 w 2475640"/>
              <a:gd name="connsiteY14" fmla="*/ 471163 h 471163"/>
              <a:gd name="connsiteX15" fmla="*/ 1037981 w 2475640"/>
              <a:gd name="connsiteY15" fmla="*/ 471163 h 471163"/>
              <a:gd name="connsiteX16" fmla="*/ 588040 w 2475640"/>
              <a:gd name="connsiteY16" fmla="*/ 471163 h 471163"/>
              <a:gd name="connsiteX17" fmla="*/ 526569 w 2475640"/>
              <a:gd name="connsiteY17" fmla="*/ 471163 h 471163"/>
              <a:gd name="connsiteX18" fmla="*/ 76628 w 2475640"/>
              <a:gd name="connsiteY18" fmla="*/ 471163 h 471163"/>
              <a:gd name="connsiteX19" fmla="*/ 0 w 2475640"/>
              <a:gd name="connsiteY19" fmla="*/ 392634 h 471163"/>
              <a:gd name="connsiteX20" fmla="*/ 0 w 2475640"/>
              <a:gd name="connsiteY20" fmla="*/ 78529 h 471163"/>
              <a:gd name="connsiteX21" fmla="*/ 76628 w 2475640"/>
              <a:gd name="connsiteY21" fmla="*/ 0 h 47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75640" h="471163">
                <a:moveTo>
                  <a:pt x="76628" y="0"/>
                </a:moveTo>
                <a:lnTo>
                  <a:pt x="526569" y="0"/>
                </a:lnTo>
                <a:lnTo>
                  <a:pt x="588040" y="0"/>
                </a:lnTo>
                <a:lnTo>
                  <a:pt x="1037981" y="0"/>
                </a:lnTo>
                <a:lnTo>
                  <a:pt x="1763486" y="0"/>
                </a:lnTo>
                <a:lnTo>
                  <a:pt x="2217350" y="0"/>
                </a:lnTo>
                <a:lnTo>
                  <a:pt x="2217350" y="1"/>
                </a:lnTo>
                <a:lnTo>
                  <a:pt x="2372023" y="1"/>
                </a:lnTo>
                <a:lnTo>
                  <a:pt x="2475640" y="235582"/>
                </a:lnTo>
                <a:lnTo>
                  <a:pt x="2372023" y="471163"/>
                </a:lnTo>
                <a:lnTo>
                  <a:pt x="2217350" y="471163"/>
                </a:lnTo>
                <a:lnTo>
                  <a:pt x="2169213" y="471163"/>
                </a:lnTo>
                <a:lnTo>
                  <a:pt x="2141505" y="471163"/>
                </a:lnTo>
                <a:lnTo>
                  <a:pt x="2112384" y="471163"/>
                </a:lnTo>
                <a:lnTo>
                  <a:pt x="1763486" y="471163"/>
                </a:lnTo>
                <a:lnTo>
                  <a:pt x="1037981" y="471163"/>
                </a:lnTo>
                <a:lnTo>
                  <a:pt x="588040" y="471163"/>
                </a:lnTo>
                <a:lnTo>
                  <a:pt x="526569" y="471163"/>
                </a:lnTo>
                <a:lnTo>
                  <a:pt x="76628" y="471163"/>
                </a:lnTo>
                <a:cubicBezTo>
                  <a:pt x="34307" y="471163"/>
                  <a:pt x="0" y="436004"/>
                  <a:pt x="0" y="392634"/>
                </a:cubicBezTo>
                <a:lnTo>
                  <a:pt x="0" y="78529"/>
                </a:lnTo>
                <a:cubicBezTo>
                  <a:pt x="0" y="35159"/>
                  <a:pt x="34307" y="0"/>
                  <a:pt x="766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90000" rIns="72000" bIns="72000" rtlCol="0" anchor="ctr">
            <a:noAutofit/>
          </a:bodyPr>
          <a:lstStyle/>
          <a:p>
            <a:pPr>
              <a:lnSpc>
                <a:spcPct val="85000"/>
              </a:lnSpc>
              <a:tabLst>
                <a:tab pos="984250" algn="l"/>
                <a:tab pos="2957513" algn="l"/>
              </a:tabLst>
            </a:pPr>
            <a:r>
              <a:rPr lang="en-GB" sz="1000" b="1" dirty="0">
                <a:solidFill>
                  <a:prstClr val="white"/>
                </a:solidFill>
              </a:rPr>
              <a:t>STUDIUL TURQUOISE-II*</a:t>
            </a:r>
            <a:br>
              <a:rPr lang="en-GB" sz="1000" b="1" dirty="0">
                <a:solidFill>
                  <a:prstClr val="white"/>
                </a:solidFill>
              </a:rPr>
            </a:br>
            <a:r>
              <a:rPr lang="pt-BR" sz="1000" dirty="0">
                <a:solidFill>
                  <a:prstClr val="white"/>
                </a:solidFill>
              </a:rPr>
              <a:t>(GT1, fără tratament anterior/tratați anterior cu P/R, cu ciroză compensată; n = 380)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31579" y="2947021"/>
            <a:ext cx="2319647" cy="53703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/>
        </p:spPr>
        <p:txBody>
          <a:bodyPr wrap="square" lIns="108000" tIns="144000" rIns="0" bIns="144000" anchor="ctr" anchorCtr="0">
            <a:spAutoFit/>
          </a:bodyPr>
          <a:lstStyle>
            <a:defPPr>
              <a:defRPr lang="en-US"/>
            </a:defPPr>
            <a:lvl1pPr marL="160338" indent="-160338">
              <a:spcBef>
                <a:spcPct val="0"/>
              </a:spcBef>
              <a:buClr>
                <a:schemeClr val="accent4"/>
              </a:buClr>
              <a:buFont typeface="Calibri" panose="020F0502020204030204" pitchFamily="34" charset="0"/>
              <a:buChar char="˃"/>
              <a:defRPr sz="1400" b="1">
                <a:solidFill>
                  <a:srgbClr val="070605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•"/>
              <a:defRPr sz="22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latin typeface="Calibri" pitchFamily="34" charset="0"/>
              </a:defRPr>
            </a:lvl3pPr>
            <a:lvl4pPr marL="1600200" indent="-228600" eaLnBrk="0" hangingPunct="0">
              <a:spcBef>
                <a:spcPct val="10000"/>
              </a:spcBef>
              <a:buFont typeface="Arial" pitchFamily="34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10000"/>
              </a:spcBef>
              <a:buFont typeface="Arial" pitchFamily="34" charset="0"/>
              <a:buChar char="–"/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latin typeface="Calibri" pitchFamily="34" charset="0"/>
              </a:defRPr>
            </a:lvl9pPr>
          </a:lstStyle>
          <a:p>
            <a:pPr>
              <a:buClr>
                <a:srgbClr val="E74A15"/>
              </a:buClr>
              <a:buFont typeface="Calibri" panose="020F0502020204030204" pitchFamily="34" charset="0"/>
              <a:buNone/>
            </a:pPr>
            <a:endParaRPr lang="en-US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31579" y="4600578"/>
            <a:ext cx="2319647" cy="53703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/>
        </p:spPr>
        <p:txBody>
          <a:bodyPr wrap="square" lIns="108000" tIns="144000" rIns="0" bIns="144000" anchor="ctr" anchorCtr="0">
            <a:spAutoFit/>
          </a:bodyPr>
          <a:lstStyle>
            <a:defPPr>
              <a:defRPr lang="en-US"/>
            </a:defPPr>
            <a:lvl1pPr marL="160338" indent="-160338">
              <a:spcBef>
                <a:spcPct val="0"/>
              </a:spcBef>
              <a:buClr>
                <a:schemeClr val="accent4"/>
              </a:buClr>
              <a:buFont typeface="Calibri" panose="020F0502020204030204" pitchFamily="34" charset="0"/>
              <a:buChar char="˃"/>
              <a:defRPr sz="1400" b="1">
                <a:solidFill>
                  <a:srgbClr val="070605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•"/>
              <a:defRPr sz="22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latin typeface="Calibri" pitchFamily="34" charset="0"/>
              </a:defRPr>
            </a:lvl3pPr>
            <a:lvl4pPr marL="1600200" indent="-228600" eaLnBrk="0" hangingPunct="0">
              <a:spcBef>
                <a:spcPct val="10000"/>
              </a:spcBef>
              <a:buFont typeface="Arial" pitchFamily="34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10000"/>
              </a:spcBef>
              <a:buFont typeface="Arial" pitchFamily="34" charset="0"/>
              <a:buChar char="–"/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latin typeface="Calibri" pitchFamily="34" charset="0"/>
              </a:defRPr>
            </a:lvl9pPr>
          </a:lstStyle>
          <a:p>
            <a:pPr marL="0" indent="0">
              <a:buClr>
                <a:srgbClr val="E74A15"/>
              </a:buClr>
              <a:buNone/>
            </a:pPr>
            <a:r>
              <a:rPr lang="vi-V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Viekirax+Exviera±</a:t>
            </a:r>
            <a:r>
              <a:rPr lang="ro-RO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RBV</a:t>
            </a:r>
            <a:endParaRPr lang="vi-V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09600" y="290945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Populație specială</a:t>
            </a:r>
          </a:p>
          <a:p>
            <a:pPr algn="ctr"/>
            <a:r>
              <a:rPr lang="vi-VN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Viekirax+Exviera+RBV</a:t>
            </a:r>
          </a:p>
        </p:txBody>
      </p:sp>
      <p:sp>
        <p:nvSpPr>
          <p:cNvPr id="23" name="TextBox 25"/>
          <p:cNvSpPr txBox="1"/>
          <p:nvPr/>
        </p:nvSpPr>
        <p:spPr>
          <a:xfrm>
            <a:off x="611560" y="1698291"/>
            <a:ext cx="245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Viekirax</a:t>
            </a:r>
            <a:r>
              <a:rPr lang="ro-RO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+</a:t>
            </a:r>
            <a:r>
              <a:rPr lang="ro-RO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Exviera</a:t>
            </a:r>
            <a:r>
              <a:rPr lang="ro-RO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+RBV</a:t>
            </a:r>
            <a:endParaRPr lang="vi-VN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Calibri" pitchFamily="34" charset="0"/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395536" y="5262232"/>
            <a:ext cx="1599152" cy="64633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>
              <a:defRPr/>
            </a:pPr>
            <a:r>
              <a:rPr lang="en-GB" alt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*</a:t>
            </a:r>
            <a:r>
              <a:rPr lang="vi-VN" altLang="en-US" sz="14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deschis</a:t>
            </a:r>
          </a:p>
          <a:p>
            <a:pPr>
              <a:defRPr/>
            </a:pPr>
            <a:r>
              <a:rPr lang="vi-VN" altLang="en-US" sz="14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GT</a:t>
            </a:r>
            <a:r>
              <a:rPr lang="ro-RO" altLang="en-US" sz="14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=</a:t>
            </a:r>
            <a:r>
              <a:rPr lang="vi-VN" altLang="en-US" sz="14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genotip</a:t>
            </a:r>
          </a:p>
          <a:p>
            <a:pPr>
              <a:defRPr/>
            </a:pPr>
            <a:r>
              <a:rPr lang="vi-VN" altLang="en-US" sz="14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RBV</a:t>
            </a:r>
            <a:r>
              <a:rPr lang="ro-RO" altLang="en-US" sz="14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=</a:t>
            </a:r>
            <a:r>
              <a:rPr lang="vi-VN" altLang="en-US" sz="14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ribavirină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10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7182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Regim AbbVie 3-DAA</a:t>
            </a:r>
            <a:r>
              <a:rPr sz="3200" b="1" dirty="0">
                <a:solidFill>
                  <a:schemeClr val="bg1"/>
                </a:solidFill>
                <a:latin typeface="Corbel" pitchFamily="34" charset="0"/>
              </a:rPr>
              <a:t>: </a:t>
            </a:r>
            <a:r>
              <a:rPr sz="3200" b="1" dirty="0">
                <a:solidFill>
                  <a:srgbClr val="FFC000"/>
                </a:solidFill>
                <a:latin typeface="Corbel" pitchFamily="34" charset="0"/>
              </a:rPr>
              <a:t>Viekirax + Exviera</a:t>
            </a:r>
            <a:r>
              <a:rPr sz="3200" b="1" dirty="0">
                <a:solidFill>
                  <a:schemeClr val="bg1"/>
                </a:solidFill>
                <a:latin typeface="Corbel" pitchFamily="34" charset="0"/>
              </a:rPr>
              <a:t>, </a:t>
            </a:r>
            <a:r>
              <a:rPr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indicații UE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5496" y="6021288"/>
            <a:ext cx="8856984" cy="769441"/>
          </a:xfrm>
        </p:spPr>
        <p:txBody>
          <a:bodyPr/>
          <a:lstStyle/>
          <a:p>
            <a:r>
              <a:rPr sz="1400" i="1" dirty="0">
                <a:solidFill>
                  <a:schemeClr val="bg1"/>
                </a:solidFill>
                <a:latin typeface="Corbel" pitchFamily="34" charset="0"/>
              </a:rPr>
              <a:t>Viekirax UK Summary of Product Characteristics (accesat </a:t>
            </a:r>
            <a:r>
              <a:rPr sz="1400" i="1" dirty="0" err="1">
                <a:solidFill>
                  <a:schemeClr val="bg1"/>
                </a:solidFill>
                <a:latin typeface="Corbel" pitchFamily="34" charset="0"/>
              </a:rPr>
              <a:t>în</a:t>
            </a:r>
            <a:r>
              <a:rPr sz="1400" i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sz="1400" i="1" dirty="0" err="1">
                <a:solidFill>
                  <a:schemeClr val="bg1"/>
                </a:solidFill>
                <a:latin typeface="Corbel" pitchFamily="34" charset="0"/>
              </a:rPr>
              <a:t>oct</a:t>
            </a:r>
            <a:r>
              <a:rPr sz="1400" i="1" dirty="0">
                <a:solidFill>
                  <a:schemeClr val="bg1"/>
                </a:solidFill>
                <a:latin typeface="Corbel" pitchFamily="34" charset="0"/>
              </a:rPr>
              <a:t> 2016);</a:t>
            </a:r>
            <a:r>
              <a:rPr lang="ro-RO" sz="1400" i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sz="1400" i="1" dirty="0" err="1">
                <a:solidFill>
                  <a:schemeClr val="bg1"/>
                </a:solidFill>
                <a:latin typeface="Corbel" pitchFamily="34" charset="0"/>
              </a:rPr>
              <a:t>Exviera</a:t>
            </a:r>
            <a:r>
              <a:rPr sz="1400" i="1" dirty="0">
                <a:solidFill>
                  <a:schemeClr val="bg1"/>
                </a:solidFill>
                <a:latin typeface="Corbel" pitchFamily="34" charset="0"/>
              </a:rPr>
              <a:t> UK Summary of Product Characteristics (accesat </a:t>
            </a:r>
            <a:r>
              <a:rPr sz="1400" i="1" dirty="0" err="1">
                <a:solidFill>
                  <a:schemeClr val="bg1"/>
                </a:solidFill>
                <a:latin typeface="Corbel" pitchFamily="34" charset="0"/>
              </a:rPr>
              <a:t>în</a:t>
            </a:r>
            <a:r>
              <a:rPr sz="1400" i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sz="1400" i="1" dirty="0" err="1">
                <a:solidFill>
                  <a:schemeClr val="bg1"/>
                </a:solidFill>
                <a:latin typeface="Corbel" pitchFamily="34" charset="0"/>
              </a:rPr>
              <a:t>oct</a:t>
            </a:r>
            <a:r>
              <a:rPr sz="1400" i="1" dirty="0">
                <a:solidFill>
                  <a:schemeClr val="bg1"/>
                </a:solidFill>
                <a:latin typeface="Corbel" pitchFamily="34" charset="0"/>
              </a:rPr>
              <a:t> 2016);</a:t>
            </a:r>
            <a:r>
              <a:rPr lang="ro-RO" sz="1400" i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sz="1400" i="1" dirty="0">
                <a:solidFill>
                  <a:schemeClr val="bg1"/>
                </a:solidFill>
                <a:latin typeface="Corbel" pitchFamily="34" charset="0"/>
              </a:rPr>
              <a:t>https://news.abbvie.com/news/press-releases (accesat </a:t>
            </a:r>
            <a:r>
              <a:rPr sz="1400" i="1" dirty="0" err="1">
                <a:solidFill>
                  <a:schemeClr val="bg1"/>
                </a:solidFill>
                <a:latin typeface="Corbel" pitchFamily="34" charset="0"/>
              </a:rPr>
              <a:t>în</a:t>
            </a:r>
            <a:r>
              <a:rPr sz="1400" i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sz="1400" i="1" dirty="0" err="1">
                <a:solidFill>
                  <a:schemeClr val="bg1"/>
                </a:solidFill>
                <a:latin typeface="Corbel" pitchFamily="34" charset="0"/>
              </a:rPr>
              <a:t>oct</a:t>
            </a:r>
            <a:r>
              <a:rPr sz="1400" i="1" dirty="0">
                <a:solidFill>
                  <a:schemeClr val="bg1"/>
                </a:solidFill>
                <a:latin typeface="Corbel" pitchFamily="34" charset="0"/>
              </a:rPr>
              <a:t> 2016);</a:t>
            </a:r>
            <a:r>
              <a:rPr lang="ro-RO" sz="1400" i="1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  <a:p>
            <a:r>
              <a:rPr i="1" dirty="0">
                <a:solidFill>
                  <a:schemeClr val="bg1"/>
                </a:solidFill>
                <a:latin typeface="Corbel" pitchFamily="34" charset="0"/>
              </a:rPr>
              <a:t>EASL Recommendations on Treatment of Hepatitis C 2016. J Hepatol (2016). http://dx.doi.org/10.1016/j.jhep.2016.09.001: </a:t>
            </a:r>
            <a:r>
              <a:rPr i="1" dirty="0" err="1">
                <a:solidFill>
                  <a:schemeClr val="bg1"/>
                </a:solidFill>
                <a:latin typeface="Corbel" pitchFamily="34" charset="0"/>
              </a:rPr>
              <a:t>oct</a:t>
            </a:r>
            <a:r>
              <a:rPr i="1" dirty="0">
                <a:solidFill>
                  <a:schemeClr val="bg1"/>
                </a:solidFill>
                <a:latin typeface="Corbel" pitchFamily="34" charset="0"/>
              </a:rPr>
              <a:t> 2016</a:t>
            </a:r>
            <a:r>
              <a:rPr sz="1400" i="1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107504" y="5373216"/>
            <a:ext cx="8928992" cy="55341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sz="1100" u="sng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Dozare:</a:t>
            </a:r>
            <a:r>
              <a:rPr sz="11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Viekirax (OBV/PTV/r) = două tablete de 12,5 mg/75 mg/50 mg o dată </a:t>
            </a:r>
            <a:r>
              <a:rPr sz="11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pe</a:t>
            </a:r>
            <a:r>
              <a:rPr sz="11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sz="11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zi</a:t>
            </a:r>
            <a:r>
              <a:rPr lang="ro-RO" sz="11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sz="11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(dimineața); o tabletă Exviera (DSV) de 250 mg de două ori pe zi (dimineața și </a:t>
            </a:r>
            <a:r>
              <a:rPr sz="11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seara</a:t>
            </a:r>
            <a:r>
              <a:rPr sz="11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).</a:t>
            </a:r>
            <a:r>
              <a:rPr lang="ro-RO" sz="11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sz="11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*Acesta trebuie administrat cu atenție în cazul pacienților cu fibroză F3. Recomandarea duratei de tratament de 8 săptămâni este în prezent neautorizată.</a:t>
            </a:r>
          </a:p>
        </p:txBody>
      </p:sp>
      <p:graphicFrame>
        <p:nvGraphicFramePr>
          <p:cNvPr id="10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903040"/>
              </p:ext>
            </p:extLst>
          </p:nvPr>
        </p:nvGraphicFramePr>
        <p:xfrm>
          <a:off x="264737" y="2060848"/>
          <a:ext cx="8640961" cy="3319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186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Grup populație pacienți</a:t>
                      </a:r>
                      <a:r>
                        <a:rPr lang="en-US" sz="1800" baseline="30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†</a:t>
                      </a:r>
                      <a:endParaRPr lang="en-US" sz="1800" b="1" baseline="30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Regim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Durată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48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GT1b fără cizoră sau cu ciroză compensată</a:t>
                      </a:r>
                      <a:endParaRPr lang="en-US" sz="1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Viekirax + Exviera</a:t>
                      </a:r>
                      <a:endParaRPr lang="ro-RO" sz="1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săptămâni</a:t>
                      </a:r>
                      <a:endParaRPr lang="ro-RO" sz="1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GT1a</a:t>
                      </a:r>
                      <a:r>
                        <a:rPr lang="en-US" sz="1600" baseline="30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‡</a:t>
                      </a: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fără ciroză</a:t>
                      </a:r>
                      <a:endParaRPr lang="ro-RO" sz="1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Viekirax + Exviera</a:t>
                      </a:r>
                      <a:r>
                        <a:rPr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RBV</a:t>
                      </a:r>
                      <a:endParaRPr lang="ro-RO" sz="1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săptămâni</a:t>
                      </a:r>
                      <a:endParaRPr lang="ro-RO" sz="1600" b="1" baseline="30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GT1a</a:t>
                      </a:r>
                      <a:r>
                        <a:rPr lang="en-US" sz="1600" baseline="30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‡</a:t>
                      </a: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cu ciroză compensată</a:t>
                      </a:r>
                      <a:endParaRPr lang="ro-RO" sz="1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Viekirax + Exviera + RBV</a:t>
                      </a:r>
                      <a:endParaRPr lang="ro-RO" sz="1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săptămâni</a:t>
                      </a:r>
                      <a:endParaRPr lang="ro-RO" sz="1600" b="1" baseline="30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992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GT4 fără ciroză</a:t>
                      </a:r>
                      <a:endParaRPr lang="en-US" sz="1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Viekirax + RBV</a:t>
                      </a:r>
                      <a:endParaRPr lang="ro-RO" sz="1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săptămâni</a:t>
                      </a:r>
                      <a:endParaRPr lang="ro-RO" sz="1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925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GT4 cu ciroză compensată</a:t>
                      </a:r>
                      <a:endParaRPr lang="ro-RO" sz="1600" b="1" baseline="30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Viekirax</a:t>
                      </a:r>
                      <a:r>
                        <a:rPr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RBV</a:t>
                      </a:r>
                      <a:endParaRPr lang="ro-RO" sz="1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săptămâni</a:t>
                      </a:r>
                      <a:r>
                        <a:rPr lang="en-US" sz="1600" baseline="30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§</a:t>
                      </a:r>
                      <a:endParaRPr lang="ro-RO" sz="1600" b="1" baseline="30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187">
                <a:tc gridSpan="3"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altLang="en-US" sz="1200" u="none" strike="noStrike" kern="0" cap="none" spc="0" normalizeH="0" baseline="30000" noProof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†</a:t>
                      </a:r>
                      <a:r>
                        <a:rPr kumimoji="0" lang="en-GB" altLang="en-US" sz="1200" u="none" strike="noStrike" kern="0" cap="none" spc="0" normalizeH="0" baseline="0" noProof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 Regimurile includ pacienții co-infectați cu HIV;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200" baseline="30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† </a:t>
                      </a:r>
                      <a:r>
                        <a:rPr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se </a:t>
                      </a:r>
                      <a:r>
                        <a:rPr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respecta</a:t>
                      </a:r>
                      <a:r>
                        <a:rPr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recomandările</a:t>
                      </a:r>
                      <a:r>
                        <a:rPr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dozare</a:t>
                      </a:r>
                      <a:r>
                        <a:rPr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</a:t>
                      </a:r>
                      <a:r>
                        <a:rPr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GT1a </a:t>
                      </a:r>
                      <a:r>
                        <a:rPr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în</a:t>
                      </a:r>
                      <a:r>
                        <a:rPr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cazul</a:t>
                      </a:r>
                      <a:r>
                        <a:rPr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pacienților</a:t>
                      </a:r>
                      <a:r>
                        <a:rPr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cu </a:t>
                      </a:r>
                      <a:r>
                        <a:rPr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subtip</a:t>
                      </a:r>
                      <a:r>
                        <a:rPr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GT1 </a:t>
                      </a:r>
                      <a:r>
                        <a:rPr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necunoscut</a:t>
                      </a:r>
                      <a:r>
                        <a:rPr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sau</a:t>
                      </a:r>
                      <a:r>
                        <a:rPr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cu </a:t>
                      </a:r>
                      <a:r>
                        <a:rPr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infecție</a:t>
                      </a:r>
                      <a:r>
                        <a:rPr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mixtă</a:t>
                      </a:r>
                      <a:r>
                        <a:rPr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GT1;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200" baseline="30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§</a:t>
                      </a:r>
                      <a:r>
                        <a:rPr lang="en-US" sz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CHMP a acordat o opinie pozitivă pentru o durată mai scurtă a regimului Viekirax + RBV de 12 săptămâni.</a:t>
                      </a:r>
                      <a:endParaRPr lang="ro-RO" sz="1200" b="1" i="0" baseline="30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30000" dirty="0">
                        <a:latin typeface="+mn-lt"/>
                      </a:endParaRPr>
                    </a:p>
                  </a:txBody>
                  <a:tcP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24"/>
          <p:cNvSpPr/>
          <p:nvPr/>
        </p:nvSpPr>
        <p:spPr bwMode="auto">
          <a:xfrm>
            <a:off x="262830" y="2410222"/>
            <a:ext cx="8629650" cy="576404"/>
          </a:xfrm>
          <a:prstGeom prst="rect">
            <a:avLst/>
          </a:prstGeom>
          <a:noFill/>
          <a:ln w="38100" cap="flat" cmpd="sng" algn="ctr">
            <a:solidFill>
              <a:srgbClr val="FF00FF"/>
            </a:solidFill>
            <a:prstDash val="solid"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0" cap="none" spc="0" normalizeH="0" baseline="0" noProof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ounded Rectangle 9"/>
          <p:cNvSpPr/>
          <p:nvPr/>
        </p:nvSpPr>
        <p:spPr bwMode="auto">
          <a:xfrm>
            <a:off x="409217" y="1124744"/>
            <a:ext cx="8352000" cy="834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</a:pPr>
            <a:r>
              <a:rPr lang="en-GB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GB" sz="2000" b="1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Orientările EASL precizează faptul că regimul poate fi redus la 8 săptămâni în cazul pacienților fără tratament anterior, fără ciroză</a:t>
            </a:r>
            <a:r>
              <a:rPr lang="en-GB" sz="2000" b="1" kern="0" baseline="30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*</a:t>
            </a:r>
            <a:endParaRPr lang="ro-RO" sz="2000" b="1" kern="0" baseline="30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2" name="Substituent număr diapozitiv 1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11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2750" y="0"/>
            <a:ext cx="8318500" cy="10527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vi-VN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Recomandări EASL cu </a:t>
            </a:r>
            <a:r>
              <a:rPr lang="vi-VN" sz="3200" b="1" dirty="0">
                <a:solidFill>
                  <a:srgbClr val="FFC000"/>
                </a:solidFill>
                <a:latin typeface="Corbel" pitchFamily="34" charset="0"/>
              </a:rPr>
              <a:t>privire</a:t>
            </a:r>
            <a:r>
              <a:rPr lang="vi-VN" sz="32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vi-VN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la pacienții cu VHC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vi-VN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GT1b: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vi-VN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Regim</a:t>
            </a:r>
            <a:r>
              <a:rPr lang="vi-VN" sz="32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vi-VN" sz="3200" b="1" dirty="0">
                <a:solidFill>
                  <a:srgbClr val="FFC000"/>
                </a:solidFill>
                <a:latin typeface="Corbel" pitchFamily="34" charset="0"/>
              </a:rPr>
              <a:t>AbbVie 3-DAA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257057"/>
            <a:ext cx="8723313" cy="600942"/>
          </a:xfrm>
          <a:prstGeom prst="rect">
            <a:avLst/>
          </a:prstGeom>
        </p:spPr>
        <p:txBody>
          <a:bodyPr vert="horz" wrap="square" lIns="4572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bg1"/>
                </a:solidFill>
                <a:latin typeface="Corbel" pitchFamily="34" charset="0"/>
              </a:rPr>
              <a:t>EASL Recommendations on Treatment of Hepatitis C 2016. J </a:t>
            </a:r>
            <a:r>
              <a:rPr lang="en-US" sz="1600" i="1" dirty="0" err="1">
                <a:solidFill>
                  <a:schemeClr val="bg1"/>
                </a:solidFill>
                <a:latin typeface="Corbel" pitchFamily="34" charset="0"/>
              </a:rPr>
              <a:t>Hepatol</a:t>
            </a:r>
            <a:r>
              <a:rPr lang="en-US" sz="1600" i="1" dirty="0">
                <a:solidFill>
                  <a:schemeClr val="bg1"/>
                </a:solidFill>
                <a:latin typeface="Corbel" pitchFamily="34" charset="0"/>
              </a:rPr>
              <a:t> (2016); http://dx.doi.org/10.1016/j.jhep.2016.09.001: </a:t>
            </a:r>
            <a:r>
              <a:rPr lang="en-US" sz="1600" i="1" dirty="0" err="1">
                <a:solidFill>
                  <a:schemeClr val="bg1"/>
                </a:solidFill>
                <a:latin typeface="Corbel" pitchFamily="34" charset="0"/>
              </a:rPr>
              <a:t>acccesat</a:t>
            </a:r>
            <a:r>
              <a:rPr lang="en-US" sz="1600" i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Corbel" pitchFamily="34" charset="0"/>
              </a:rPr>
              <a:t>în</a:t>
            </a:r>
            <a:r>
              <a:rPr lang="en-US" sz="1600" i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Corbel" pitchFamily="34" charset="0"/>
              </a:rPr>
              <a:t>octombrie</a:t>
            </a:r>
            <a:r>
              <a:rPr lang="en-US" sz="1600" i="1" dirty="0">
                <a:solidFill>
                  <a:schemeClr val="bg1"/>
                </a:solidFill>
                <a:latin typeface="Corbel" pitchFamily="34" charset="0"/>
              </a:rPr>
              <a:t> 2016.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14338" y="5589240"/>
            <a:ext cx="5002488" cy="667817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1400" dirty="0">
                <a:solidFill>
                  <a:schemeClr val="bg2">
                    <a:lumMod val="10000"/>
                  </a:schemeClr>
                </a:solidFill>
              </a:rPr>
              <a:t>TN = fără tratament anterior</a:t>
            </a:r>
          </a:p>
          <a:p>
            <a:r>
              <a:rPr lang="vi-VN" sz="1400" dirty="0">
                <a:solidFill>
                  <a:schemeClr val="bg2">
                    <a:lumMod val="10000"/>
                  </a:schemeClr>
                </a:solidFill>
              </a:rPr>
              <a:t>* Pacienții cu fibroză F3 trebuie tratați cu atenție.</a:t>
            </a:r>
          </a:p>
        </p:txBody>
      </p:sp>
      <p:graphicFrame>
        <p:nvGraphicFramePr>
          <p:cNvPr id="8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07472"/>
              </p:ext>
            </p:extLst>
          </p:nvPr>
        </p:nvGraphicFramePr>
        <p:xfrm>
          <a:off x="391963" y="1562850"/>
          <a:ext cx="8360075" cy="3018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5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809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Clasificare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Regim 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Durată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809">
                <a:tc gridSpan="3"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Pacienți cu GT1b, fără ciroză, inclusiv cei fără tratament anterior sau cu eșec la </a:t>
                      </a:r>
                      <a:r>
                        <a:rPr lang="en-GB" sz="18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tratam</a:t>
                      </a:r>
                      <a:r>
                        <a:rPr lang="ro-RO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lang="en-GB" sz="18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ntul</a:t>
                      </a: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 bază de pegIFN</a:t>
                      </a:r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 + </a:t>
                      </a: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RBV 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9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A1</a:t>
                      </a:r>
                    </a:p>
                    <a:p>
                      <a:pPr algn="l"/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B1</a:t>
                      </a:r>
                      <a:endParaRPr lang="en-GB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OBV/PTV/r + DSV 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OBV/PTV/r + DSV* (TN) </a:t>
                      </a:r>
                      <a:endParaRPr lang="ro-RO" sz="18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săptămâni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săptămâni</a:t>
                      </a:r>
                      <a:endParaRPr lang="en-GB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300">
                <a:tc gridSpan="3"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Pacienți cu ciroză compensată cu GT1b (Child-Pugh A), fără tratament anterior sau cu eșec la tratamentul pe bază de PegIFN</a:t>
                      </a:r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</a:t>
                      </a:r>
                      <a:r>
                        <a:rPr lang="en-GB" sz="18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+ </a:t>
                      </a: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RBV 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809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A1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OBV/PTV/r + DSV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săptămâni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ounded Rectangle 26"/>
          <p:cNvSpPr/>
          <p:nvPr/>
        </p:nvSpPr>
        <p:spPr>
          <a:xfrm>
            <a:off x="378000" y="4669839"/>
            <a:ext cx="8388000" cy="919401"/>
          </a:xfrm>
          <a:prstGeom prst="roundRect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Orientările actuale EASL acordă categoria superioară de recomandare pentru regimul Viekira ± RBV, în combinație cu regimuri pe bază de DAA pentru tratamentul pacienților infectați cu VHC GT1b, cu sau fără ciroză</a:t>
            </a:r>
            <a:endParaRPr lang="ro-RO" sz="2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2" name="Substituent număr diapozitiv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12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0"/>
            <a:ext cx="8318500" cy="1052736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Recomandări AASLD cu </a:t>
            </a:r>
            <a:r>
              <a:rPr sz="3200" b="1" dirty="0">
                <a:solidFill>
                  <a:srgbClr val="FFC000"/>
                </a:solidFill>
                <a:latin typeface="Corbel" pitchFamily="34" charset="0"/>
              </a:rPr>
              <a:t>privire</a:t>
            </a:r>
            <a:r>
              <a:rPr sz="32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la pacienții cu VHC GT1b: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Regim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Corbel" pitchFamily="34" charset="0"/>
              </a:rPr>
              <a:t>AbbVie</a:t>
            </a:r>
            <a:r>
              <a:rPr lang="en-US" sz="3200" b="1" dirty="0">
                <a:solidFill>
                  <a:srgbClr val="FFC000"/>
                </a:solidFill>
                <a:latin typeface="Corbel" pitchFamily="34" charset="0"/>
              </a:rPr>
              <a:t> 3-DAA</a:t>
            </a:r>
            <a:endParaRPr sz="3200" b="1" dirty="0"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11361" y="6380460"/>
            <a:ext cx="8327777" cy="432916"/>
          </a:xfrm>
        </p:spPr>
        <p:txBody>
          <a:bodyPr/>
          <a:lstStyle/>
          <a:p>
            <a:r>
              <a:rPr sz="1600" i="1" dirty="0">
                <a:solidFill>
                  <a:schemeClr val="bg1"/>
                </a:solidFill>
                <a:latin typeface="Corbel" pitchFamily="34" charset="0"/>
              </a:rPr>
              <a:t>AASLD Recommendations for Testing, Managing and Treating Hepatitis C;</a:t>
            </a:r>
          </a:p>
          <a:p>
            <a:r>
              <a:rPr sz="1600" i="1" dirty="0">
                <a:solidFill>
                  <a:schemeClr val="bg1"/>
                </a:solidFill>
                <a:latin typeface="Corbel" pitchFamily="34" charset="0"/>
              </a:rPr>
              <a:t>Disponibile la www.hcvguidelines.org (accesat în octombrie 2016).</a:t>
            </a:r>
          </a:p>
        </p:txBody>
      </p:sp>
      <p:graphicFrame>
        <p:nvGraphicFramePr>
          <p:cNvPr id="4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62908"/>
              </p:ext>
            </p:extLst>
          </p:nvPr>
        </p:nvGraphicFramePr>
        <p:xfrm>
          <a:off x="395535" y="1340768"/>
          <a:ext cx="8356502" cy="2981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609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Clasificare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Regim 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Durată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09">
                <a:tc gridSpan="3"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Genotip 1b, fără tratament anterior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912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Recomandat:</a:t>
                      </a:r>
                      <a:r>
                        <a:rPr sz="2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Clasă I, Nivel A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OBV/PTV/r + DSV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săptămâni 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609">
                <a:tc gridSpan="3"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Genotip 1b, fără ciroză, eșec </a:t>
                      </a:r>
                      <a:r>
                        <a:rPr lang="en-GB" sz="1800" u="sng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pegIFN/RBV 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609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Recomandat: Clasă I, Nivel A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OBV/PTV/r + DSV 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săptămâni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609">
                <a:tc gridSpan="3"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Genotip 1b, ciroză compensată, eșec </a:t>
                      </a:r>
                      <a:r>
                        <a:rPr lang="en-GB" sz="1800" u="sng" kern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PegIFN/RBV 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609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Recomandat: Clasă I, Nivel A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OBV/PTV/r + DSV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săptămâni </a:t>
                      </a:r>
                      <a:endParaRPr lang="ro-RO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ounded Rectangle 26"/>
          <p:cNvSpPr/>
          <p:nvPr/>
        </p:nvSpPr>
        <p:spPr>
          <a:xfrm>
            <a:off x="395536" y="4455541"/>
            <a:ext cx="8388000" cy="1306953"/>
          </a:xfrm>
          <a:prstGeom prst="roundRect">
            <a:avLst/>
          </a:prstGeom>
          <a:solidFill>
            <a:srgbClr val="3333FF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Orientările actuale AASLD acordă categoria superioară de clasificare pentru regimul Viekira </a:t>
            </a:r>
            <a:r>
              <a:rPr lang="pt-BR" sz="2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fără </a:t>
            </a:r>
            <a:r>
              <a:rPr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RBV pentru tratamentul pacienților cu VHC GT1b cu/fără ciroză, cu tratament anterior sau eșec la tratamentul anterior pe bază de pegIFN/RBV 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13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58200"/>
            <a:ext cx="4039344" cy="3155176"/>
          </a:xfrm>
          <a:prstGeom prst="rect">
            <a:avLst/>
          </a:prstGeom>
        </p:spPr>
      </p:pic>
      <p:sp>
        <p:nvSpPr>
          <p:cNvPr id="3" name="CasetăText 2"/>
          <p:cNvSpPr txBox="1"/>
          <p:nvPr/>
        </p:nvSpPr>
        <p:spPr>
          <a:xfrm>
            <a:off x="399345" y="457200"/>
            <a:ext cx="4683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INFECȚIA CU VIRUS HEPATITIC </a:t>
            </a:r>
            <a:r>
              <a:rPr lang="ro-RO" sz="6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</a:t>
            </a:r>
            <a:endParaRPr lang="ro-RO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r>
              <a:rPr lang="ro-RO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Tratament cu DAA în ROMÂNIA</a:t>
            </a:r>
            <a:endParaRPr lang="en-US" sz="4800" i="1" dirty="0">
              <a:solidFill>
                <a:srgbClr val="FFC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ă liberă 1"/>
          <p:cNvSpPr/>
          <p:nvPr/>
        </p:nvSpPr>
        <p:spPr>
          <a:xfrm>
            <a:off x="323528" y="1384300"/>
            <a:ext cx="8553772" cy="5067267"/>
          </a:xfrm>
          <a:custGeom>
            <a:avLst/>
            <a:gdLst>
              <a:gd name="connsiteX0" fmla="*/ 0 w 5935628"/>
              <a:gd name="connsiteY0" fmla="*/ 0 h 1128598"/>
              <a:gd name="connsiteX1" fmla="*/ 5371329 w 5935628"/>
              <a:gd name="connsiteY1" fmla="*/ 0 h 1128598"/>
              <a:gd name="connsiteX2" fmla="*/ 5935628 w 5935628"/>
              <a:gd name="connsiteY2" fmla="*/ 564299 h 1128598"/>
              <a:gd name="connsiteX3" fmla="*/ 5371329 w 5935628"/>
              <a:gd name="connsiteY3" fmla="*/ 1128598 h 1128598"/>
              <a:gd name="connsiteX4" fmla="*/ 0 w 5935628"/>
              <a:gd name="connsiteY4" fmla="*/ 1128598 h 1128598"/>
              <a:gd name="connsiteX5" fmla="*/ 0 w 5935628"/>
              <a:gd name="connsiteY5" fmla="*/ 0 h 112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628" h="1128598">
                <a:moveTo>
                  <a:pt x="5935628" y="1128597"/>
                </a:moveTo>
                <a:lnTo>
                  <a:pt x="564299" y="1128597"/>
                </a:lnTo>
                <a:lnTo>
                  <a:pt x="0" y="564299"/>
                </a:lnTo>
                <a:lnTo>
                  <a:pt x="564299" y="1"/>
                </a:lnTo>
                <a:lnTo>
                  <a:pt x="5935628" y="1"/>
                </a:lnTo>
                <a:lnTo>
                  <a:pt x="5935628" y="1128597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779830" tIns="198121" rIns="369824" bIns="198121" numCol="1" spcCol="1270" anchor="ctr" anchorCtr="0">
            <a:noAutofit/>
          </a:bodyPr>
          <a:lstStyle/>
          <a:p>
            <a:pPr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40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115616" y="1484784"/>
            <a:ext cx="76896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Protocolul</a:t>
            </a:r>
            <a:r>
              <a:rPr lang="en-US" sz="2400" b="1" dirty="0">
                <a:solidFill>
                  <a:prstClr val="white"/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terapeutic</a:t>
            </a:r>
            <a:r>
              <a:rPr lang="en-US" sz="2400" b="1" dirty="0">
                <a:solidFill>
                  <a:prstClr val="white"/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corespunzător</a:t>
            </a:r>
            <a:r>
              <a:rPr lang="en-US" sz="2400" b="1" dirty="0">
                <a:solidFill>
                  <a:prstClr val="white"/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: DCI </a:t>
            </a:r>
            <a:r>
              <a:rPr lang="en-US" sz="2400" b="1" dirty="0" err="1">
                <a:solidFill>
                  <a:prstClr val="white"/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Ombitasvirum</a:t>
            </a:r>
            <a:r>
              <a:rPr lang="en-US" sz="2400" b="1" dirty="0">
                <a:solidFill>
                  <a:prstClr val="white"/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 + </a:t>
            </a:r>
            <a:r>
              <a:rPr lang="en-US" sz="2400" b="1" dirty="0" err="1">
                <a:solidFill>
                  <a:prstClr val="white"/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Paritaprevirum</a:t>
            </a:r>
            <a:r>
              <a:rPr lang="en-US" sz="2400" b="1" dirty="0">
                <a:solidFill>
                  <a:prstClr val="white"/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 + </a:t>
            </a:r>
            <a:r>
              <a:rPr lang="en-US" sz="2400" b="1" dirty="0" err="1">
                <a:solidFill>
                  <a:prstClr val="white"/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Ritonavirum</a:t>
            </a:r>
            <a:r>
              <a:rPr lang="en-US" sz="2400" b="1" dirty="0">
                <a:solidFill>
                  <a:prstClr val="white"/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 + DCI </a:t>
            </a:r>
            <a:r>
              <a:rPr lang="en-US" sz="2400" b="1" dirty="0" err="1">
                <a:solidFill>
                  <a:prstClr val="white"/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Dasabuvirum</a:t>
            </a:r>
            <a:r>
              <a:rPr lang="en-US" sz="2400" dirty="0">
                <a:solidFill>
                  <a:prstClr val="white"/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 </a:t>
            </a:r>
          </a:p>
          <a:p>
            <a:endParaRPr lang="en-US" sz="2000" dirty="0">
              <a:solidFill>
                <a:prstClr val="white"/>
              </a:solidFill>
              <a:latin typeface="Corbel" pitchFamily="34" charset="0"/>
              <a:ea typeface="Abadi MT Condensed Extra Bold" charset="0"/>
              <a:cs typeface="Abadi MT Condensed Extra Bold" charset="0"/>
            </a:endParaRPr>
          </a:p>
          <a:p>
            <a:pPr algn="just"/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aprobat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prin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Ordinul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MS/CNAS nr. 1379/1023/2015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privind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modificarea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și</a:t>
            </a:r>
            <a:r>
              <a:rPr lang="ro-RO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completarea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anexei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nr. 1 la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Ordinul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ministrului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  <a:ea typeface="Arial" charset="0"/>
                <a:cs typeface="Arial" charset="0"/>
              </a:rPr>
              <a:t>sănătății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publice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și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al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președintelui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Casei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Naționale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de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Asigurări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de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Sănătate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nr. 1.301/500/2008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pentru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aprobarea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protocoalelor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terapeutice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privind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prescrierea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medicamentelor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aferente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denumirilor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comune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internaționale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prevăzute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în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Lista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cuprinzând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denumirile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comune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internaționale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corespunzătoare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medicamentelor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de care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beneficiază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asigurații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, cu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sau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fără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contribuție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personală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bază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̆ de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prescripție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medicală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în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sistemul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de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asigurări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sociale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de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sănătate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precum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și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denumirile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comune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internaționale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corespunzătoare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medicamentelor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care se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acordă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în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cadrul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programelor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naționale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de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sănătate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aprobată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prin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Hotărârea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orbel" pitchFamily="34" charset="0"/>
              </a:rPr>
              <a:t>Guvernului</a:t>
            </a: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 nr. 720/2008</a:t>
            </a:r>
          </a:p>
          <a:p>
            <a:pPr algn="just"/>
            <a:endParaRPr lang="en-US" dirty="0">
              <a:solidFill>
                <a:prstClr val="white"/>
              </a:solidFill>
              <a:latin typeface="Corbel" pitchFamily="34" charset="0"/>
            </a:endParaRPr>
          </a:p>
          <a:p>
            <a:pPr algn="just"/>
            <a:r>
              <a:rPr lang="ro-RO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„DCI: OMBITASVIRUM + PARITAPREVIRUM + RITONAVIRUM + DASABUVIRUM </a:t>
            </a:r>
          </a:p>
        </p:txBody>
      </p:sp>
      <p:sp>
        <p:nvSpPr>
          <p:cNvPr id="4" name="Rectangle 5"/>
          <p:cNvSpPr/>
          <p:nvPr/>
        </p:nvSpPr>
        <p:spPr>
          <a:xfrm>
            <a:off x="323528" y="292586"/>
            <a:ext cx="3512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MINISTERUL SĂNĂTĂȚII</a:t>
            </a:r>
          </a:p>
        </p:txBody>
      </p:sp>
      <p:sp>
        <p:nvSpPr>
          <p:cNvPr id="5" name="Rectangle 7"/>
          <p:cNvSpPr/>
          <p:nvPr/>
        </p:nvSpPr>
        <p:spPr>
          <a:xfrm>
            <a:off x="4639555" y="-99392"/>
            <a:ext cx="4468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CASA NAȚIONALĂ DE ASIGURĂRI </a:t>
            </a:r>
            <a:br>
              <a:rPr lang="ro-RO" sz="24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</a:b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  <a:ea typeface="Abadi MT Condensed Extra Bold" charset="0"/>
                <a:cs typeface="Abadi MT Condensed Extra Bold" charset="0"/>
              </a:rPr>
              <a:t>DE SĂNĂTATE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-4693" y="6525344"/>
            <a:ext cx="5152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Corbel" pitchFamily="34" charset="0"/>
              </a:rPr>
              <a:t>http://www.cnas.ro/page/tratament-fara-interferon-3.html</a:t>
            </a: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15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ă liberă 1"/>
          <p:cNvSpPr/>
          <p:nvPr/>
        </p:nvSpPr>
        <p:spPr>
          <a:xfrm flipH="1">
            <a:off x="251520" y="2300099"/>
            <a:ext cx="8640960" cy="4336676"/>
          </a:xfrm>
          <a:custGeom>
            <a:avLst/>
            <a:gdLst>
              <a:gd name="connsiteX0" fmla="*/ 0 w 5935628"/>
              <a:gd name="connsiteY0" fmla="*/ 0 h 1128598"/>
              <a:gd name="connsiteX1" fmla="*/ 5371329 w 5935628"/>
              <a:gd name="connsiteY1" fmla="*/ 0 h 1128598"/>
              <a:gd name="connsiteX2" fmla="*/ 5935628 w 5935628"/>
              <a:gd name="connsiteY2" fmla="*/ 564299 h 1128598"/>
              <a:gd name="connsiteX3" fmla="*/ 5371329 w 5935628"/>
              <a:gd name="connsiteY3" fmla="*/ 1128598 h 1128598"/>
              <a:gd name="connsiteX4" fmla="*/ 0 w 5935628"/>
              <a:gd name="connsiteY4" fmla="*/ 1128598 h 1128598"/>
              <a:gd name="connsiteX5" fmla="*/ 0 w 5935628"/>
              <a:gd name="connsiteY5" fmla="*/ 0 h 112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628" h="1128598">
                <a:moveTo>
                  <a:pt x="5935628" y="1128597"/>
                </a:moveTo>
                <a:lnTo>
                  <a:pt x="564299" y="1128597"/>
                </a:lnTo>
                <a:lnTo>
                  <a:pt x="0" y="564299"/>
                </a:lnTo>
                <a:lnTo>
                  <a:pt x="564299" y="1"/>
                </a:lnTo>
                <a:lnTo>
                  <a:pt x="5935628" y="1"/>
                </a:lnTo>
                <a:lnTo>
                  <a:pt x="5935628" y="1128597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779830" tIns="198121" rIns="369824" bIns="198121" numCol="1" spcCol="1270" anchor="t" anchorCtr="0">
            <a:noAutofit/>
          </a:bodyPr>
          <a:lstStyle/>
          <a:p>
            <a:pPr algn="just"/>
            <a:endParaRPr lang="en-GB" sz="1400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3" name="Săgeată curbată la dreapta 2"/>
          <p:cNvSpPr/>
          <p:nvPr/>
        </p:nvSpPr>
        <p:spPr>
          <a:xfrm rot="20287209" flipH="1">
            <a:off x="6931999" y="1293820"/>
            <a:ext cx="1097532" cy="1457271"/>
          </a:xfrm>
          <a:prstGeom prst="curved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4" name="Formă liberă 3"/>
          <p:cNvSpPr/>
          <p:nvPr/>
        </p:nvSpPr>
        <p:spPr>
          <a:xfrm>
            <a:off x="811871" y="1031607"/>
            <a:ext cx="6703376" cy="881492"/>
          </a:xfrm>
          <a:custGeom>
            <a:avLst/>
            <a:gdLst>
              <a:gd name="connsiteX0" fmla="*/ 0 w 5935628"/>
              <a:gd name="connsiteY0" fmla="*/ 0 h 1128598"/>
              <a:gd name="connsiteX1" fmla="*/ 5371329 w 5935628"/>
              <a:gd name="connsiteY1" fmla="*/ 0 h 1128598"/>
              <a:gd name="connsiteX2" fmla="*/ 5935628 w 5935628"/>
              <a:gd name="connsiteY2" fmla="*/ 564299 h 1128598"/>
              <a:gd name="connsiteX3" fmla="*/ 5371329 w 5935628"/>
              <a:gd name="connsiteY3" fmla="*/ 1128598 h 1128598"/>
              <a:gd name="connsiteX4" fmla="*/ 0 w 5935628"/>
              <a:gd name="connsiteY4" fmla="*/ 1128598 h 1128598"/>
              <a:gd name="connsiteX5" fmla="*/ 0 w 5935628"/>
              <a:gd name="connsiteY5" fmla="*/ 0 h 112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628" h="1128598">
                <a:moveTo>
                  <a:pt x="5935628" y="1128597"/>
                </a:moveTo>
                <a:lnTo>
                  <a:pt x="564299" y="1128597"/>
                </a:lnTo>
                <a:lnTo>
                  <a:pt x="0" y="564299"/>
                </a:lnTo>
                <a:lnTo>
                  <a:pt x="564299" y="1"/>
                </a:lnTo>
                <a:lnTo>
                  <a:pt x="5935628" y="1"/>
                </a:lnTo>
                <a:lnTo>
                  <a:pt x="5935628" y="1128597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779830" tIns="198121" rIns="369824" bIns="198121" numCol="1" spcCol="1270" anchor="t" anchorCtr="0">
            <a:noAutofit/>
          </a:bodyPr>
          <a:lstStyle/>
          <a:p>
            <a:pPr algn="just"/>
            <a:endParaRPr lang="en-GB" sz="1400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5" name="Dreptunghi cu colțuri rotunjite pe aceeași latură 36"/>
          <p:cNvSpPr/>
          <p:nvPr/>
        </p:nvSpPr>
        <p:spPr>
          <a:xfrm flipV="1">
            <a:off x="755576" y="0"/>
            <a:ext cx="7620000" cy="68580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980728"/>
            <a:ext cx="5779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o-RO" sz="2000" b="1" dirty="0">
                <a:solidFill>
                  <a:prstClr val="white"/>
                </a:solidFill>
                <a:latin typeface="Corbel" pitchFamily="34" charset="0"/>
              </a:rPr>
              <a:t>Genotipul 1b</a:t>
            </a:r>
          </a:p>
          <a:p>
            <a:pPr marL="357188"/>
            <a:r>
              <a:rPr lang="ro-RO" b="1" dirty="0">
                <a:solidFill>
                  <a:prstClr val="white"/>
                </a:solidFill>
                <a:latin typeface="Corbel" pitchFamily="34" charset="0"/>
              </a:rPr>
              <a:t>a) Pacienți fără tratament antiviral anterior (pacienți „naivi”)</a:t>
            </a:r>
            <a:endParaRPr lang="ro-RO" sz="2000" b="1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395536" y="2276872"/>
            <a:ext cx="7986464" cy="4026319"/>
          </a:xfrm>
          <a:prstGeom prst="rect">
            <a:avLst/>
          </a:prstGeom>
        </p:spPr>
        <p:txBody>
          <a:bodyPr wrap="square" numCol="1" spcCol="180000">
            <a:noAutofit/>
          </a:bodyPr>
          <a:lstStyle/>
          <a:p>
            <a:r>
              <a:rPr lang="ro-RO" sz="1600" b="1" dirty="0">
                <a:solidFill>
                  <a:prstClr val="white"/>
                </a:solidFill>
                <a:latin typeface="Corbel" pitchFamily="34" charset="0"/>
              </a:rPr>
              <a:t>A. Criterii de includere: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Fibroza F4 (</a:t>
            </a:r>
            <a:r>
              <a:rPr lang="ro-RO" sz="1400" b="1" dirty="0" err="1">
                <a:solidFill>
                  <a:prstClr val="white"/>
                </a:solidFill>
                <a:latin typeface="Corbel" pitchFamily="34" charset="0"/>
              </a:rPr>
              <a:t>Metavir</a:t>
            </a: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) determinată prin: </a:t>
            </a:r>
          </a:p>
          <a:p>
            <a:pPr marL="567450" indent="-171450">
              <a:buFont typeface="Courier New" charset="0"/>
              <a:buChar char="o"/>
            </a:pP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Puncție biopsie hepatică (PBH) sau</a:t>
            </a:r>
          </a:p>
          <a:p>
            <a:pPr marL="567450" indent="-171450">
              <a:buFont typeface="Courier New" charset="0"/>
              <a:buChar char="o"/>
            </a:pPr>
            <a:r>
              <a:rPr lang="ro-RO" sz="1400" b="1" dirty="0" err="1">
                <a:solidFill>
                  <a:prstClr val="white"/>
                </a:solidFill>
                <a:latin typeface="Corbel" pitchFamily="34" charset="0"/>
              </a:rPr>
              <a:t>Fibromax</a:t>
            </a: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ARN - VHC cantitativ - indiferent de valoare (determinarea ARN - VHC cantitativ se va realiza prin metode a căror sensibilitate este de minimum 15 UI/ml.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b="1" dirty="0" err="1">
                <a:solidFill>
                  <a:prstClr val="white"/>
                </a:solidFill>
                <a:latin typeface="Corbel" pitchFamily="34" charset="0"/>
              </a:rPr>
              <a:t>Transaminazele</a:t>
            </a: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 serice (ALT, AST) indiferent de valoare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Hemograma: la valori ale hemoglobinei sub 10mg/dl se va lua în considerare reducerea dozelor de </a:t>
            </a:r>
            <a:r>
              <a:rPr lang="ro-RO" sz="1400" b="1" dirty="0" err="1">
                <a:solidFill>
                  <a:prstClr val="white"/>
                </a:solidFill>
                <a:latin typeface="Corbel" pitchFamily="34" charset="0"/>
              </a:rPr>
              <a:t>Ribavirinnă</a:t>
            </a: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 sau chiar renunțarea la </a:t>
            </a:r>
            <a:r>
              <a:rPr lang="ro-RO" sz="1400" b="1" dirty="0" err="1">
                <a:solidFill>
                  <a:prstClr val="white"/>
                </a:solidFill>
                <a:latin typeface="Corbel" pitchFamily="34" charset="0"/>
              </a:rPr>
              <a:t>Ribavirină</a:t>
            </a: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 (dacă anemia se agravează sub tratament)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Creatinina serică: Insuficiența renală nu contraindică tratamentul ci impune o urmărire atentă.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Albumina serică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Bilirubina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INR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Alfa – </a:t>
            </a:r>
            <a:r>
              <a:rPr lang="ro-RO" sz="1400" b="1" dirty="0" err="1">
                <a:solidFill>
                  <a:prstClr val="white"/>
                </a:solidFill>
                <a:latin typeface="Corbel" pitchFamily="34" charset="0"/>
              </a:rPr>
              <a:t>fetoproteina</a:t>
            </a: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. Pentru valori în afara limitelor normale, de infirmat imagistic diagnosticul de </a:t>
            </a:r>
            <a:r>
              <a:rPr lang="ro-RO" sz="1400" b="1" dirty="0" err="1">
                <a:solidFill>
                  <a:prstClr val="white"/>
                </a:solidFill>
                <a:latin typeface="Corbel" pitchFamily="34" charset="0"/>
              </a:rPr>
              <a:t>hepatocarcinom</a:t>
            </a: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Ecografia abdominală (diagnosticul diferențial al nodulilor hepatici va impune și ecografia cu contrast, CT și/sau IRM)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Test de sarcină negativ pentru femeile la vârsta fertilă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 Documente medicale care să ateste ciroza compensată (</a:t>
            </a:r>
            <a:r>
              <a:rPr lang="ro-RO" sz="1400" b="1" dirty="0" err="1">
                <a:solidFill>
                  <a:prstClr val="white"/>
                </a:solidFill>
                <a:latin typeface="Corbel" pitchFamily="34" charset="0"/>
              </a:rPr>
              <a:t>Child</a:t>
            </a: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 - </a:t>
            </a:r>
            <a:r>
              <a:rPr lang="ro-RO" sz="1400" b="1" dirty="0" err="1">
                <a:solidFill>
                  <a:prstClr val="white"/>
                </a:solidFill>
                <a:latin typeface="Corbel" pitchFamily="34" charset="0"/>
              </a:rPr>
              <a:t>Pugh</a:t>
            </a: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 A – scor 5-6 puncte)</a:t>
            </a:r>
            <a:br>
              <a:rPr lang="ro-RO" sz="1400" b="1" dirty="0">
                <a:solidFill>
                  <a:prstClr val="white"/>
                </a:solidFill>
                <a:latin typeface="Corbel" pitchFamily="34" charset="0"/>
              </a:rPr>
            </a:b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 (lipsa ascitei, encefalopatiei hepatice, icterului, HDS) </a:t>
            </a:r>
            <a:endParaRPr lang="ro-RO" sz="1600" b="1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1092331" y="-27384"/>
            <a:ext cx="6946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Tx/>
              <a:buAutoNum type="romanUcPeriod"/>
            </a:pPr>
            <a:r>
              <a:rPr lang="ro-RO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Pacienții cu fibroză hepatică severă: </a:t>
            </a:r>
            <a:br>
              <a:rPr lang="ro-RO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ro-RO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F4 - Cirozele hepatice HCV compensate (</a:t>
            </a:r>
            <a:r>
              <a:rPr lang="ro-RO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Child</a:t>
            </a:r>
            <a:r>
              <a:rPr lang="ro-RO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A) 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666305" y="6611790"/>
            <a:ext cx="3296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Corbel" pitchFamily="34" charset="0"/>
              </a:rPr>
              <a:t>http://www.cnas.ro/page/tratament-fara-interferon-3.html</a:t>
            </a:r>
          </a:p>
        </p:txBody>
      </p:sp>
      <p:sp>
        <p:nvSpPr>
          <p:cNvPr id="10" name="Substituent număr diapozitiv 9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16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ăgeată curbată la dreapta 1"/>
          <p:cNvSpPr/>
          <p:nvPr/>
        </p:nvSpPr>
        <p:spPr>
          <a:xfrm rot="19708403" flipH="1">
            <a:off x="8195299" y="1717279"/>
            <a:ext cx="872735" cy="1158791"/>
          </a:xfrm>
          <a:prstGeom prst="curved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" name="Săgeată curbată la dreapta 2"/>
          <p:cNvSpPr/>
          <p:nvPr/>
        </p:nvSpPr>
        <p:spPr>
          <a:xfrm rot="20287209" flipH="1">
            <a:off x="8264897" y="3874767"/>
            <a:ext cx="746253" cy="990852"/>
          </a:xfrm>
          <a:prstGeom prst="curved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4" name="Formă liberă 3"/>
          <p:cNvSpPr/>
          <p:nvPr/>
        </p:nvSpPr>
        <p:spPr>
          <a:xfrm>
            <a:off x="969186" y="4835697"/>
            <a:ext cx="7412814" cy="1980000"/>
          </a:xfrm>
          <a:custGeom>
            <a:avLst/>
            <a:gdLst>
              <a:gd name="connsiteX0" fmla="*/ 0 w 5935628"/>
              <a:gd name="connsiteY0" fmla="*/ 0 h 1128598"/>
              <a:gd name="connsiteX1" fmla="*/ 5371329 w 5935628"/>
              <a:gd name="connsiteY1" fmla="*/ 0 h 1128598"/>
              <a:gd name="connsiteX2" fmla="*/ 5935628 w 5935628"/>
              <a:gd name="connsiteY2" fmla="*/ 564299 h 1128598"/>
              <a:gd name="connsiteX3" fmla="*/ 5371329 w 5935628"/>
              <a:gd name="connsiteY3" fmla="*/ 1128598 h 1128598"/>
              <a:gd name="connsiteX4" fmla="*/ 0 w 5935628"/>
              <a:gd name="connsiteY4" fmla="*/ 1128598 h 1128598"/>
              <a:gd name="connsiteX5" fmla="*/ 0 w 5935628"/>
              <a:gd name="connsiteY5" fmla="*/ 0 h 112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628" h="1128598">
                <a:moveTo>
                  <a:pt x="5935628" y="1128597"/>
                </a:moveTo>
                <a:lnTo>
                  <a:pt x="564299" y="1128597"/>
                </a:lnTo>
                <a:lnTo>
                  <a:pt x="0" y="564299"/>
                </a:lnTo>
                <a:lnTo>
                  <a:pt x="564299" y="1"/>
                </a:lnTo>
                <a:lnTo>
                  <a:pt x="5935628" y="1"/>
                </a:lnTo>
                <a:lnTo>
                  <a:pt x="5935628" y="1128597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792000" tIns="72000" rIns="180000" bIns="198121" numCol="1" spcCol="127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ro-R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D. Criterii de evaluare a rezultatului medical: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i="1" dirty="0">
                <a:solidFill>
                  <a:prstClr val="white"/>
                </a:solidFill>
                <a:latin typeface="Corbel" pitchFamily="34" charset="0"/>
              </a:rPr>
              <a:t>Răspuns viral 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la tratament: ARN VHC -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nedectabil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la sfârșitul tratamentului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i="1" dirty="0">
                <a:solidFill>
                  <a:prstClr val="white"/>
                </a:solidFill>
                <a:latin typeface="Corbel" pitchFamily="34" charset="0"/>
              </a:rPr>
              <a:t>Răspuns viral susținut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: ARN - VHC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nedectabil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la sfârșitul tratamentului și la 12 săptămâni de la terminarea tratamentului </a:t>
            </a:r>
          </a:p>
          <a:p>
            <a:pPr>
              <a:spcBef>
                <a:spcPts val="600"/>
              </a:spcBef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Tratament fără obținerea rezultatului medical: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i="1" dirty="0">
                <a:solidFill>
                  <a:prstClr val="white"/>
                </a:solidFill>
                <a:latin typeface="Corbel" pitchFamily="34" charset="0"/>
              </a:rPr>
              <a:t>Eșec terapeutic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: ARN - VHC detectabil la sfârșitul tratamentului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i="1" dirty="0">
                <a:solidFill>
                  <a:prstClr val="white"/>
                </a:solidFill>
                <a:latin typeface="Corbel" pitchFamily="34" charset="0"/>
              </a:rPr>
              <a:t>Recădere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ARN - VHC nedetectabil la sfârșitul tratamentului dar detectabil la 12 săptămâni după terminarea tratamentului </a:t>
            </a:r>
          </a:p>
        </p:txBody>
      </p:sp>
      <p:sp>
        <p:nvSpPr>
          <p:cNvPr id="5" name="Formă liberă 4"/>
          <p:cNvSpPr/>
          <p:nvPr/>
        </p:nvSpPr>
        <p:spPr>
          <a:xfrm>
            <a:off x="969186" y="2628849"/>
            <a:ext cx="7412814" cy="2124000"/>
          </a:xfrm>
          <a:custGeom>
            <a:avLst/>
            <a:gdLst>
              <a:gd name="connsiteX0" fmla="*/ 0 w 5935628"/>
              <a:gd name="connsiteY0" fmla="*/ 0 h 1128598"/>
              <a:gd name="connsiteX1" fmla="*/ 5371329 w 5935628"/>
              <a:gd name="connsiteY1" fmla="*/ 0 h 1128598"/>
              <a:gd name="connsiteX2" fmla="*/ 5935628 w 5935628"/>
              <a:gd name="connsiteY2" fmla="*/ 564299 h 1128598"/>
              <a:gd name="connsiteX3" fmla="*/ 5371329 w 5935628"/>
              <a:gd name="connsiteY3" fmla="*/ 1128598 h 1128598"/>
              <a:gd name="connsiteX4" fmla="*/ 0 w 5935628"/>
              <a:gd name="connsiteY4" fmla="*/ 1128598 h 1128598"/>
              <a:gd name="connsiteX5" fmla="*/ 0 w 5935628"/>
              <a:gd name="connsiteY5" fmla="*/ 0 h 112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628" h="1128598">
                <a:moveTo>
                  <a:pt x="5935628" y="1128597"/>
                </a:moveTo>
                <a:lnTo>
                  <a:pt x="564299" y="1128597"/>
                </a:lnTo>
                <a:lnTo>
                  <a:pt x="0" y="564299"/>
                </a:lnTo>
                <a:lnTo>
                  <a:pt x="564299" y="1"/>
                </a:lnTo>
                <a:lnTo>
                  <a:pt x="5935628" y="1"/>
                </a:lnTo>
                <a:lnTo>
                  <a:pt x="5935628" y="1128597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792000" tIns="108000" rIns="180000" bIns="198121" numCol="1" spcCol="127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ro-R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C. Monitorizarea tratamentului:</a:t>
            </a:r>
            <a:endParaRPr lang="ro-RO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273050" indent="-268288">
              <a:buFont typeface="Courier New" charset="0"/>
              <a:buChar char="o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În prima lună hemograma (pentru depistarea eventualelor efecte adverse ale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Ribavirinei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) </a:t>
            </a:r>
          </a:p>
          <a:p>
            <a:pPr marL="273050" indent="-268288">
              <a:buFont typeface="Courier New" charset="0"/>
              <a:buChar char="o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În săptămâna 12-a se determină ALT, AST, ARN – VHC - cantitativ</a:t>
            </a:r>
          </a:p>
          <a:p>
            <a:pPr marL="273050" indent="-268288">
              <a:buFont typeface="Courier New" charset="0"/>
              <a:buChar char="o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După 12 săptămâni de la încheierea tratamentului se determină din nou ARN – VHC cantitativ</a:t>
            </a:r>
          </a:p>
          <a:p>
            <a:pPr marL="273050" indent="-268288">
              <a:buFont typeface="Courier New" charset="0"/>
              <a:buChar char="o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Tratamentul trebuie întrerupt dacă apare ciroza decompensată (ex: ascita, encefalopatia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portală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etc) cu sau fără creșterea nivelurilor bilirubinei și/sau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transaminazelor</a:t>
            </a:r>
            <a:endParaRPr lang="ro-RO" sz="1400" dirty="0">
              <a:solidFill>
                <a:prstClr val="white"/>
              </a:solidFill>
              <a:latin typeface="Corbel" pitchFamily="34" charset="0"/>
            </a:endParaRPr>
          </a:p>
          <a:p>
            <a:pPr marL="273050" indent="-268288">
              <a:buFont typeface="Courier New" charset="0"/>
              <a:buChar char="o"/>
            </a:pPr>
            <a:endParaRPr lang="ro-RO" sz="1400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6" name="Formă liberă 5"/>
          <p:cNvSpPr/>
          <p:nvPr/>
        </p:nvSpPr>
        <p:spPr>
          <a:xfrm>
            <a:off x="969186" y="1128273"/>
            <a:ext cx="7412814" cy="1379749"/>
          </a:xfrm>
          <a:custGeom>
            <a:avLst/>
            <a:gdLst>
              <a:gd name="connsiteX0" fmla="*/ 0 w 5935628"/>
              <a:gd name="connsiteY0" fmla="*/ 0 h 1128598"/>
              <a:gd name="connsiteX1" fmla="*/ 5371329 w 5935628"/>
              <a:gd name="connsiteY1" fmla="*/ 0 h 1128598"/>
              <a:gd name="connsiteX2" fmla="*/ 5935628 w 5935628"/>
              <a:gd name="connsiteY2" fmla="*/ 564299 h 1128598"/>
              <a:gd name="connsiteX3" fmla="*/ 5371329 w 5935628"/>
              <a:gd name="connsiteY3" fmla="*/ 1128598 h 1128598"/>
              <a:gd name="connsiteX4" fmla="*/ 0 w 5935628"/>
              <a:gd name="connsiteY4" fmla="*/ 1128598 h 1128598"/>
              <a:gd name="connsiteX5" fmla="*/ 0 w 5935628"/>
              <a:gd name="connsiteY5" fmla="*/ 0 h 112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628" h="1128598">
                <a:moveTo>
                  <a:pt x="5935628" y="1128597"/>
                </a:moveTo>
                <a:lnTo>
                  <a:pt x="564299" y="1128597"/>
                </a:lnTo>
                <a:lnTo>
                  <a:pt x="0" y="564299"/>
                </a:lnTo>
                <a:lnTo>
                  <a:pt x="564299" y="1"/>
                </a:lnTo>
                <a:lnTo>
                  <a:pt x="5935628" y="1"/>
                </a:lnTo>
                <a:lnTo>
                  <a:pt x="5935628" y="1128597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792000" tIns="72000" rIns="0" bIns="198121" numCol="1" spcCol="1270" anchor="t" anchorCtr="0">
            <a:noAutofit/>
          </a:bodyPr>
          <a:lstStyle/>
          <a:p>
            <a:r>
              <a:rPr lang="ro-R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B. Tratament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Posologie: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Ombitasvirum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+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Paritaprevirum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+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Ritonavirum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2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cpr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dimineața cu alimente,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Dasabuvirum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1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cpr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dimineața și 1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cpr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seara cu alimente. Se asociază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Ribavirina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în dozele: 1000 mg/zi la greutate corporală &lt; 75kg și 1200 mg/zi la pacienții cu greutate &gt; 75 kg.</a:t>
            </a:r>
          </a:p>
          <a:p>
            <a:r>
              <a:rPr lang="ro-RO" sz="1400" b="1" dirty="0">
                <a:solidFill>
                  <a:prstClr val="white"/>
                </a:solidFill>
                <a:latin typeface="Corbel" pitchFamily="34" charset="0"/>
              </a:rPr>
              <a:t>Durata tratamentului: 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12 săptămâni</a:t>
            </a:r>
          </a:p>
        </p:txBody>
      </p:sp>
      <p:sp>
        <p:nvSpPr>
          <p:cNvPr id="7" name="Dreptunghi cu colțuri rotunjite pe aceeași latură 32"/>
          <p:cNvSpPr/>
          <p:nvPr/>
        </p:nvSpPr>
        <p:spPr>
          <a:xfrm flipV="1">
            <a:off x="839700" y="0"/>
            <a:ext cx="7620000" cy="68580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1176455" y="-27384"/>
            <a:ext cx="6946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Tx/>
              <a:buAutoNum type="romanUcPeriod"/>
            </a:pPr>
            <a:r>
              <a:rPr lang="ro-RO" sz="2000" b="1" dirty="0">
                <a:solidFill>
                  <a:prstClr val="white"/>
                </a:solidFill>
                <a:latin typeface="Corbel" pitchFamily="34" charset="0"/>
              </a:rPr>
              <a:t>Pacienții cu fibroză hepatică severă: </a:t>
            </a:r>
            <a:br>
              <a:rPr lang="ro-RO" sz="2000" b="1" dirty="0">
                <a:solidFill>
                  <a:prstClr val="white"/>
                </a:solidFill>
                <a:latin typeface="Corbel" pitchFamily="34" charset="0"/>
              </a:rPr>
            </a:br>
            <a:r>
              <a:rPr lang="ro-RO" sz="2000" b="1" dirty="0">
                <a:solidFill>
                  <a:prstClr val="white"/>
                </a:solidFill>
                <a:latin typeface="Corbel" pitchFamily="34" charset="0"/>
              </a:rPr>
              <a:t>F4 - Cirozele hepatice HCV compensate (</a:t>
            </a:r>
            <a:r>
              <a:rPr lang="ro-RO" sz="2000" b="1" dirty="0" err="1">
                <a:solidFill>
                  <a:prstClr val="white"/>
                </a:solidFill>
                <a:latin typeface="Corbel" pitchFamily="34" charset="0"/>
              </a:rPr>
              <a:t>Child</a:t>
            </a:r>
            <a:r>
              <a:rPr lang="ro-RO" sz="2000" b="1" dirty="0">
                <a:solidFill>
                  <a:prstClr val="white"/>
                </a:solidFill>
                <a:latin typeface="Corbel" pitchFamily="34" charset="0"/>
              </a:rPr>
              <a:t> A) 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2766649" y="6687990"/>
            <a:ext cx="3296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Corbel" pitchFamily="34" charset="0"/>
              </a:rPr>
              <a:t>http://www.cnas.ro/page/tratament-fara-interferon-3.html</a:t>
            </a:r>
          </a:p>
        </p:txBody>
      </p:sp>
      <p:sp>
        <p:nvSpPr>
          <p:cNvPr id="10" name="Substituent număr diapozitiv 9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17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ăgeată curbată la dreapta 1"/>
          <p:cNvSpPr/>
          <p:nvPr/>
        </p:nvSpPr>
        <p:spPr>
          <a:xfrm rot="163593" flipH="1">
            <a:off x="7956562" y="5219351"/>
            <a:ext cx="966827" cy="1283723"/>
          </a:xfrm>
          <a:prstGeom prst="curved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" name="Formă liberă 2"/>
          <p:cNvSpPr/>
          <p:nvPr/>
        </p:nvSpPr>
        <p:spPr>
          <a:xfrm flipH="1">
            <a:off x="251520" y="5596128"/>
            <a:ext cx="7675056" cy="1224000"/>
          </a:xfrm>
          <a:custGeom>
            <a:avLst/>
            <a:gdLst>
              <a:gd name="connsiteX0" fmla="*/ 0 w 5935628"/>
              <a:gd name="connsiteY0" fmla="*/ 0 h 1128598"/>
              <a:gd name="connsiteX1" fmla="*/ 5371329 w 5935628"/>
              <a:gd name="connsiteY1" fmla="*/ 0 h 1128598"/>
              <a:gd name="connsiteX2" fmla="*/ 5935628 w 5935628"/>
              <a:gd name="connsiteY2" fmla="*/ 564299 h 1128598"/>
              <a:gd name="connsiteX3" fmla="*/ 5371329 w 5935628"/>
              <a:gd name="connsiteY3" fmla="*/ 1128598 h 1128598"/>
              <a:gd name="connsiteX4" fmla="*/ 0 w 5935628"/>
              <a:gd name="connsiteY4" fmla="*/ 1128598 h 1128598"/>
              <a:gd name="connsiteX5" fmla="*/ 0 w 5935628"/>
              <a:gd name="connsiteY5" fmla="*/ 0 h 112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628" h="1128598">
                <a:moveTo>
                  <a:pt x="5935628" y="1128597"/>
                </a:moveTo>
                <a:lnTo>
                  <a:pt x="564299" y="1128597"/>
                </a:lnTo>
                <a:lnTo>
                  <a:pt x="0" y="564299"/>
                </a:lnTo>
                <a:lnTo>
                  <a:pt x="564299" y="1"/>
                </a:lnTo>
                <a:lnTo>
                  <a:pt x="5935628" y="1"/>
                </a:lnTo>
                <a:lnTo>
                  <a:pt x="5935628" y="1128597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274320" tIns="0" rIns="548640" bIns="91440" numCol="1" spcCol="1270" anchor="t" anchorCtr="0">
            <a:noAutofit/>
          </a:bodyPr>
          <a:lstStyle/>
          <a:p>
            <a:r>
              <a:rPr lang="ro-RO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F. Prescriptori </a:t>
            </a:r>
          </a:p>
          <a:p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Medici din specialitatea gastroenterologie din centrele: București, Brașov, Cluj,</a:t>
            </a:r>
          </a:p>
          <a:p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Constanța, Craiova, Galați, Iași, Sibiu, Oradea, Târgu Mureș, Timișoara și medicii din specialitatea boli infecțioase din centrele: București, Brașov, Cluj, Iași, Timișoara.</a:t>
            </a:r>
          </a:p>
          <a:p>
            <a:endParaRPr lang="ro-RO" sz="1600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4" name="Formă liberă 3"/>
          <p:cNvSpPr/>
          <p:nvPr/>
        </p:nvSpPr>
        <p:spPr>
          <a:xfrm>
            <a:off x="323527" y="548680"/>
            <a:ext cx="8629847" cy="4896544"/>
          </a:xfrm>
          <a:custGeom>
            <a:avLst/>
            <a:gdLst>
              <a:gd name="connsiteX0" fmla="*/ 0 w 5935628"/>
              <a:gd name="connsiteY0" fmla="*/ 0 h 1128598"/>
              <a:gd name="connsiteX1" fmla="*/ 5371329 w 5935628"/>
              <a:gd name="connsiteY1" fmla="*/ 0 h 1128598"/>
              <a:gd name="connsiteX2" fmla="*/ 5935628 w 5935628"/>
              <a:gd name="connsiteY2" fmla="*/ 564299 h 1128598"/>
              <a:gd name="connsiteX3" fmla="*/ 5371329 w 5935628"/>
              <a:gd name="connsiteY3" fmla="*/ 1128598 h 1128598"/>
              <a:gd name="connsiteX4" fmla="*/ 0 w 5935628"/>
              <a:gd name="connsiteY4" fmla="*/ 1128598 h 1128598"/>
              <a:gd name="connsiteX5" fmla="*/ 0 w 5935628"/>
              <a:gd name="connsiteY5" fmla="*/ 0 h 112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628" h="1128598">
                <a:moveTo>
                  <a:pt x="5935628" y="1128597"/>
                </a:moveTo>
                <a:lnTo>
                  <a:pt x="564299" y="1128597"/>
                </a:lnTo>
                <a:lnTo>
                  <a:pt x="0" y="564299"/>
                </a:lnTo>
                <a:lnTo>
                  <a:pt x="564299" y="1"/>
                </a:lnTo>
                <a:lnTo>
                  <a:pt x="5935628" y="1"/>
                </a:lnTo>
                <a:lnTo>
                  <a:pt x="5935628" y="1128597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822960" tIns="0" rIns="0" bIns="182880" numCol="1" spcCol="1270" anchor="t" anchorCtr="0">
            <a:noAutofit/>
          </a:bodyPr>
          <a:lstStyle/>
          <a:p>
            <a:r>
              <a:rPr lang="ro-RO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E. Contraindicații: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Ciroza decompensată (ascită, icter, hemoragie digestivă: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Child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–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Pugh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 B și C &gt; 6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pct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Ciroza hepatică cu noduli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displazici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Ciroza hepatică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etanolică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 (fără abstinență de peste 3 luni)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La pacienții care fac tratament cu următoarele medicamente iar acestea nu pot fi întrerupte pe durata tratamentului antiviral:</a:t>
            </a:r>
          </a:p>
          <a:p>
            <a:pPr marL="573750" indent="-285750">
              <a:buFont typeface="Wingdings" charset="2"/>
              <a:buChar char="ü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Substraturi CYP3A4: clorhidrat de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alfuzosin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amiodaronă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astemizol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terfenadină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colchicină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 (la pacienții cu insuficiență renală sau hepatică), ergotamină,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dihidroergotamină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ergonovină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metilergometrină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acid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fusidic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lovastatină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simvastatină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atorvastatină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midazolam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 administrat pe cale orală,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triazolam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pimozidă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quetiapină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chinidină,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salmeterol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sildenafil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 (atunci când se utilizează în tratarea hipertensiunii arteriale pulmonare),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ticagrelor</a:t>
            </a:r>
            <a:endParaRPr lang="ro-RO" sz="1600" dirty="0">
              <a:solidFill>
                <a:prstClr val="white"/>
              </a:solidFill>
              <a:latin typeface="Corbel" pitchFamily="34" charset="0"/>
            </a:endParaRPr>
          </a:p>
          <a:p>
            <a:pPr marL="573750" indent="-285750">
              <a:buFont typeface="Wingdings" charset="2"/>
              <a:buChar char="ü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Inductori enzimatici: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carbamazepină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fenitoină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fenobarbital,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efavirenz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nevirapină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etravirină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enzalutamidă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mitotan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rifampicină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sunătoare (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Hipericum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perforatum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)</a:t>
            </a:r>
          </a:p>
          <a:p>
            <a:pPr marL="573750" indent="-285750">
              <a:buFont typeface="Wingdings" charset="2"/>
              <a:buChar char="ü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Inhibitori CYP3A4: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cobicistat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indinavir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lopinavir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/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ritonavir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saquinavir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tipranavir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itraconazol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ketoconazol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posaconazol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voriconazol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claritromicină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telitromicină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conivaptan</a:t>
            </a:r>
            <a:endParaRPr lang="ro-RO" sz="1600" dirty="0">
              <a:solidFill>
                <a:prstClr val="white"/>
              </a:solidFill>
              <a:latin typeface="Corbel" pitchFamily="34" charset="0"/>
            </a:endParaRPr>
          </a:p>
          <a:p>
            <a:pPr marL="573750" indent="-285750">
              <a:buFont typeface="Wingdings" charset="2"/>
              <a:buChar char="ü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Inhibitor CYP2C8: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gemfibrozil</a:t>
            </a:r>
            <a:endParaRPr lang="ro-RO" sz="1600" dirty="0">
              <a:solidFill>
                <a:prstClr val="white"/>
              </a:solidFill>
              <a:latin typeface="Corbe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Medicamentele care, în conformitate cu Rezumatul Caracteristicilor Produsului, diminuează sau împiedică obținerea rezultatului medical. </a:t>
            </a: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18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ă liberă 1"/>
          <p:cNvSpPr/>
          <p:nvPr/>
        </p:nvSpPr>
        <p:spPr>
          <a:xfrm>
            <a:off x="683568" y="881595"/>
            <a:ext cx="8231833" cy="5643749"/>
          </a:xfrm>
          <a:custGeom>
            <a:avLst/>
            <a:gdLst>
              <a:gd name="connsiteX0" fmla="*/ 0 w 5935628"/>
              <a:gd name="connsiteY0" fmla="*/ 0 h 1128598"/>
              <a:gd name="connsiteX1" fmla="*/ 5371329 w 5935628"/>
              <a:gd name="connsiteY1" fmla="*/ 0 h 1128598"/>
              <a:gd name="connsiteX2" fmla="*/ 5935628 w 5935628"/>
              <a:gd name="connsiteY2" fmla="*/ 564299 h 1128598"/>
              <a:gd name="connsiteX3" fmla="*/ 5371329 w 5935628"/>
              <a:gd name="connsiteY3" fmla="*/ 1128598 h 1128598"/>
              <a:gd name="connsiteX4" fmla="*/ 0 w 5935628"/>
              <a:gd name="connsiteY4" fmla="*/ 1128598 h 1128598"/>
              <a:gd name="connsiteX5" fmla="*/ 0 w 5935628"/>
              <a:gd name="connsiteY5" fmla="*/ 0 h 112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628" h="1128598">
                <a:moveTo>
                  <a:pt x="5935628" y="1128597"/>
                </a:moveTo>
                <a:lnTo>
                  <a:pt x="564299" y="1128597"/>
                </a:lnTo>
                <a:lnTo>
                  <a:pt x="0" y="564299"/>
                </a:lnTo>
                <a:lnTo>
                  <a:pt x="564299" y="1"/>
                </a:lnTo>
                <a:lnTo>
                  <a:pt x="5935628" y="1"/>
                </a:lnTo>
                <a:lnTo>
                  <a:pt x="5935628" y="1128597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792000" tIns="72000" rIns="288000" bIns="198121" numCol="1" spcCol="1270" anchor="t" anchorCtr="0">
            <a:noAutofit/>
          </a:bodyPr>
          <a:lstStyle/>
          <a:p>
            <a:r>
              <a:rPr lang="ro-R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A. Criterii de includere: </a:t>
            </a:r>
          </a:p>
          <a:p>
            <a:endParaRPr lang="ro-RO" sz="1200" dirty="0">
              <a:solidFill>
                <a:prstClr val="white"/>
              </a:solidFill>
              <a:latin typeface="Corbe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Pacienții care au făcut tratament anterior cu Interferon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pegilat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+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Ribavirină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și care au avut: </a:t>
            </a:r>
          </a:p>
          <a:p>
            <a:pPr marL="567450" indent="-171450">
              <a:buFont typeface="Courier New" charset="0"/>
              <a:buChar char="o"/>
            </a:pPr>
            <a:r>
              <a:rPr lang="ro-RO" sz="1200" i="1" dirty="0">
                <a:solidFill>
                  <a:prstClr val="white"/>
                </a:solidFill>
                <a:latin typeface="Corbel" pitchFamily="34" charset="0"/>
              </a:rPr>
              <a:t>lipsa de răspuns primar </a:t>
            </a:r>
            <a:r>
              <a:rPr lang="ro-RO" sz="1200" dirty="0">
                <a:solidFill>
                  <a:prstClr val="white"/>
                </a:solidFill>
                <a:latin typeface="Corbel" pitchFamily="34" charset="0"/>
              </a:rPr>
              <a:t>(tratament întrerupt la 3 luni datorită scăderii cu mai puțin de</a:t>
            </a:r>
            <a:br>
              <a:rPr lang="ro-RO" sz="1200" dirty="0">
                <a:solidFill>
                  <a:prstClr val="white"/>
                </a:solidFill>
                <a:latin typeface="Corbel" pitchFamily="34" charset="0"/>
              </a:rPr>
            </a:br>
            <a:r>
              <a:rPr lang="ro-RO" sz="1200" dirty="0">
                <a:solidFill>
                  <a:prstClr val="white"/>
                </a:solidFill>
                <a:latin typeface="Corbel" pitchFamily="34" charset="0"/>
              </a:rPr>
              <a:t>2 log10 a ARN VHC) </a:t>
            </a:r>
          </a:p>
          <a:p>
            <a:pPr marL="567450" indent="-171450">
              <a:buFont typeface="Courier New" charset="0"/>
              <a:buChar char="o"/>
            </a:pPr>
            <a:r>
              <a:rPr lang="ro-RO" sz="1200" i="1" dirty="0">
                <a:solidFill>
                  <a:prstClr val="white"/>
                </a:solidFill>
                <a:latin typeface="Corbel" pitchFamily="34" charset="0"/>
              </a:rPr>
              <a:t>răspuns parțial </a:t>
            </a:r>
            <a:r>
              <a:rPr lang="ro-RO" sz="1200" dirty="0">
                <a:solidFill>
                  <a:prstClr val="white"/>
                </a:solidFill>
                <a:latin typeface="Corbel" pitchFamily="34" charset="0"/>
              </a:rPr>
              <a:t>ARN VHC detectabil la 6 luni de la începerea tratamentului) </a:t>
            </a:r>
          </a:p>
          <a:p>
            <a:pPr marL="567450" indent="-171450">
              <a:buFont typeface="Courier New" charset="0"/>
              <a:buChar char="o"/>
            </a:pPr>
            <a:r>
              <a:rPr lang="ro-RO" sz="1200" i="1" dirty="0">
                <a:solidFill>
                  <a:prstClr val="white"/>
                </a:solidFill>
                <a:latin typeface="Corbel" pitchFamily="34" charset="0"/>
              </a:rPr>
              <a:t>pierderea răspunsului viral </a:t>
            </a:r>
            <a:r>
              <a:rPr lang="ro-RO" sz="1200" dirty="0">
                <a:solidFill>
                  <a:prstClr val="white"/>
                </a:solidFill>
                <a:latin typeface="Corbel" pitchFamily="34" charset="0"/>
              </a:rPr>
              <a:t>(pozitivarea ARN VHC în cursul tratamentului „</a:t>
            </a:r>
            <a:r>
              <a:rPr lang="ro-RO" sz="1200" dirty="0" err="1">
                <a:solidFill>
                  <a:prstClr val="white"/>
                </a:solidFill>
                <a:latin typeface="Corbel" pitchFamily="34" charset="0"/>
              </a:rPr>
              <a:t>breakthrough</a:t>
            </a:r>
            <a:r>
              <a:rPr lang="ro-RO" sz="1200" dirty="0">
                <a:solidFill>
                  <a:prstClr val="white"/>
                </a:solidFill>
                <a:latin typeface="Corbel" pitchFamily="34" charset="0"/>
              </a:rPr>
              <a:t>”) și </a:t>
            </a:r>
          </a:p>
          <a:p>
            <a:pPr marL="567450" indent="-171450">
              <a:buFont typeface="Courier New" charset="0"/>
              <a:buChar char="o"/>
            </a:pPr>
            <a:r>
              <a:rPr lang="ro-RO" sz="1200" i="1" dirty="0">
                <a:solidFill>
                  <a:prstClr val="white"/>
                </a:solidFill>
                <a:latin typeface="Corbel" pitchFamily="34" charset="0"/>
              </a:rPr>
              <a:t>recăderea </a:t>
            </a:r>
            <a:r>
              <a:rPr lang="ro-RO" sz="1200" dirty="0">
                <a:solidFill>
                  <a:prstClr val="white"/>
                </a:solidFill>
                <a:latin typeface="Corbel" pitchFamily="34" charset="0"/>
              </a:rPr>
              <a:t>(pozitivarea ARN VHC după ce s-a obținut răspunsul viral sau viral susținut.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Fibroza F4 (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Metavir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) determinată prin: </a:t>
            </a:r>
          </a:p>
          <a:p>
            <a:pPr marL="567450" indent="-171450">
              <a:buFont typeface="Courier New" charset="0"/>
              <a:buChar char="o"/>
            </a:pPr>
            <a:r>
              <a:rPr lang="ro-RO" sz="1200" dirty="0">
                <a:solidFill>
                  <a:prstClr val="white"/>
                </a:solidFill>
                <a:latin typeface="Corbel" pitchFamily="34" charset="0"/>
              </a:rPr>
              <a:t>Puncție biopsie hepatică (PBH) sau</a:t>
            </a:r>
          </a:p>
          <a:p>
            <a:pPr marL="567450" indent="-171450">
              <a:buFont typeface="Courier New" charset="0"/>
              <a:buChar char="o"/>
            </a:pPr>
            <a:r>
              <a:rPr lang="ro-RO" sz="1200" dirty="0" err="1">
                <a:solidFill>
                  <a:prstClr val="white"/>
                </a:solidFill>
                <a:latin typeface="Corbel" pitchFamily="34" charset="0"/>
              </a:rPr>
              <a:t>Fibromax</a:t>
            </a:r>
            <a:endParaRPr lang="ro-RO" sz="1200" dirty="0">
              <a:solidFill>
                <a:prstClr val="white"/>
              </a:solidFill>
              <a:latin typeface="Corbe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ARN - VHC cantitativ - indiferent de valoare.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Transaminazele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serice (ALT, AST) indiferent de valoare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Hemograma: la valori ale Hemoglobinei sub 10mg/dl se va lua în considerare reducerea dozelor de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Ribavirină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sau chiar renunțarea la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Ribavirină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(dacă anemia  se agravează sub tratament)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Creatinina serică: Insuficiența renală nu contraindică tratamentul ci impune o </a:t>
            </a:r>
          </a:p>
          <a:p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    urmărire atentă.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Albumina serică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Bilirubina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INR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Alfa –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fetoproteina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. Pentru valori în afara limitelor normale, de infirmat imagistic diagnosticul de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hepatocarcinom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.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Ecografia abdominală (diagnosticul diferențial al nodulilor hepatici va impune și ecografia cu contrast, CT și/sau IRM)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Test de sarcină negativ pentru femeile la vârsta fertilă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Documente medicale care să ateste ciroza compensată (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Child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- </a:t>
            </a:r>
            <a:r>
              <a:rPr lang="ro-RO" sz="1400" dirty="0" err="1">
                <a:solidFill>
                  <a:prstClr val="white"/>
                </a:solidFill>
                <a:latin typeface="Corbel" pitchFamily="34" charset="0"/>
              </a:rPr>
              <a:t>Pugh</a:t>
            </a:r>
            <a:r>
              <a:rPr lang="ro-RO" sz="1400" dirty="0">
                <a:solidFill>
                  <a:prstClr val="white"/>
                </a:solidFill>
                <a:latin typeface="Corbel" pitchFamily="34" charset="0"/>
              </a:rPr>
              <a:t> A -  scor 5-6      puncte) (lipsa ascitei, encefalopatiei hepatice, icterului, HDS) </a:t>
            </a:r>
          </a:p>
        </p:txBody>
      </p:sp>
      <p:sp>
        <p:nvSpPr>
          <p:cNvPr id="3" name="Rectangle 5"/>
          <p:cNvSpPr/>
          <p:nvPr/>
        </p:nvSpPr>
        <p:spPr>
          <a:xfrm>
            <a:off x="2476060" y="1090524"/>
            <a:ext cx="6439343" cy="5767477"/>
          </a:xfrm>
          <a:prstGeom prst="rect">
            <a:avLst/>
          </a:prstGeom>
        </p:spPr>
        <p:txBody>
          <a:bodyPr wrap="square" numCol="2" spcCol="180000">
            <a:noAutofit/>
          </a:bodyPr>
          <a:lstStyle/>
          <a:p>
            <a:endParaRPr lang="ro-RO" sz="1400" dirty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4" name="Dreptunghi cu colțuri rotunjite pe aceeași latură 8"/>
          <p:cNvSpPr/>
          <p:nvPr/>
        </p:nvSpPr>
        <p:spPr>
          <a:xfrm flipV="1">
            <a:off x="762000" y="0"/>
            <a:ext cx="7620000" cy="685800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762000" y="-66293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prstClr val="white"/>
                </a:solidFill>
                <a:latin typeface="Corbel" pitchFamily="34" charset="0"/>
              </a:rPr>
              <a:t>b) Pacienții cu tratament antiviral anterior standard (Interferon </a:t>
            </a:r>
            <a:r>
              <a:rPr lang="ro-RO" sz="1600" b="1" dirty="0" err="1">
                <a:solidFill>
                  <a:prstClr val="white"/>
                </a:solidFill>
                <a:latin typeface="Corbel" pitchFamily="34" charset="0"/>
              </a:rPr>
              <a:t>Pegilat</a:t>
            </a:r>
            <a:r>
              <a:rPr lang="ro-RO" sz="1600" b="1" dirty="0">
                <a:solidFill>
                  <a:prstClr val="white"/>
                </a:solidFill>
                <a:latin typeface="Corbel" pitchFamily="34" charset="0"/>
              </a:rPr>
              <a:t> alfa 2a sau alfa 2b plus </a:t>
            </a:r>
            <a:r>
              <a:rPr lang="ro-RO" sz="1600" b="1" dirty="0" err="1">
                <a:solidFill>
                  <a:prstClr val="white"/>
                </a:solidFill>
                <a:latin typeface="Corbel" pitchFamily="34" charset="0"/>
              </a:rPr>
              <a:t>Ribavirină</a:t>
            </a:r>
            <a:r>
              <a:rPr lang="ro-RO" sz="1600" b="1" dirty="0">
                <a:solidFill>
                  <a:prstClr val="white"/>
                </a:solidFill>
                <a:latin typeface="Corbel" pitchFamily="34" charset="0"/>
              </a:rPr>
              <a:t>) – Pacienți „experimentați” - cu fibroză severă - F4 - Ciroze hepatice compensate (</a:t>
            </a:r>
            <a:r>
              <a:rPr lang="ro-RO" sz="1600" b="1" dirty="0" err="1">
                <a:solidFill>
                  <a:prstClr val="white"/>
                </a:solidFill>
                <a:latin typeface="Corbel" pitchFamily="34" charset="0"/>
              </a:rPr>
              <a:t>Child</a:t>
            </a:r>
            <a:r>
              <a:rPr lang="ro-RO" sz="1600" b="1" dirty="0">
                <a:solidFill>
                  <a:prstClr val="white"/>
                </a:solidFill>
                <a:latin typeface="Corbel" pitchFamily="34" charset="0"/>
              </a:rPr>
              <a:t> A) 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35496" y="6525344"/>
            <a:ext cx="5024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Corbel" pitchFamily="34" charset="0"/>
              </a:rPr>
              <a:t>http://www.cnas.ro/page/tratament-fara-interferon-3.html</a:t>
            </a: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19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HEPATITA CRONICĂ C </a:t>
            </a:r>
            <a:br>
              <a:rPr lang="ro-R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Obiectivele tratamentului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6" name="Substituent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2800" dirty="0">
                <a:solidFill>
                  <a:srgbClr val="FF00FF"/>
                </a:solidFill>
                <a:latin typeface="Corbel" pitchFamily="34" charset="0"/>
              </a:rPr>
              <a:t>OBIECTIVE PRIMARE</a:t>
            </a:r>
            <a:endParaRPr lang="en-US" sz="2800" dirty="0">
              <a:solidFill>
                <a:srgbClr val="FF00FF"/>
              </a:solidFill>
              <a:latin typeface="Corbel" pitchFamily="34" charset="0"/>
            </a:endParaRPr>
          </a:p>
        </p:txBody>
      </p:sp>
      <p:sp>
        <p:nvSpPr>
          <p:cNvPr id="7" name="Substituent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sz="2800" dirty="0">
                <a:solidFill>
                  <a:srgbClr val="FF00FF"/>
                </a:solidFill>
                <a:latin typeface="Corbel" pitchFamily="34" charset="0"/>
              </a:rPr>
              <a:t>OBIECTIVE SECUNDARE</a:t>
            </a:r>
            <a:endParaRPr lang="en-US" sz="2800" dirty="0">
              <a:solidFill>
                <a:srgbClr val="FF00FF"/>
              </a:solidFill>
              <a:latin typeface="Corbel" pitchFamily="34" charset="0"/>
            </a:endParaRPr>
          </a:p>
        </p:txBody>
      </p:sp>
      <p:sp>
        <p:nvSpPr>
          <p:cNvPr id="4" name="Substituent conținut 3"/>
          <p:cNvSpPr>
            <a:spLocks noGrp="1"/>
          </p:cNvSpPr>
          <p:nvPr>
            <p:ph sz="quarter" idx="13"/>
          </p:nvPr>
        </p:nvSpPr>
        <p:spPr>
          <a:xfrm>
            <a:off x="457200" y="2646064"/>
            <a:ext cx="4040188" cy="3951288"/>
          </a:xfrm>
        </p:spPr>
        <p:txBody>
          <a:bodyPr/>
          <a:lstStyle/>
          <a:p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Eradicarea infecţiei HCV </a:t>
            </a:r>
          </a:p>
          <a:p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Cure de tratament antiviral pentru obținerea Răspuns viral susținut (RVS)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14"/>
          </p:nvPr>
        </p:nvSpPr>
        <p:spPr>
          <a:xfrm>
            <a:off x="4645025" y="2646064"/>
            <a:ext cx="4041775" cy="3951288"/>
          </a:xfrm>
        </p:spPr>
        <p:txBody>
          <a:bodyPr/>
          <a:lstStyle/>
          <a:p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Progresia lenta a bolii</a:t>
            </a:r>
          </a:p>
          <a:p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Îmbunătățirea histologie</a:t>
            </a:r>
          </a:p>
          <a:p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Reducerea riscului de carcinomul </a:t>
            </a:r>
            <a:r>
              <a:rPr lang="ro-RO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hepatocelular</a:t>
            </a:r>
            <a:endParaRPr lang="ro-RO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Îmbunătățirea legată de sănătate a calității vieții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</a:rPr>
              <a:pPr/>
              <a:t>2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ăgeată curbată la dreapta 1"/>
          <p:cNvSpPr/>
          <p:nvPr/>
        </p:nvSpPr>
        <p:spPr>
          <a:xfrm rot="20287209" flipH="1">
            <a:off x="7202061" y="2091637"/>
            <a:ext cx="1667303" cy="2213795"/>
          </a:xfrm>
          <a:prstGeom prst="curved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Formă liberă 2"/>
          <p:cNvSpPr/>
          <p:nvPr/>
        </p:nvSpPr>
        <p:spPr>
          <a:xfrm>
            <a:off x="969186" y="1108121"/>
            <a:ext cx="7412814" cy="1877075"/>
          </a:xfrm>
          <a:custGeom>
            <a:avLst/>
            <a:gdLst>
              <a:gd name="connsiteX0" fmla="*/ 0 w 5935628"/>
              <a:gd name="connsiteY0" fmla="*/ 0 h 1128598"/>
              <a:gd name="connsiteX1" fmla="*/ 5371329 w 5935628"/>
              <a:gd name="connsiteY1" fmla="*/ 0 h 1128598"/>
              <a:gd name="connsiteX2" fmla="*/ 5935628 w 5935628"/>
              <a:gd name="connsiteY2" fmla="*/ 564299 h 1128598"/>
              <a:gd name="connsiteX3" fmla="*/ 5371329 w 5935628"/>
              <a:gd name="connsiteY3" fmla="*/ 1128598 h 1128598"/>
              <a:gd name="connsiteX4" fmla="*/ 0 w 5935628"/>
              <a:gd name="connsiteY4" fmla="*/ 1128598 h 1128598"/>
              <a:gd name="connsiteX5" fmla="*/ 0 w 5935628"/>
              <a:gd name="connsiteY5" fmla="*/ 0 h 112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628" h="1128598">
                <a:moveTo>
                  <a:pt x="5935628" y="1128597"/>
                </a:moveTo>
                <a:lnTo>
                  <a:pt x="564299" y="1128597"/>
                </a:lnTo>
                <a:lnTo>
                  <a:pt x="0" y="564299"/>
                </a:lnTo>
                <a:lnTo>
                  <a:pt x="564299" y="1"/>
                </a:lnTo>
                <a:lnTo>
                  <a:pt x="5935628" y="1"/>
                </a:lnTo>
                <a:lnTo>
                  <a:pt x="5935628" y="1128597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792000" tIns="72000" rIns="0" bIns="198121" numCol="1" spcCol="1270" anchor="t" anchorCtr="0">
            <a:noAutofit/>
          </a:bodyPr>
          <a:lstStyle/>
          <a:p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B. Tratament </a:t>
            </a:r>
          </a:p>
          <a:p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Posologie: 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Ombitasvirum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+ 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Paritaprevirum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+ 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Ritonavirum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2 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cpr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dimineața cu alimente, 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Dasabuvirum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1 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cpr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dimineața și 1 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cpr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seara cu alimente. Se 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asociaza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̆ 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Ribavirina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în dozele: 1000 mg/zi la greutate corporală &lt; 75kg 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și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1200 mg/zi la pacienții cu greutate &gt; 75 kg.</a:t>
            </a:r>
            <a:endParaRPr lang="en-GB" sz="1600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marL="180000"/>
            <a:endParaRPr lang="ro-RO" sz="16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marL="180000"/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Durata tratamentului: 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12 să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pta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̆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ma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̂ni </a:t>
            </a:r>
          </a:p>
        </p:txBody>
      </p:sp>
      <p:sp>
        <p:nvSpPr>
          <p:cNvPr id="4" name="Formă liberă 3"/>
          <p:cNvSpPr/>
          <p:nvPr/>
        </p:nvSpPr>
        <p:spPr>
          <a:xfrm flipH="1">
            <a:off x="534670" y="4331421"/>
            <a:ext cx="7412814" cy="2121915"/>
          </a:xfrm>
          <a:custGeom>
            <a:avLst/>
            <a:gdLst>
              <a:gd name="connsiteX0" fmla="*/ 0 w 5935628"/>
              <a:gd name="connsiteY0" fmla="*/ 0 h 1128598"/>
              <a:gd name="connsiteX1" fmla="*/ 5371329 w 5935628"/>
              <a:gd name="connsiteY1" fmla="*/ 0 h 1128598"/>
              <a:gd name="connsiteX2" fmla="*/ 5935628 w 5935628"/>
              <a:gd name="connsiteY2" fmla="*/ 564299 h 1128598"/>
              <a:gd name="connsiteX3" fmla="*/ 5371329 w 5935628"/>
              <a:gd name="connsiteY3" fmla="*/ 1128598 h 1128598"/>
              <a:gd name="connsiteX4" fmla="*/ 0 w 5935628"/>
              <a:gd name="connsiteY4" fmla="*/ 1128598 h 1128598"/>
              <a:gd name="connsiteX5" fmla="*/ 0 w 5935628"/>
              <a:gd name="connsiteY5" fmla="*/ 0 h 112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628" h="1128598">
                <a:moveTo>
                  <a:pt x="5935628" y="1128597"/>
                </a:moveTo>
                <a:lnTo>
                  <a:pt x="564299" y="1128597"/>
                </a:lnTo>
                <a:lnTo>
                  <a:pt x="0" y="564299"/>
                </a:lnTo>
                <a:lnTo>
                  <a:pt x="564299" y="1"/>
                </a:lnTo>
                <a:lnTo>
                  <a:pt x="5935628" y="1"/>
                </a:lnTo>
                <a:lnTo>
                  <a:pt x="5935628" y="1128597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82880" tIns="91440" rIns="468000" bIns="198121" numCol="1" spcCol="1270" anchor="t" anchorCtr="0">
            <a:noAutofit/>
          </a:bodyPr>
          <a:lstStyle/>
          <a:p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C. Monitorizarea tratamentului: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În prima lună hemograma (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pt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 eventualele efecte adverse ale 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Ribavirinei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În săptămâna 12-a se determină ALT, AST, ARN – VHC - cantitativ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După 12 săptămâni de la încheierea tratamentului se determină din nou ARN – VHC cantitativ  </a:t>
            </a:r>
          </a:p>
          <a:p>
            <a:pPr marL="171450" indent="-171450">
              <a:buFont typeface="Arial" charset="0"/>
              <a:buChar char="•"/>
            </a:pP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Tratamentul trebuie întrerupt dacă apare ciroza decompensată (ex: ascita, encefalopatia 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portală</a:t>
            </a:r>
            <a:r>
              <a:rPr lang="ro-RO" sz="1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etc) cu sau fără creșterea nivelurilor bilirubinei și/sau </a:t>
            </a:r>
            <a:r>
              <a:rPr lang="ro-RO" sz="1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transaminazelor</a:t>
            </a:r>
            <a:endParaRPr lang="ro-RO" sz="1600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20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ă liberă 1"/>
          <p:cNvSpPr/>
          <p:nvPr/>
        </p:nvSpPr>
        <p:spPr>
          <a:xfrm>
            <a:off x="395536" y="2689090"/>
            <a:ext cx="8473229" cy="3188182"/>
          </a:xfrm>
          <a:custGeom>
            <a:avLst/>
            <a:gdLst>
              <a:gd name="connsiteX0" fmla="*/ 0 w 5935628"/>
              <a:gd name="connsiteY0" fmla="*/ 0 h 1128598"/>
              <a:gd name="connsiteX1" fmla="*/ 5371329 w 5935628"/>
              <a:gd name="connsiteY1" fmla="*/ 0 h 1128598"/>
              <a:gd name="connsiteX2" fmla="*/ 5935628 w 5935628"/>
              <a:gd name="connsiteY2" fmla="*/ 564299 h 1128598"/>
              <a:gd name="connsiteX3" fmla="*/ 5371329 w 5935628"/>
              <a:gd name="connsiteY3" fmla="*/ 1128598 h 1128598"/>
              <a:gd name="connsiteX4" fmla="*/ 0 w 5935628"/>
              <a:gd name="connsiteY4" fmla="*/ 1128598 h 1128598"/>
              <a:gd name="connsiteX5" fmla="*/ 0 w 5935628"/>
              <a:gd name="connsiteY5" fmla="*/ 0 h 112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628" h="1128598">
                <a:moveTo>
                  <a:pt x="5935628" y="1128597"/>
                </a:moveTo>
                <a:lnTo>
                  <a:pt x="564299" y="1128597"/>
                </a:lnTo>
                <a:lnTo>
                  <a:pt x="0" y="564299"/>
                </a:lnTo>
                <a:lnTo>
                  <a:pt x="564299" y="1"/>
                </a:lnTo>
                <a:lnTo>
                  <a:pt x="5935628" y="1"/>
                </a:lnTo>
                <a:lnTo>
                  <a:pt x="5935628" y="1128597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792000" tIns="72000" rIns="180000" bIns="198121" numCol="1" spcCol="1270" anchor="t" anchorCtr="0">
            <a:noAutofit/>
          </a:bodyPr>
          <a:lstStyle/>
          <a:p>
            <a:r>
              <a:rPr lang="ro-RO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D. Criterii de evaluare a rezultatului medical: </a:t>
            </a:r>
          </a:p>
          <a:p>
            <a:endParaRPr lang="ro-RO" sz="1400" dirty="0">
              <a:solidFill>
                <a:prstClr val="white"/>
              </a:solidFill>
              <a:latin typeface="Corbel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ro-RO" i="1" dirty="0">
                <a:solidFill>
                  <a:prstClr val="white"/>
                </a:solidFill>
                <a:latin typeface="Corbel" pitchFamily="34" charset="0"/>
              </a:rPr>
              <a:t>Răspuns viral </a:t>
            </a:r>
            <a:r>
              <a:rPr lang="ro-RO" dirty="0">
                <a:solidFill>
                  <a:prstClr val="white"/>
                </a:solidFill>
                <a:latin typeface="Corbel" pitchFamily="34" charset="0"/>
              </a:rPr>
              <a:t>la tratament: ARN_VHC - </a:t>
            </a:r>
            <a:r>
              <a:rPr lang="ro-RO" dirty="0" err="1">
                <a:solidFill>
                  <a:prstClr val="white"/>
                </a:solidFill>
                <a:latin typeface="Corbel" pitchFamily="34" charset="0"/>
              </a:rPr>
              <a:t>nedectabil</a:t>
            </a:r>
            <a:r>
              <a:rPr lang="ro-RO" dirty="0">
                <a:solidFill>
                  <a:prstClr val="white"/>
                </a:solidFill>
                <a:latin typeface="Corbel" pitchFamily="34" charset="0"/>
              </a:rPr>
              <a:t> la sfârșitul tratamentului </a:t>
            </a:r>
          </a:p>
          <a:p>
            <a:pPr marL="171450" indent="-171450">
              <a:buFont typeface="Arial" charset="0"/>
              <a:buChar char="•"/>
            </a:pPr>
            <a:r>
              <a:rPr lang="ro-RO" i="1" dirty="0">
                <a:solidFill>
                  <a:prstClr val="white"/>
                </a:solidFill>
                <a:latin typeface="Corbel" pitchFamily="34" charset="0"/>
              </a:rPr>
              <a:t>Răspuns viral susținut: </a:t>
            </a:r>
            <a:r>
              <a:rPr lang="ro-RO" dirty="0">
                <a:solidFill>
                  <a:prstClr val="white"/>
                </a:solidFill>
                <a:latin typeface="Corbel" pitchFamily="34" charset="0"/>
              </a:rPr>
              <a:t>ARN - VHC </a:t>
            </a:r>
            <a:r>
              <a:rPr lang="ro-RO" dirty="0" err="1">
                <a:solidFill>
                  <a:prstClr val="white"/>
                </a:solidFill>
                <a:latin typeface="Corbel" pitchFamily="34" charset="0"/>
              </a:rPr>
              <a:t>nedectabil</a:t>
            </a:r>
            <a:r>
              <a:rPr lang="ro-RO" dirty="0">
                <a:solidFill>
                  <a:prstClr val="white"/>
                </a:solidFill>
                <a:latin typeface="Corbel" pitchFamily="34" charset="0"/>
              </a:rPr>
              <a:t> la sfârșitul tratamentului și la 12 săptămâni de la terminarea tratamentului </a:t>
            </a:r>
          </a:p>
          <a:p>
            <a:endParaRPr lang="ro-RO" b="1" dirty="0">
              <a:solidFill>
                <a:prstClr val="white"/>
              </a:solidFill>
              <a:latin typeface="Corbel" pitchFamily="34" charset="0"/>
            </a:endParaRPr>
          </a:p>
          <a:p>
            <a:endParaRPr lang="ro-RO" b="1" dirty="0">
              <a:solidFill>
                <a:prstClr val="white"/>
              </a:solidFill>
              <a:latin typeface="Corbel" pitchFamily="34" charset="0"/>
            </a:endParaRPr>
          </a:p>
          <a:p>
            <a:r>
              <a:rPr lang="ro-RO" b="1" dirty="0">
                <a:solidFill>
                  <a:prstClr val="white"/>
                </a:solidFill>
                <a:latin typeface="Corbel" pitchFamily="34" charset="0"/>
              </a:rPr>
              <a:t>Tratament fără obținerea rezultatului medical: </a:t>
            </a:r>
          </a:p>
          <a:p>
            <a:pPr marL="171450" indent="-171450">
              <a:buFont typeface="Arial" charset="0"/>
              <a:buChar char="•"/>
            </a:pPr>
            <a:r>
              <a:rPr lang="ro-RO" i="1" dirty="0">
                <a:solidFill>
                  <a:prstClr val="white"/>
                </a:solidFill>
                <a:latin typeface="Corbel" pitchFamily="34" charset="0"/>
              </a:rPr>
              <a:t>Eșec terapeutic: </a:t>
            </a:r>
            <a:r>
              <a:rPr lang="ro-RO" dirty="0">
                <a:solidFill>
                  <a:prstClr val="white"/>
                </a:solidFill>
                <a:latin typeface="Corbel" pitchFamily="34" charset="0"/>
              </a:rPr>
              <a:t>ARN - VHC detectabil la sfârșitul tratamentului </a:t>
            </a:r>
          </a:p>
          <a:p>
            <a:pPr marL="171450" indent="-171450">
              <a:buFont typeface="Arial" charset="0"/>
              <a:buChar char="•"/>
            </a:pPr>
            <a:r>
              <a:rPr lang="ro-RO" i="1" dirty="0">
                <a:solidFill>
                  <a:prstClr val="white"/>
                </a:solidFill>
                <a:latin typeface="Corbel" pitchFamily="34" charset="0"/>
              </a:rPr>
              <a:t>Recădere </a:t>
            </a:r>
            <a:r>
              <a:rPr lang="ro-RO" dirty="0">
                <a:solidFill>
                  <a:prstClr val="white"/>
                </a:solidFill>
                <a:latin typeface="Corbel" pitchFamily="34" charset="0"/>
              </a:rPr>
              <a:t>ARN - VHC nedetectabil la sfârșitul tratamentului dar detectabil la 12 săptămâni după terminarea tratamentului </a:t>
            </a: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21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ăgeată curbată la dreapta 1"/>
          <p:cNvSpPr/>
          <p:nvPr/>
        </p:nvSpPr>
        <p:spPr>
          <a:xfrm rot="163593" flipH="1">
            <a:off x="7956562" y="5219351"/>
            <a:ext cx="966827" cy="1283723"/>
          </a:xfrm>
          <a:prstGeom prst="curved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3" name="Formă liberă 2"/>
          <p:cNvSpPr/>
          <p:nvPr/>
        </p:nvSpPr>
        <p:spPr>
          <a:xfrm flipH="1">
            <a:off x="251520" y="5596128"/>
            <a:ext cx="7675056" cy="1224000"/>
          </a:xfrm>
          <a:custGeom>
            <a:avLst/>
            <a:gdLst>
              <a:gd name="connsiteX0" fmla="*/ 0 w 5935628"/>
              <a:gd name="connsiteY0" fmla="*/ 0 h 1128598"/>
              <a:gd name="connsiteX1" fmla="*/ 5371329 w 5935628"/>
              <a:gd name="connsiteY1" fmla="*/ 0 h 1128598"/>
              <a:gd name="connsiteX2" fmla="*/ 5935628 w 5935628"/>
              <a:gd name="connsiteY2" fmla="*/ 564299 h 1128598"/>
              <a:gd name="connsiteX3" fmla="*/ 5371329 w 5935628"/>
              <a:gd name="connsiteY3" fmla="*/ 1128598 h 1128598"/>
              <a:gd name="connsiteX4" fmla="*/ 0 w 5935628"/>
              <a:gd name="connsiteY4" fmla="*/ 1128598 h 1128598"/>
              <a:gd name="connsiteX5" fmla="*/ 0 w 5935628"/>
              <a:gd name="connsiteY5" fmla="*/ 0 h 112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628" h="1128598">
                <a:moveTo>
                  <a:pt x="5935628" y="1128597"/>
                </a:moveTo>
                <a:lnTo>
                  <a:pt x="564299" y="1128597"/>
                </a:lnTo>
                <a:lnTo>
                  <a:pt x="0" y="564299"/>
                </a:lnTo>
                <a:lnTo>
                  <a:pt x="564299" y="1"/>
                </a:lnTo>
                <a:lnTo>
                  <a:pt x="5935628" y="1"/>
                </a:lnTo>
                <a:lnTo>
                  <a:pt x="5935628" y="1128597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274320" tIns="0" rIns="548640" bIns="91440" numCol="1" spcCol="1270" anchor="t" anchorCtr="0">
            <a:noAutofit/>
          </a:bodyPr>
          <a:lstStyle/>
          <a:p>
            <a:r>
              <a:rPr lang="ro-RO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F. Prescriptori </a:t>
            </a:r>
          </a:p>
          <a:p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Medici din specialitatea gastroenterologie din centrele: București, Brașov, Cluj,</a:t>
            </a:r>
          </a:p>
          <a:p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Constanța, Craiova, Galați, Iași, Sibiu, Oradea, Târgu Mureș, Timișoara și medicii din specialitatea boli infecțioase din centrele: București, Brașov, Cluj, Iași, Timișoara.</a:t>
            </a:r>
          </a:p>
          <a:p>
            <a:endParaRPr lang="ro-RO" sz="1600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4" name="Formă liberă 3"/>
          <p:cNvSpPr/>
          <p:nvPr/>
        </p:nvSpPr>
        <p:spPr>
          <a:xfrm>
            <a:off x="323527" y="548680"/>
            <a:ext cx="8629847" cy="4896544"/>
          </a:xfrm>
          <a:custGeom>
            <a:avLst/>
            <a:gdLst>
              <a:gd name="connsiteX0" fmla="*/ 0 w 5935628"/>
              <a:gd name="connsiteY0" fmla="*/ 0 h 1128598"/>
              <a:gd name="connsiteX1" fmla="*/ 5371329 w 5935628"/>
              <a:gd name="connsiteY1" fmla="*/ 0 h 1128598"/>
              <a:gd name="connsiteX2" fmla="*/ 5935628 w 5935628"/>
              <a:gd name="connsiteY2" fmla="*/ 564299 h 1128598"/>
              <a:gd name="connsiteX3" fmla="*/ 5371329 w 5935628"/>
              <a:gd name="connsiteY3" fmla="*/ 1128598 h 1128598"/>
              <a:gd name="connsiteX4" fmla="*/ 0 w 5935628"/>
              <a:gd name="connsiteY4" fmla="*/ 1128598 h 1128598"/>
              <a:gd name="connsiteX5" fmla="*/ 0 w 5935628"/>
              <a:gd name="connsiteY5" fmla="*/ 0 h 112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628" h="1128598">
                <a:moveTo>
                  <a:pt x="5935628" y="1128597"/>
                </a:moveTo>
                <a:lnTo>
                  <a:pt x="564299" y="1128597"/>
                </a:lnTo>
                <a:lnTo>
                  <a:pt x="0" y="564299"/>
                </a:lnTo>
                <a:lnTo>
                  <a:pt x="564299" y="1"/>
                </a:lnTo>
                <a:lnTo>
                  <a:pt x="5935628" y="1"/>
                </a:lnTo>
                <a:lnTo>
                  <a:pt x="5935628" y="1128597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822960" tIns="0" rIns="0" bIns="182880" numCol="1" spcCol="1270" anchor="t" anchorCtr="0">
            <a:noAutofit/>
          </a:bodyPr>
          <a:lstStyle/>
          <a:p>
            <a:r>
              <a:rPr lang="ro-RO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E. Contraindicații: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Ciroza decompensată (ascită, icter, hemoragie digestivă: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Child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–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Pugh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 B și C &gt; 6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pct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Ciroza hepatică cu noduli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displazici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Ciroza hepatică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etanolică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 (fără abstinență de peste 3 luni)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La pacienții care fac tratament cu următoarele medicamente iar acestea nu pot fi întrerupte pe durata tratamentului antiviral:</a:t>
            </a:r>
          </a:p>
          <a:p>
            <a:pPr marL="573750" indent="-285750">
              <a:buFont typeface="Wingdings" charset="2"/>
              <a:buChar char="ü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Substraturi CYP3A4: clorhidrat de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alfuzosin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amiodaronă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astemizol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terfenadină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colchicină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 (la pacienții cu insuficiență renală sau hepatică), ergotamină,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dihidroergotamină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ergonovină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metilergometrină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acid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fusidic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lovastatină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simvastatină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atorvastatină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midazolam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 administrat pe cale orală,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triazolam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pimozidă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quetiapină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chinidină,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salmeterol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sildenafil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 (atunci când se utilizează în tratarea hipertensiunii arteriale pulmonare),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ticagrelor</a:t>
            </a:r>
            <a:endParaRPr lang="ro-RO" sz="1600" dirty="0">
              <a:solidFill>
                <a:prstClr val="white"/>
              </a:solidFill>
              <a:latin typeface="Corbel" pitchFamily="34" charset="0"/>
            </a:endParaRPr>
          </a:p>
          <a:p>
            <a:pPr marL="573750" indent="-285750">
              <a:buFont typeface="Wingdings" charset="2"/>
              <a:buChar char="ü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Inductori enzimatici: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carbamazepină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fenitoină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fenobarbital,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efavirenz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nevirapină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etravirină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enzalutamidă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mitotan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rifampicină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sunătoare (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Hipericum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perforatum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)</a:t>
            </a:r>
          </a:p>
          <a:p>
            <a:pPr marL="573750" indent="-285750">
              <a:buFont typeface="Wingdings" charset="2"/>
              <a:buChar char="ü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Inhibitori CYP3A4: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cobicistat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indinavir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lopinavir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/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ritonavir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saquinavir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tipranavir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itraconazol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ketoconazol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posaconazol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voriconazol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claritromicină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telitromicină</a:t>
            </a: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,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conivaptan</a:t>
            </a:r>
            <a:endParaRPr lang="ro-RO" sz="1600" dirty="0">
              <a:solidFill>
                <a:prstClr val="white"/>
              </a:solidFill>
              <a:latin typeface="Corbel" pitchFamily="34" charset="0"/>
            </a:endParaRPr>
          </a:p>
          <a:p>
            <a:pPr marL="573750" indent="-285750">
              <a:buFont typeface="Wingdings" charset="2"/>
              <a:buChar char="ü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Inhibitor CYP2C8: </a:t>
            </a:r>
            <a:r>
              <a:rPr lang="ro-RO" sz="1600" dirty="0" err="1">
                <a:solidFill>
                  <a:prstClr val="white"/>
                </a:solidFill>
                <a:latin typeface="Corbel" pitchFamily="34" charset="0"/>
              </a:rPr>
              <a:t>gemfibrozil</a:t>
            </a:r>
            <a:endParaRPr lang="ro-RO" sz="1600" dirty="0">
              <a:solidFill>
                <a:prstClr val="white"/>
              </a:solidFill>
              <a:latin typeface="Corbe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prstClr val="white"/>
                </a:solidFill>
                <a:latin typeface="Corbel" pitchFamily="34" charset="0"/>
              </a:rPr>
              <a:t>Medicamentele care, în conformitate cu Rezumatul Caracteristicilor Produsului, diminuează sau împiedică obținerea rezultatului medical. </a:t>
            </a: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22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 anchor="ctr"/>
          <a:lstStyle/>
          <a:p>
            <a:pPr algn="l"/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PACIENȚI TRATAȚI ÎN </a:t>
            </a:r>
            <a:r>
              <a:rPr lang="ro-RO" sz="3200" b="1" dirty="0">
                <a:solidFill>
                  <a:srgbClr val="FFC000"/>
                </a:solidFill>
                <a:latin typeface="Corbel" pitchFamily="34" charset="0"/>
              </a:rPr>
              <a:t>ROMÂNIA</a:t>
            </a:r>
            <a:endParaRPr lang="en-US" sz="3200" b="1" dirty="0">
              <a:solidFill>
                <a:srgbClr val="FFC000"/>
              </a:solidFill>
              <a:latin typeface="Corbel" pitchFamily="34" charset="0"/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727979"/>
              </p:ext>
            </p:extLst>
          </p:nvPr>
        </p:nvGraphicFramePr>
        <p:xfrm>
          <a:off x="457200" y="2132856"/>
          <a:ext cx="8229600" cy="19202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39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DIAGNOSTIC</a:t>
                      </a: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NUMĂR DE APROBĂRI DUBLA TERAPIE</a:t>
                      </a:r>
                    </a:p>
                    <a:p>
                      <a:r>
                        <a:rPr lang="ro-RO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IAN 2001</a:t>
                      </a:r>
                      <a:r>
                        <a:rPr lang="ro-RO" sz="2000" b="1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MAR 2017</a:t>
                      </a: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HEPATITA CRONICĂ C</a:t>
                      </a: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ro-RO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152</a:t>
                      </a:r>
                      <a:endParaRPr lang="en-US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CIROZĂ HEPATICĂ C</a:t>
                      </a: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990</a:t>
                      </a:r>
                      <a:endParaRPr lang="en-US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asetăText 4"/>
          <p:cNvSpPr txBox="1"/>
          <p:nvPr/>
        </p:nvSpPr>
        <p:spPr>
          <a:xfrm>
            <a:off x="2051720" y="1196752"/>
            <a:ext cx="501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RAPORT NUMĂR DE APROBĂRI</a:t>
            </a:r>
          </a:p>
          <a:p>
            <a:pPr algn="ctr"/>
            <a:r>
              <a:rPr lang="ro-RO" sz="2400" b="1" i="1" dirty="0">
                <a:solidFill>
                  <a:srgbClr val="FFC000"/>
                </a:solidFill>
                <a:latin typeface="Corbel" pitchFamily="34" charset="0"/>
              </a:rPr>
              <a:t>COMISIA NATIONALA DE HEPATITE</a:t>
            </a:r>
            <a:endParaRPr lang="en-US" sz="2400" b="1" i="1" dirty="0">
              <a:solidFill>
                <a:srgbClr val="FFC000"/>
              </a:solidFill>
              <a:latin typeface="Corbel" pitchFamily="34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549935"/>
              </p:ext>
            </p:extLst>
          </p:nvPr>
        </p:nvGraphicFramePr>
        <p:xfrm>
          <a:off x="492221" y="4221088"/>
          <a:ext cx="8184236" cy="23164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04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2000" dirty="0"/>
                        <a:t>DIAGNOSTIC</a:t>
                      </a:r>
                      <a:endParaRPr lang="en-US" sz="2000" b="1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sz="2000" dirty="0"/>
                        <a:t>PACIENȚI TRATAȚI CU DAA 2016</a:t>
                      </a:r>
                      <a:endParaRPr lang="en-US" sz="2000" b="1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sz="2000" dirty="0"/>
                        <a:t>PACIENȚI EVALUAȚI 20.MAR.2017</a:t>
                      </a:r>
                      <a:endParaRPr lang="en-US" sz="2000" b="1" dirty="0"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sz="2000" dirty="0"/>
                        <a:t>RVS</a:t>
                      </a:r>
                      <a:endParaRPr lang="en-US" sz="2000" b="1" dirty="0"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000" dirty="0">
                          <a:solidFill>
                            <a:srgbClr val="002060"/>
                          </a:solidFill>
                        </a:rPr>
                        <a:t>CIROZĂ HEPATICĂ CLS. CHILD – PUGH A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sz="3600" dirty="0">
                          <a:solidFill>
                            <a:srgbClr val="002060"/>
                          </a:solidFill>
                        </a:rPr>
                        <a:t>5800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sz="3600" dirty="0">
                          <a:solidFill>
                            <a:srgbClr val="002060"/>
                          </a:solidFill>
                        </a:rPr>
                        <a:t>48</a:t>
                      </a:r>
                      <a:r>
                        <a:rPr lang="ro-RO" sz="3600" i="0" dirty="0">
                          <a:solidFill>
                            <a:srgbClr val="002060"/>
                          </a:solidFill>
                        </a:rPr>
                        <a:t>0</a:t>
                      </a:r>
                      <a:r>
                        <a:rPr lang="ro-RO" sz="3600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sz="3600" dirty="0">
                          <a:solidFill>
                            <a:srgbClr val="002060"/>
                          </a:solidFill>
                        </a:rPr>
                        <a:t>99%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23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691680" y="1556792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EXPERIEN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 SPITALULUI DE BOLI INFEC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IOASE 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”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DR. VICTOR BABE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Ș”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BUCURE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TI </a:t>
            </a:r>
            <a:endParaRPr lang="ro-RO" sz="3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algn="ctr"/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TERAPIA INTERFERON-FREE </a:t>
            </a:r>
            <a:endParaRPr lang="ro-RO" sz="3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algn="ctr"/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PERIOADA </a:t>
            </a:r>
            <a:endParaRPr lang="ro-RO" sz="3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DEC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.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2015- SEP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.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2016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49218"/>
            <a:ext cx="50546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9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052736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EXPERIEN</a:t>
            </a:r>
            <a:r>
              <a:rPr lang="ro-RO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 SPITALULUI DE BOLI INFEC</a:t>
            </a:r>
            <a:r>
              <a:rPr lang="ro-RO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IOASE </a:t>
            </a:r>
            <a:r>
              <a:rPr lang="ro-RO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”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DR. VICTOR BABE</a:t>
            </a:r>
            <a:r>
              <a:rPr lang="ro-RO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Ș”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BUCURE</a:t>
            </a:r>
            <a:r>
              <a:rPr lang="ro-RO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TI </a:t>
            </a:r>
            <a:r>
              <a:rPr lang="ro-RO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</a:t>
            </a:r>
            <a:r>
              <a:rPr lang="en-US" sz="2800" b="1" dirty="0">
                <a:solidFill>
                  <a:srgbClr val="FFC000"/>
                </a:solidFill>
                <a:latin typeface="Corbel" pitchFamily="34" charset="0"/>
              </a:rPr>
              <a:t>TERAPIA </a:t>
            </a:r>
            <a:r>
              <a:rPr lang="ro-RO" sz="2800" b="1" dirty="0">
                <a:solidFill>
                  <a:srgbClr val="FFC000"/>
                </a:solidFill>
                <a:latin typeface="Corbel" pitchFamily="34" charset="0"/>
              </a:rPr>
              <a:t>CU DAA</a:t>
            </a:r>
            <a:endParaRPr lang="en-US" sz="2800" dirty="0"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Autofit/>
          </a:bodyPr>
          <a:lstStyle/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Obiectiv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: </a:t>
            </a:r>
            <a:endParaRPr lang="ro-RO" sz="3200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marL="674370" lvl="1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Analiza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lot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ului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de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pacien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cu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hepatit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cronic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cu VHC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,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cu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fibroz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sever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(F3)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sau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ciroz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cu VHC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trata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timp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de 12/24 s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pt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mani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cu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Viekirax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Exviera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Ribavirin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.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3200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Metod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: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 </a:t>
            </a:r>
            <a:endParaRPr lang="ro-RO" sz="3200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marL="674370" lvl="1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studiu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retrospectiv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197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pacien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cu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fibroz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sever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sau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ciroz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VHC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clasa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CHILD A,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genotip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1b,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trata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spitalul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“Dr. Victor Babe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ș”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Bucure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, 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perioada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decembrie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2015- </a:t>
            </a:r>
            <a:r>
              <a:rPr lang="ro-RO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octombrie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2016.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25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80802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R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EPATIȚIA PE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</a:t>
            </a:r>
            <a:r>
              <a:rPr lang="ro-RO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ÂRSTĂ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14619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26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 anchor="ctr"/>
          <a:lstStyle/>
          <a:p>
            <a:pPr algn="l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R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EPARTIȚIA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 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PE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 </a:t>
            </a:r>
            <a:r>
              <a:rPr lang="ro-RO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SEXE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11449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470548"/>
              </p:ext>
            </p:extLst>
          </p:nvPr>
        </p:nvGraphicFramePr>
        <p:xfrm>
          <a:off x="914400" y="2057400"/>
          <a:ext cx="7162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27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FIBROZA LA INI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IEREA TRATAMENTULUI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007729"/>
              </p:ext>
            </p:extLst>
          </p:nvPr>
        </p:nvGraphicFramePr>
        <p:xfrm>
          <a:off x="457200" y="1246496"/>
          <a:ext cx="8229600" cy="530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28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GENOTIPARE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63983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29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55713" y="5273675"/>
            <a:ext cx="1976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PEG-IFN</a:t>
            </a:r>
            <a:endParaRPr lang="fr-FR" sz="1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36863" y="5243512"/>
            <a:ext cx="207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IFN+R</a:t>
            </a:r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BV</a:t>
            </a:r>
            <a:endParaRPr lang="fr-FR" sz="1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7950" y="3948112"/>
            <a:ext cx="1246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</a:t>
            </a:r>
            <a:r>
              <a:rPr lang="ro-RO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16%</a:t>
            </a:r>
            <a:endParaRPr lang="fr-FR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08150" y="3643312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18</a:t>
            </a:r>
            <a:r>
              <a:rPr lang="ro-RO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23%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48200" y="2057400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47%</a:t>
            </a:r>
            <a:r>
              <a:rPr lang="ro-RO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- - - 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</a:t>
            </a:r>
            <a:r>
              <a:rPr lang="ro-RO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0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%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86125" y="2728912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35</a:t>
            </a:r>
            <a:r>
              <a:rPr lang="ro-RO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43%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51536" y="5287962"/>
            <a:ext cx="15856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PEG-IFN+</a:t>
            </a:r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RBV</a:t>
            </a:r>
            <a:endParaRPr lang="fr-FR" sz="1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28600" y="58922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fr-FR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1989						      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</a:t>
            </a:r>
            <a:r>
              <a:rPr lang="fr-FR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20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12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1447800" y="6202362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33400" y="5181600"/>
            <a:ext cx="5501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16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IFN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263525" y="4830762"/>
            <a:ext cx="454025" cy="350838"/>
          </a:xfrm>
          <a:prstGeom prst="rect">
            <a:avLst/>
          </a:prstGeom>
          <a:solidFill>
            <a:srgbClr val="FFFF99"/>
          </a:solidFill>
          <a:ln w="11113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869950" y="4489450"/>
            <a:ext cx="533400" cy="692150"/>
          </a:xfrm>
          <a:prstGeom prst="rect">
            <a:avLst/>
          </a:prstGeom>
          <a:solidFill>
            <a:srgbClr val="FFFF99"/>
          </a:solidFill>
          <a:ln w="11113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1631950" y="4405312"/>
            <a:ext cx="527050" cy="776288"/>
          </a:xfrm>
          <a:prstGeom prst="rect">
            <a:avLst/>
          </a:prstGeom>
          <a:solidFill>
            <a:srgbClr val="FFCC99"/>
          </a:solidFill>
          <a:ln w="11113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2393950" y="4186237"/>
            <a:ext cx="533400" cy="995363"/>
          </a:xfrm>
          <a:prstGeom prst="rect">
            <a:avLst/>
          </a:prstGeom>
          <a:solidFill>
            <a:srgbClr val="FFCC99"/>
          </a:solidFill>
          <a:ln w="11113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3155950" y="3667125"/>
            <a:ext cx="533400" cy="1514475"/>
          </a:xfrm>
          <a:prstGeom prst="rect">
            <a:avLst/>
          </a:prstGeom>
          <a:solidFill>
            <a:srgbClr val="FF99CC"/>
          </a:solidFill>
          <a:ln w="11113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3917950" y="3319462"/>
            <a:ext cx="533400" cy="1862138"/>
          </a:xfrm>
          <a:prstGeom prst="rect">
            <a:avLst/>
          </a:prstGeom>
          <a:solidFill>
            <a:srgbClr val="FF99CC"/>
          </a:solidFill>
          <a:ln w="11113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4679950" y="3148012"/>
            <a:ext cx="527050" cy="2033588"/>
          </a:xfrm>
          <a:prstGeom prst="rect">
            <a:avLst/>
          </a:prstGeom>
          <a:solidFill>
            <a:schemeClr val="accent1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5518150" y="2846387"/>
            <a:ext cx="533400" cy="2335213"/>
          </a:xfrm>
          <a:prstGeom prst="rect">
            <a:avLst/>
          </a:prstGeom>
          <a:solidFill>
            <a:schemeClr val="accent1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6356350" y="2544762"/>
            <a:ext cx="533400" cy="2636838"/>
          </a:xfrm>
          <a:prstGeom prst="rect">
            <a:avLst/>
          </a:prstGeom>
          <a:solidFill>
            <a:schemeClr val="accent1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7118350" y="2062162"/>
            <a:ext cx="527050" cy="3119438"/>
          </a:xfrm>
          <a:prstGeom prst="rect">
            <a:avLst/>
          </a:prstGeom>
          <a:solidFill>
            <a:srgbClr val="00B0F0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7880350" y="1600200"/>
            <a:ext cx="533400" cy="3581400"/>
          </a:xfrm>
          <a:prstGeom prst="rect">
            <a:avLst/>
          </a:prstGeom>
          <a:solidFill>
            <a:srgbClr val="00B0F0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003416" y="5287962"/>
            <a:ext cx="17395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PEG-IFN</a:t>
            </a:r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+</a:t>
            </a:r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</a:t>
            </a:r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BV </a:t>
            </a:r>
          </a:p>
          <a:p>
            <a:pPr algn="ctr">
              <a:defRPr/>
            </a:pPr>
            <a:r>
              <a:rPr lang="ro-RO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+ IP</a:t>
            </a:r>
            <a:endParaRPr lang="fr-FR" sz="1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0" y="6474822"/>
            <a:ext cx="5364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o-RO" sz="1600" b="1" i="1" dirty="0">
                <a:solidFill>
                  <a:schemeClr val="bg1"/>
                </a:solidFill>
                <a:latin typeface="Corbel" pitchFamily="34" charset="0"/>
                <a:cs typeface="Arial" charset="0"/>
              </a:rPr>
              <a:t>1. </a:t>
            </a:r>
            <a:r>
              <a:rPr lang="fr-FR" sz="1600" b="1" i="1" dirty="0">
                <a:solidFill>
                  <a:schemeClr val="bg1"/>
                </a:solidFill>
                <a:latin typeface="Corbel" pitchFamily="34" charset="0"/>
                <a:cs typeface="Arial" charset="0"/>
              </a:rPr>
              <a:t>T</a:t>
            </a:r>
            <a:r>
              <a:rPr lang="ro-RO" sz="1600" b="1" i="1" dirty="0">
                <a:solidFill>
                  <a:schemeClr val="bg1"/>
                </a:solidFill>
                <a:latin typeface="Corbel" pitchFamily="34" charset="0"/>
                <a:cs typeface="Arial" charset="0"/>
              </a:rPr>
              <a:t>.</a:t>
            </a:r>
            <a:r>
              <a:rPr lang="fr-FR" sz="1600" b="1" i="1" dirty="0">
                <a:solidFill>
                  <a:schemeClr val="bg1"/>
                </a:solidFill>
                <a:latin typeface="Corbel" pitchFamily="34" charset="0"/>
                <a:cs typeface="Arial" charset="0"/>
              </a:rPr>
              <a:t> Asselah</a:t>
            </a:r>
            <a:r>
              <a:rPr lang="ro-RO" sz="1600" b="1" i="1" dirty="0">
                <a:solidFill>
                  <a:schemeClr val="bg1"/>
                </a:solidFill>
                <a:latin typeface="Corbel" pitchFamily="34" charset="0"/>
                <a:cs typeface="Arial" charset="0"/>
              </a:rPr>
              <a:t>, Paris Hepatitis Conference, ianuarie 2009</a:t>
            </a:r>
            <a:endParaRPr lang="en-US" sz="1600" b="1" i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228600" y="3657600"/>
            <a:ext cx="1219200" cy="2057400"/>
          </a:xfrm>
          <a:prstGeom prst="roundRect">
            <a:avLst>
              <a:gd name="adj" fmla="val 16667"/>
            </a:avLst>
          </a:prstGeom>
          <a:solidFill>
            <a:schemeClr val="bg1">
              <a:alpha val="1294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1524000" y="3124200"/>
            <a:ext cx="1524000" cy="2590800"/>
          </a:xfrm>
          <a:prstGeom prst="roundRect">
            <a:avLst>
              <a:gd name="adj" fmla="val 16667"/>
            </a:avLst>
          </a:prstGeom>
          <a:solidFill>
            <a:schemeClr val="bg1">
              <a:alpha val="1294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auto">
          <a:xfrm>
            <a:off x="3124200" y="2438400"/>
            <a:ext cx="1447800" cy="3276600"/>
          </a:xfrm>
          <a:prstGeom prst="roundRect">
            <a:avLst>
              <a:gd name="adj" fmla="val 16667"/>
            </a:avLst>
          </a:prstGeom>
          <a:solidFill>
            <a:schemeClr val="bg1">
              <a:alpha val="1294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4648200" y="1981200"/>
            <a:ext cx="2286000" cy="3733800"/>
          </a:xfrm>
          <a:prstGeom prst="roundRect">
            <a:avLst>
              <a:gd name="adj" fmla="val 16667"/>
            </a:avLst>
          </a:prstGeom>
          <a:solidFill>
            <a:schemeClr val="bg1">
              <a:alpha val="12941"/>
            </a:schemeClr>
          </a:solidFill>
          <a:ln w="76200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RATE DE RĂSPUNS </a:t>
            </a:r>
            <a:r>
              <a:rPr lang="ro-RO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APROXIMATIVE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CU IMBUNĂTĂȚIREA TERAPIEI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6858000" y="1219200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o-RO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69 - - - 75%</a:t>
            </a:r>
            <a:endParaRPr 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" name="Substituent număr diapozitiv 1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3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 anchor="ctr">
            <a:noAutofit/>
          </a:bodyPr>
          <a:lstStyle/>
          <a:p>
            <a:pPr algn="l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BOLI ASOCIATE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407280"/>
              </p:ext>
            </p:extLst>
          </p:nvPr>
        </p:nvGraphicFramePr>
        <p:xfrm>
          <a:off x="457200" y="1143001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9324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30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TRATAMENTE MEDICAMENTOASE CU POSIBILE INTERAC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IUNI</a:t>
            </a: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132046"/>
              </p:ext>
            </p:extLst>
          </p:nvPr>
        </p:nvGraphicFramePr>
        <p:xfrm>
          <a:off x="467544" y="1484784"/>
          <a:ext cx="8229600" cy="498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31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TRATAMENT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03875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bstituent număr diapozitiv 1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32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anchor="ctr"/>
          <a:lstStyle/>
          <a:p>
            <a:pPr algn="l"/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ANEMIE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5128402"/>
              </p:ext>
            </p:extLst>
          </p:nvPr>
        </p:nvGraphicFramePr>
        <p:xfrm>
          <a:off x="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bstituent număr diapozitiv 1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33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33467"/>
            <a:ext cx="8229600" cy="10862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MODIFIC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 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LABORATOR HIPERBILIRUBINEMIE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923738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34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MODIFIC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 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LABORATOR HIPERBILIRUBINEMIE</a:t>
            </a: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954834"/>
              </p:ext>
            </p:extLst>
          </p:nvPr>
        </p:nvGraphicFramePr>
        <p:xfrm>
          <a:off x="467544" y="126876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35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48512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SIMPTOME</a:t>
            </a: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662682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36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7384"/>
            <a:ext cx="8229600" cy="1089992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BOLI AP</a:t>
            </a:r>
            <a:r>
              <a:rPr lang="ro-RO" sz="36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RUTE </a:t>
            </a:r>
            <a:r>
              <a:rPr lang="ro-RO" sz="36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TIMPUL TERAPIEI</a:t>
            </a: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36852"/>
              </p:ext>
            </p:extLst>
          </p:nvPr>
        </p:nvGraphicFramePr>
        <p:xfrm>
          <a:off x="457200" y="12192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37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7384"/>
            <a:ext cx="8229600" cy="1143000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fr-FR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EFECTE ADVERSE SERIOASE CE AU NECESITAT INTERNARE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525464"/>
              </p:ext>
            </p:extLst>
          </p:nvPr>
        </p:nvGraphicFramePr>
        <p:xfrm>
          <a:off x="611560" y="1268760"/>
          <a:ext cx="7848872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1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b="1" dirty="0">
                          <a:effectLst/>
                          <a:latin typeface="Corbel" pitchFamily="34" charset="0"/>
                        </a:rPr>
                        <a:t>Nr. crt.</a:t>
                      </a:r>
                      <a:endParaRPr lang="en-US" b="1" dirty="0"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effectLst/>
                          <a:latin typeface="Corbel" pitchFamily="34" charset="0"/>
                        </a:rPr>
                        <a:t>EFECTE ADVERSE</a:t>
                      </a:r>
                      <a:endParaRPr lang="en-US" b="1" dirty="0"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effectLst/>
                          <a:latin typeface="Corbel" pitchFamily="34" charset="0"/>
                        </a:rPr>
                        <a:t>TOTAL</a:t>
                      </a:r>
                      <a:endParaRPr lang="en-US" b="1" dirty="0"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1.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IRA, ANASARCĂ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2.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CHC CU DECOMPENSAREA CIROZEI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3.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EPISOD PSIHOTIC ACUT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4.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DECOMPENSAREA</a:t>
                      </a:r>
                      <a:r>
                        <a:rPr lang="ro-RO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 BOLII PSIHICE CU PSEUDOCONVULSII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5.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GASTRITA</a:t>
                      </a:r>
                      <a:r>
                        <a:rPr lang="ro-RO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 EROZIVĂ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6.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HTA RECENTĂ, CAZ NOU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7.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ENTEROCOLITĂ TRENANTĂ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8.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PNEUMONIE CU PLEUREZIE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9.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DECOMPENSARE PSORIAZIS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10.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PIELONERITA ACUTA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11.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SEPSIS CU PUNT DE PLECARE URINAR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12.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DECES POST EOT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13.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DZ TIP II DEZECHILIBRAT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38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La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sf</a:t>
            </a:r>
            <a:r>
              <a:rPr lang="ro-RO" sz="40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â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</a:t>
            </a:r>
            <a:r>
              <a:rPr lang="ro-RO" sz="40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itul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tratamentului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:</a:t>
            </a:r>
          </a:p>
          <a:p>
            <a:pPr lvl="1">
              <a:lnSpc>
                <a:spcPct val="200000"/>
              </a:lnSpc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ARN-VHC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nedetectabil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194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pacienti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!!!</a:t>
            </a:r>
          </a:p>
          <a:p>
            <a:pPr lvl="1">
              <a:lnSpc>
                <a:spcPct val="200000"/>
              </a:lnSpc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Terapia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fost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oprita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intr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-un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singur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caz</a:t>
            </a:r>
            <a:r>
              <a:rPr lang="en-US" sz="3600" dirty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39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2"/>
          <p:cNvSpPr txBox="1"/>
          <p:nvPr/>
        </p:nvSpPr>
        <p:spPr>
          <a:xfrm>
            <a:off x="6224186" y="1336212"/>
            <a:ext cx="182711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orbel"/>
              </a:rPr>
              <a:t>RVS &lt;</a:t>
            </a:r>
            <a:r>
              <a:rPr sz="2400" b="1" spc="-8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orbel"/>
              </a:rPr>
              <a:t> </a:t>
            </a:r>
            <a:r>
              <a:rPr sz="2400" b="1" spc="-15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orbel"/>
              </a:rPr>
              <a:t>20%</a:t>
            </a:r>
            <a:endParaRPr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Corbel"/>
            </a:endParaRPr>
          </a:p>
        </p:txBody>
      </p:sp>
      <p:grpSp>
        <p:nvGrpSpPr>
          <p:cNvPr id="19" name="Grupare 18"/>
          <p:cNvGrpSpPr/>
          <p:nvPr/>
        </p:nvGrpSpPr>
        <p:grpSpPr>
          <a:xfrm>
            <a:off x="1115616" y="2780928"/>
            <a:ext cx="7341230" cy="369332"/>
            <a:chOff x="1115616" y="2780928"/>
            <a:chExt cx="7341230" cy="369332"/>
          </a:xfrm>
        </p:grpSpPr>
        <p:sp>
          <p:nvSpPr>
            <p:cNvPr id="7" name="object 33"/>
            <p:cNvSpPr txBox="1"/>
            <p:nvPr/>
          </p:nvSpPr>
          <p:spPr>
            <a:xfrm>
              <a:off x="6660232" y="2780928"/>
              <a:ext cx="1796614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/>
              <a:r>
                <a:rPr sz="2400" b="1" dirty="0">
                  <a:solidFill>
                    <a:schemeClr val="bg2">
                      <a:lumMod val="10000"/>
                    </a:schemeClr>
                  </a:solidFill>
                  <a:latin typeface="Corbel" pitchFamily="34" charset="0"/>
                  <a:cs typeface="Corbel"/>
                </a:rPr>
                <a:t>RVS »</a:t>
              </a:r>
              <a:r>
                <a:rPr sz="2400" b="1" spc="-100" dirty="0">
                  <a:solidFill>
                    <a:schemeClr val="bg2">
                      <a:lumMod val="10000"/>
                    </a:schemeClr>
                  </a:solidFill>
                  <a:latin typeface="Corbel" pitchFamily="34" charset="0"/>
                  <a:cs typeface="Corbel"/>
                </a:rPr>
                <a:t> </a:t>
              </a:r>
              <a:r>
                <a:rPr sz="2400" b="1" spc="10" dirty="0">
                  <a:solidFill>
                    <a:schemeClr val="bg2">
                      <a:lumMod val="10000"/>
                    </a:schemeClr>
                  </a:solidFill>
                  <a:latin typeface="Corbel" pitchFamily="34" charset="0"/>
                  <a:cs typeface="Corbel"/>
                </a:rPr>
                <a:t>40%</a:t>
              </a:r>
              <a:endParaRPr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  <a:cs typeface="Corbel"/>
              </a:endParaRPr>
            </a:p>
          </p:txBody>
        </p:sp>
        <p:sp>
          <p:nvSpPr>
            <p:cNvPr id="8" name="object 34"/>
            <p:cNvSpPr txBox="1"/>
            <p:nvPr/>
          </p:nvSpPr>
          <p:spPr>
            <a:xfrm>
              <a:off x="1115616" y="2795035"/>
              <a:ext cx="4824536" cy="341119"/>
            </a:xfrm>
            <a:prstGeom prst="rect">
              <a:avLst/>
            </a:prstGeom>
            <a:solidFill>
              <a:srgbClr val="000099"/>
            </a:solidFill>
          </p:spPr>
          <p:txBody>
            <a:bodyPr vert="horz" wrap="square" lIns="0" tIns="33020" rIns="0" bIns="0" rtlCol="0">
              <a:spAutoFit/>
            </a:bodyPr>
            <a:lstStyle/>
            <a:p>
              <a:pPr marL="404813">
                <a:spcBef>
                  <a:spcPts val="260"/>
                </a:spcBef>
              </a:pPr>
              <a:r>
                <a:rPr sz="2000" b="1" spc="-15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Peg-IFN </a:t>
              </a:r>
              <a:r>
                <a:rPr sz="2000" b="1" spc="-5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monoterapie </a:t>
              </a:r>
              <a:r>
                <a:rPr sz="2000" b="1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– x 1 /</a:t>
              </a:r>
              <a:r>
                <a:rPr sz="2000" b="1" spc="-35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 </a:t>
              </a:r>
              <a:r>
                <a:rPr sz="2000" b="1" spc="-5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sapt.</a:t>
              </a:r>
              <a:endParaRPr sz="2000" b="1" dirty="0">
                <a:solidFill>
                  <a:srgbClr val="FFFFCC"/>
                </a:solidFill>
                <a:latin typeface="Corbel" pitchFamily="34" charset="0"/>
                <a:cs typeface="Corbel"/>
              </a:endParaRPr>
            </a:p>
          </p:txBody>
        </p:sp>
      </p:grpSp>
      <p:grpSp>
        <p:nvGrpSpPr>
          <p:cNvPr id="3" name="Grupare 2"/>
          <p:cNvGrpSpPr/>
          <p:nvPr/>
        </p:nvGrpSpPr>
        <p:grpSpPr>
          <a:xfrm>
            <a:off x="323528" y="1988840"/>
            <a:ext cx="8042266" cy="648253"/>
            <a:chOff x="323528" y="1988840"/>
            <a:chExt cx="8042266" cy="648253"/>
          </a:xfrm>
        </p:grpSpPr>
        <p:sp>
          <p:nvSpPr>
            <p:cNvPr id="4" name="object 28"/>
            <p:cNvSpPr txBox="1"/>
            <p:nvPr/>
          </p:nvSpPr>
          <p:spPr>
            <a:xfrm>
              <a:off x="323528" y="1988840"/>
              <a:ext cx="5473700" cy="648253"/>
            </a:xfrm>
            <a:prstGeom prst="rect">
              <a:avLst/>
            </a:prstGeom>
            <a:solidFill>
              <a:srgbClr val="000099"/>
            </a:solidFill>
          </p:spPr>
          <p:txBody>
            <a:bodyPr vert="horz" wrap="square" lIns="0" tIns="32384" rIns="0" bIns="0" rtlCol="0">
              <a:spAutoFit/>
            </a:bodyPr>
            <a:lstStyle/>
            <a:p>
              <a:pPr marL="114300" algn="ctr">
                <a:spcBef>
                  <a:spcPts val="254"/>
                </a:spcBef>
              </a:pPr>
              <a:r>
                <a:rPr sz="2000" b="1" spc="-5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Adaugarea </a:t>
              </a:r>
              <a:r>
                <a:rPr sz="2000" b="1" spc="5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RBV </a:t>
              </a:r>
              <a:r>
                <a:rPr sz="2000" b="1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la </a:t>
              </a:r>
              <a:r>
                <a:rPr sz="2000" b="1" spc="-5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IFN alfa </a:t>
              </a:r>
              <a:r>
                <a:rPr sz="2000" b="1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a îmbunataţit</a:t>
              </a:r>
              <a:r>
                <a:rPr sz="2000" b="1" spc="-75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 </a:t>
              </a:r>
              <a:r>
                <a:rPr sz="2000" b="1" spc="-5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rezultatele</a:t>
              </a:r>
              <a:endParaRPr sz="2000" b="1" dirty="0">
                <a:solidFill>
                  <a:srgbClr val="FFFFCC"/>
                </a:solidFill>
                <a:latin typeface="Corbel" pitchFamily="34" charset="0"/>
                <a:cs typeface="Corbel"/>
              </a:endParaRPr>
            </a:p>
          </p:txBody>
        </p:sp>
        <p:sp>
          <p:nvSpPr>
            <p:cNvPr id="9" name="object 35"/>
            <p:cNvSpPr txBox="1"/>
            <p:nvPr/>
          </p:nvSpPr>
          <p:spPr>
            <a:xfrm>
              <a:off x="6300192" y="2128300"/>
              <a:ext cx="2065602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/>
              <a:r>
                <a:rPr sz="2400" b="1" dirty="0">
                  <a:solidFill>
                    <a:schemeClr val="bg2">
                      <a:lumMod val="10000"/>
                    </a:schemeClr>
                  </a:solidFill>
                  <a:latin typeface="Corbel" pitchFamily="34" charset="0"/>
                  <a:cs typeface="Corbel"/>
                </a:rPr>
                <a:t>RVS »</a:t>
              </a:r>
              <a:r>
                <a:rPr sz="2400" b="1" spc="-95" dirty="0">
                  <a:solidFill>
                    <a:schemeClr val="bg2">
                      <a:lumMod val="10000"/>
                    </a:schemeClr>
                  </a:solidFill>
                  <a:latin typeface="Corbel" pitchFamily="34" charset="0"/>
                  <a:cs typeface="Corbel"/>
                </a:rPr>
                <a:t> </a:t>
              </a:r>
              <a:r>
                <a:rPr sz="2400" b="1" spc="5" dirty="0">
                  <a:solidFill>
                    <a:schemeClr val="bg2">
                      <a:lumMod val="10000"/>
                    </a:schemeClr>
                  </a:solidFill>
                  <a:latin typeface="Corbel" pitchFamily="34" charset="0"/>
                  <a:cs typeface="Corbel"/>
                </a:rPr>
                <a:t>40%</a:t>
              </a:r>
              <a:endParaRPr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  <a:cs typeface="Corbel"/>
              </a:endParaRPr>
            </a:p>
          </p:txBody>
        </p:sp>
      </p:grpSp>
      <p:grpSp>
        <p:nvGrpSpPr>
          <p:cNvPr id="21" name="Grupare 20"/>
          <p:cNvGrpSpPr/>
          <p:nvPr/>
        </p:nvGrpSpPr>
        <p:grpSpPr>
          <a:xfrm>
            <a:off x="1403648" y="3284984"/>
            <a:ext cx="7729907" cy="373653"/>
            <a:chOff x="1403648" y="3284984"/>
            <a:chExt cx="7729907" cy="373653"/>
          </a:xfrm>
        </p:grpSpPr>
        <p:sp>
          <p:nvSpPr>
            <p:cNvPr id="5" name="object 29"/>
            <p:cNvSpPr txBox="1"/>
            <p:nvPr/>
          </p:nvSpPr>
          <p:spPr>
            <a:xfrm>
              <a:off x="1403648" y="3317518"/>
              <a:ext cx="4820538" cy="341119"/>
            </a:xfrm>
            <a:prstGeom prst="rect">
              <a:avLst/>
            </a:prstGeom>
            <a:solidFill>
              <a:srgbClr val="000099"/>
            </a:solidFill>
          </p:spPr>
          <p:txBody>
            <a:bodyPr vert="horz" wrap="square" lIns="0" tIns="33020" rIns="0" bIns="0" rtlCol="0">
              <a:spAutoFit/>
            </a:bodyPr>
            <a:lstStyle/>
            <a:p>
              <a:pPr marL="673735" algn="ctr">
                <a:spcBef>
                  <a:spcPts val="260"/>
                </a:spcBef>
              </a:pPr>
              <a:r>
                <a:rPr sz="2000" b="1" spc="-15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Peg-IFN </a:t>
              </a:r>
              <a:r>
                <a:rPr sz="2000" b="1" spc="-5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alfa </a:t>
              </a:r>
              <a:r>
                <a:rPr sz="2000" b="1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+ </a:t>
              </a:r>
              <a:r>
                <a:rPr sz="2000" b="1" spc="5" dirty="0">
                  <a:solidFill>
                    <a:srgbClr val="FFFFCC"/>
                  </a:solidFill>
                  <a:latin typeface="Corbel" pitchFamily="34" charset="0"/>
                  <a:cs typeface="Corbel"/>
                </a:rPr>
                <a:t>RBV </a:t>
              </a:r>
              <a:endParaRPr sz="2000" b="1" dirty="0">
                <a:solidFill>
                  <a:srgbClr val="FFFFCC"/>
                </a:solidFill>
                <a:latin typeface="Corbel" pitchFamily="34" charset="0"/>
                <a:cs typeface="Corbel"/>
              </a:endParaRPr>
            </a:p>
          </p:txBody>
        </p:sp>
        <p:sp>
          <p:nvSpPr>
            <p:cNvPr id="10" name="object 44"/>
            <p:cNvSpPr txBox="1"/>
            <p:nvPr/>
          </p:nvSpPr>
          <p:spPr>
            <a:xfrm>
              <a:off x="6876256" y="3284984"/>
              <a:ext cx="2257299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/>
              <a:r>
                <a:rPr sz="2400" b="1" dirty="0">
                  <a:solidFill>
                    <a:schemeClr val="bg2">
                      <a:lumMod val="10000"/>
                    </a:schemeClr>
                  </a:solidFill>
                  <a:latin typeface="Corbel" pitchFamily="34" charset="0"/>
                  <a:cs typeface="Corbel"/>
                </a:rPr>
                <a:t>RVS  » </a:t>
              </a:r>
              <a:r>
                <a:rPr sz="2400" b="1" spc="5" dirty="0">
                  <a:solidFill>
                    <a:schemeClr val="bg2">
                      <a:lumMod val="10000"/>
                    </a:schemeClr>
                  </a:solidFill>
                  <a:latin typeface="Corbel" pitchFamily="34" charset="0"/>
                  <a:cs typeface="Corbel"/>
                </a:rPr>
                <a:t>40</a:t>
              </a:r>
              <a:r>
                <a:rPr sz="2400" b="1" spc="-105" dirty="0">
                  <a:solidFill>
                    <a:schemeClr val="bg2">
                      <a:lumMod val="10000"/>
                    </a:schemeClr>
                  </a:solidFill>
                  <a:latin typeface="Corbel" pitchFamily="34" charset="0"/>
                  <a:cs typeface="Corbel"/>
                </a:rPr>
                <a:t> </a:t>
              </a:r>
              <a:r>
                <a:rPr sz="2400" b="1" spc="-5" dirty="0">
                  <a:solidFill>
                    <a:schemeClr val="bg2">
                      <a:lumMod val="10000"/>
                    </a:schemeClr>
                  </a:solidFill>
                  <a:latin typeface="Corbel" pitchFamily="34" charset="0"/>
                  <a:cs typeface="Corbel"/>
                </a:rPr>
                <a:t>-</a:t>
              </a:r>
              <a:r>
                <a:rPr lang="en-US" sz="2400" b="1" spc="-5" dirty="0">
                  <a:solidFill>
                    <a:schemeClr val="bg2">
                      <a:lumMod val="10000"/>
                    </a:schemeClr>
                  </a:solidFill>
                  <a:latin typeface="Corbel" pitchFamily="34" charset="0"/>
                  <a:cs typeface="Corbel"/>
                </a:rPr>
                <a:t>6</a:t>
              </a:r>
              <a:r>
                <a:rPr sz="2400" b="1" spc="-5" dirty="0">
                  <a:solidFill>
                    <a:schemeClr val="bg2">
                      <a:lumMod val="10000"/>
                    </a:schemeClr>
                  </a:solidFill>
                  <a:latin typeface="Corbel" pitchFamily="34" charset="0"/>
                  <a:cs typeface="Corbel"/>
                </a:rPr>
                <a:t>0%</a:t>
              </a:r>
              <a:endParaRPr sz="24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  <a:cs typeface="Corbel"/>
              </a:endParaRPr>
            </a:p>
          </p:txBody>
        </p:sp>
      </p:grpSp>
      <p:sp>
        <p:nvSpPr>
          <p:cNvPr id="11" name="object 31"/>
          <p:cNvSpPr txBox="1"/>
          <p:nvPr/>
        </p:nvSpPr>
        <p:spPr>
          <a:xfrm>
            <a:off x="107504" y="1196752"/>
            <a:ext cx="5567536" cy="648253"/>
          </a:xfrm>
          <a:prstGeom prst="rect">
            <a:avLst/>
          </a:prstGeom>
          <a:solidFill>
            <a:srgbClr val="000099"/>
          </a:solidFill>
        </p:spPr>
        <p:txBody>
          <a:bodyPr vert="horz" wrap="square" lIns="0" tIns="32384" rIns="0" bIns="0" rtlCol="0">
            <a:spAutoFit/>
          </a:bodyPr>
          <a:lstStyle/>
          <a:p>
            <a:pPr algn="ctr">
              <a:spcBef>
                <a:spcPts val="254"/>
              </a:spcBef>
            </a:pPr>
            <a:r>
              <a:rPr sz="2000" b="1" spc="-15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orbel"/>
              </a:rPr>
              <a:t>Tratamentul </a:t>
            </a:r>
            <a:r>
              <a:rPr sz="2000" b="1" spc="5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orbel"/>
              </a:rPr>
              <a:t>cu </a:t>
            </a:r>
            <a:r>
              <a:rPr sz="2000" b="1" spc="-5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orbel"/>
              </a:rPr>
              <a:t>IFN alfa, 24-48 sapt, </a:t>
            </a:r>
            <a:r>
              <a:rPr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orbel"/>
              </a:rPr>
              <a:t>x </a:t>
            </a:r>
            <a:r>
              <a:rPr sz="2000" b="1" spc="5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orbel"/>
              </a:rPr>
              <a:t>3/ </a:t>
            </a:r>
            <a:r>
              <a:rPr sz="2000" b="1" spc="-5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orbel"/>
              </a:rPr>
              <a:t>sapt.</a:t>
            </a:r>
            <a:r>
              <a:rPr sz="2000" b="1" spc="-2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orbel"/>
              </a:rPr>
              <a:t> </a:t>
            </a:r>
            <a:endParaRPr sz="2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Corbel"/>
            </a:endParaRPr>
          </a:p>
          <a:p>
            <a:pPr marL="1270" algn="ctr"/>
            <a:r>
              <a:rPr sz="2000" b="1" spc="-5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orbel"/>
              </a:rPr>
              <a:t>rezultate</a:t>
            </a:r>
            <a:r>
              <a:rPr sz="2000" b="1" spc="-35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orbel"/>
              </a:rPr>
              <a:t> </a:t>
            </a:r>
            <a:r>
              <a:rPr sz="2000" b="1" spc="-5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orbel"/>
              </a:rPr>
              <a:t>nesatisfacatoare</a:t>
            </a:r>
            <a:endParaRPr sz="2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Corbel"/>
            </a:endParaRPr>
          </a:p>
        </p:txBody>
      </p:sp>
      <p:sp>
        <p:nvSpPr>
          <p:cNvPr id="12" name="object 30"/>
          <p:cNvSpPr/>
          <p:nvPr/>
        </p:nvSpPr>
        <p:spPr>
          <a:xfrm>
            <a:off x="533400" y="5898976"/>
            <a:ext cx="8153400" cy="914400"/>
          </a:xfrm>
          <a:custGeom>
            <a:avLst/>
            <a:gdLst/>
            <a:ahLst/>
            <a:cxnLst/>
            <a:rect l="l" t="t" r="r" b="b"/>
            <a:pathLst>
              <a:path w="8382000" h="960754">
                <a:moveTo>
                  <a:pt x="0" y="228320"/>
                </a:moveTo>
                <a:lnTo>
                  <a:pt x="6330950" y="228320"/>
                </a:lnTo>
                <a:lnTo>
                  <a:pt x="6330950" y="0"/>
                </a:lnTo>
                <a:lnTo>
                  <a:pt x="8382000" y="480212"/>
                </a:lnTo>
                <a:lnTo>
                  <a:pt x="6330950" y="960437"/>
                </a:lnTo>
                <a:lnTo>
                  <a:pt x="6330950" y="732116"/>
                </a:lnTo>
                <a:lnTo>
                  <a:pt x="0" y="732116"/>
                </a:lnTo>
                <a:lnTo>
                  <a:pt x="0" y="228320"/>
                </a:lnTo>
                <a:close/>
              </a:path>
            </a:pathLst>
          </a:custGeom>
          <a:solidFill>
            <a:srgbClr val="CC0099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lvl="0" algn="ctr"/>
            <a:r>
              <a:rPr lang="en-US" b="1" kern="0" dirty="0">
                <a:solidFill>
                  <a:schemeClr val="bg1"/>
                </a:solidFill>
                <a:latin typeface="Corbe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itchFamily="34" charset="0"/>
            </a:endParaRPr>
          </a:p>
        </p:txBody>
      </p:sp>
      <p:grpSp>
        <p:nvGrpSpPr>
          <p:cNvPr id="22" name="Grupare 21"/>
          <p:cNvGrpSpPr/>
          <p:nvPr/>
        </p:nvGrpSpPr>
        <p:grpSpPr>
          <a:xfrm>
            <a:off x="1835696" y="3789040"/>
            <a:ext cx="7040408" cy="461665"/>
            <a:chOff x="1835696" y="3789040"/>
            <a:chExt cx="7040408" cy="461665"/>
          </a:xfrm>
        </p:grpSpPr>
        <p:sp>
          <p:nvSpPr>
            <p:cNvPr id="13" name="Rectangle 14"/>
            <p:cNvSpPr/>
            <p:nvPr/>
          </p:nvSpPr>
          <p:spPr>
            <a:xfrm>
              <a:off x="1835696" y="3801988"/>
              <a:ext cx="4680520" cy="41910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FFFFCC"/>
                  </a:solidFill>
                  <a:latin typeface="Corbel" pitchFamily="34" charset="0"/>
                </a:rPr>
                <a:t>PegIFN</a:t>
              </a:r>
              <a:r>
                <a:rPr lang="en-US" sz="2000" b="1" dirty="0">
                  <a:solidFill>
                    <a:srgbClr val="FFFFCC"/>
                  </a:solidFill>
                  <a:latin typeface="Corbel" pitchFamily="34" charset="0"/>
                </a:rPr>
                <a:t> +RBV+IP</a:t>
              </a:r>
            </a:p>
          </p:txBody>
        </p:sp>
        <p:sp>
          <p:nvSpPr>
            <p:cNvPr id="14" name="Rectangle 19"/>
            <p:cNvSpPr/>
            <p:nvPr/>
          </p:nvSpPr>
          <p:spPr>
            <a:xfrm>
              <a:off x="7164288" y="3789040"/>
              <a:ext cx="1711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Corbel" pitchFamily="34" charset="0"/>
                </a:rPr>
                <a:t>RVS  » 75%</a:t>
              </a:r>
            </a:p>
          </p:txBody>
        </p:sp>
      </p:grpSp>
      <p:grpSp>
        <p:nvGrpSpPr>
          <p:cNvPr id="23" name="Grupare 22"/>
          <p:cNvGrpSpPr/>
          <p:nvPr/>
        </p:nvGrpSpPr>
        <p:grpSpPr>
          <a:xfrm>
            <a:off x="1014402" y="4509120"/>
            <a:ext cx="8089571" cy="968623"/>
            <a:chOff x="1014402" y="4509120"/>
            <a:chExt cx="8089571" cy="968623"/>
          </a:xfrm>
        </p:grpSpPr>
        <p:sp>
          <p:nvSpPr>
            <p:cNvPr id="15" name="Rectangle 20"/>
            <p:cNvSpPr/>
            <p:nvPr/>
          </p:nvSpPr>
          <p:spPr>
            <a:xfrm>
              <a:off x="6948264" y="4767535"/>
              <a:ext cx="21557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orbel" pitchFamily="34" charset="0"/>
                </a:rPr>
                <a:t>    </a:t>
              </a: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Corbel" pitchFamily="34" charset="0"/>
                </a:rPr>
                <a:t>RVS  » 96%</a:t>
              </a:r>
            </a:p>
          </p:txBody>
        </p:sp>
        <p:sp>
          <p:nvSpPr>
            <p:cNvPr id="16" name="Rectangle 21"/>
            <p:cNvSpPr/>
            <p:nvPr/>
          </p:nvSpPr>
          <p:spPr>
            <a:xfrm>
              <a:off x="1014402" y="4509120"/>
              <a:ext cx="6272078" cy="968623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FFCC"/>
                  </a:solidFill>
                  <a:latin typeface="Corbel" pitchFamily="34" charset="0"/>
                </a:rPr>
                <a:t>IFN free </a:t>
              </a:r>
              <a:endParaRPr lang="ro-RO" sz="2000" b="1" dirty="0">
                <a:solidFill>
                  <a:srgbClr val="FFFFCC"/>
                </a:solidFill>
                <a:latin typeface="Corbel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FFFFCC"/>
                  </a:solidFill>
                  <a:latin typeface="Corbel" pitchFamily="34" charset="0"/>
                </a:rPr>
                <a:t>(</a:t>
              </a:r>
              <a:r>
                <a:rPr lang="en-US" sz="2000" b="1" dirty="0" err="1">
                  <a:solidFill>
                    <a:srgbClr val="FFFFCC"/>
                  </a:solidFill>
                  <a:latin typeface="Corbel" pitchFamily="34" charset="0"/>
                </a:rPr>
                <a:t>simeprevir</a:t>
              </a:r>
              <a:r>
                <a:rPr lang="en-US" sz="2000" b="1" dirty="0">
                  <a:solidFill>
                    <a:srgbClr val="FFFFCC"/>
                  </a:solidFill>
                  <a:latin typeface="Corbel" pitchFamily="34" charset="0"/>
                </a:rPr>
                <a:t>, </a:t>
              </a:r>
              <a:r>
                <a:rPr lang="en-US" sz="2000" b="1" dirty="0" err="1">
                  <a:solidFill>
                    <a:srgbClr val="FFFFCC"/>
                  </a:solidFill>
                  <a:latin typeface="Corbel" pitchFamily="34" charset="0"/>
                </a:rPr>
                <a:t>daclatasvir</a:t>
              </a:r>
              <a:r>
                <a:rPr lang="en-US" sz="2000" b="1" dirty="0">
                  <a:solidFill>
                    <a:srgbClr val="FFFFCC"/>
                  </a:solidFill>
                  <a:latin typeface="Corbel" pitchFamily="34" charset="0"/>
                </a:rPr>
                <a:t>, </a:t>
              </a:r>
              <a:r>
                <a:rPr lang="en-US" sz="2000" b="1" dirty="0" err="1">
                  <a:solidFill>
                    <a:srgbClr val="FFFFCC"/>
                  </a:solidFill>
                  <a:latin typeface="Corbel" pitchFamily="34" charset="0"/>
                </a:rPr>
                <a:t>sofosbuvir</a:t>
              </a:r>
              <a:r>
                <a:rPr lang="en-US" sz="2000" b="1" dirty="0">
                  <a:solidFill>
                    <a:srgbClr val="FFFFCC"/>
                  </a:solidFill>
                  <a:latin typeface="Corbel" pitchFamily="34" charset="0"/>
                </a:rPr>
                <a:t>, </a:t>
              </a:r>
              <a:r>
                <a:rPr lang="en-US" sz="2000" b="1" dirty="0" err="1">
                  <a:solidFill>
                    <a:srgbClr val="FFFFCC"/>
                  </a:solidFill>
                  <a:latin typeface="Corbel" pitchFamily="34" charset="0"/>
                </a:rPr>
                <a:t>ledispavir</a:t>
              </a:r>
              <a:r>
                <a:rPr lang="en-US" sz="2000" b="1" dirty="0">
                  <a:solidFill>
                    <a:srgbClr val="FFFFCC"/>
                  </a:solidFill>
                  <a:latin typeface="Corbel" pitchFamily="34" charset="0"/>
                </a:rPr>
                <a:t>, </a:t>
              </a:r>
              <a:r>
                <a:rPr lang="en-US" sz="2000" b="1" dirty="0" err="1">
                  <a:solidFill>
                    <a:srgbClr val="FFFFCC"/>
                  </a:solidFill>
                  <a:latin typeface="Corbel" pitchFamily="34" charset="0"/>
                </a:rPr>
                <a:t>ritonavir,paritaprevir</a:t>
              </a:r>
              <a:r>
                <a:rPr lang="en-US" sz="2000" b="1" dirty="0">
                  <a:solidFill>
                    <a:srgbClr val="FFFFCC"/>
                  </a:solidFill>
                  <a:latin typeface="Corbel" pitchFamily="34" charset="0"/>
                </a:rPr>
                <a:t>, </a:t>
              </a:r>
              <a:r>
                <a:rPr lang="en-US" sz="2000" b="1" dirty="0" err="1">
                  <a:solidFill>
                    <a:srgbClr val="FFFFCC"/>
                  </a:solidFill>
                  <a:latin typeface="Corbel" pitchFamily="34" charset="0"/>
                </a:rPr>
                <a:t>ombitasvir,dasabuvir</a:t>
              </a:r>
              <a:r>
                <a:rPr lang="en-US" sz="2000" b="1" dirty="0">
                  <a:solidFill>
                    <a:srgbClr val="FFFFCC"/>
                  </a:solidFill>
                  <a:latin typeface="Corbel" pitchFamily="34" charset="0"/>
                </a:rPr>
                <a:t>)</a:t>
              </a:r>
            </a:p>
          </p:txBody>
        </p:sp>
      </p:grpSp>
      <p:sp>
        <p:nvSpPr>
          <p:cNvPr id="17" name="Rectangle 22"/>
          <p:cNvSpPr/>
          <p:nvPr/>
        </p:nvSpPr>
        <p:spPr>
          <a:xfrm>
            <a:off x="6729034" y="6120680"/>
            <a:ext cx="659155" cy="369332"/>
          </a:xfrm>
          <a:prstGeom prst="rect">
            <a:avLst/>
          </a:prstGeom>
          <a:solidFill>
            <a:srgbClr val="CC0099"/>
          </a:solidFill>
        </p:spPr>
        <p:txBody>
          <a:bodyPr wrap="none">
            <a:spAutoFit/>
          </a:bodyPr>
          <a:lstStyle/>
          <a:p>
            <a:pPr algn="ctr"/>
            <a:r>
              <a:rPr lang="en-US" b="1" kern="0" dirty="0">
                <a:solidFill>
                  <a:srgbClr val="FFFFCC"/>
                </a:solidFill>
                <a:latin typeface="Corbel" pitchFamily="34" charset="0"/>
              </a:rPr>
              <a:t>2016</a:t>
            </a:r>
            <a:endParaRPr lang="en-US" dirty="0">
              <a:solidFill>
                <a:srgbClr val="FFFFCC"/>
              </a:solidFill>
              <a:latin typeface="Corbel" pitchFamily="34" charset="0"/>
            </a:endParaRPr>
          </a:p>
        </p:txBody>
      </p:sp>
      <p:sp>
        <p:nvSpPr>
          <p:cNvPr id="18" name="Rectangle 22"/>
          <p:cNvSpPr/>
          <p:nvPr/>
        </p:nvSpPr>
        <p:spPr>
          <a:xfrm>
            <a:off x="682421" y="6171510"/>
            <a:ext cx="663964" cy="369332"/>
          </a:xfrm>
          <a:prstGeom prst="rect">
            <a:avLst/>
          </a:prstGeom>
          <a:solidFill>
            <a:srgbClr val="CC0099"/>
          </a:solidFill>
        </p:spPr>
        <p:txBody>
          <a:bodyPr wrap="none">
            <a:spAutoFit/>
          </a:bodyPr>
          <a:lstStyle/>
          <a:p>
            <a:pPr algn="ctr"/>
            <a:r>
              <a:rPr lang="ro-RO" b="1" kern="0" dirty="0">
                <a:solidFill>
                  <a:srgbClr val="FFFFCC"/>
                </a:solidFill>
                <a:latin typeface="Corbel" pitchFamily="34" charset="0"/>
              </a:rPr>
              <a:t>1993</a:t>
            </a:r>
            <a:endParaRPr lang="en-US" dirty="0">
              <a:solidFill>
                <a:srgbClr val="FFFFCC"/>
              </a:solidFill>
              <a:latin typeface="Corbel" pitchFamily="34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RATĂ DE RĂSPUNS </a:t>
            </a:r>
            <a:r>
              <a:rPr lang="ro-RO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APROXIMATIVE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CU IMBUNĂTĂȚIREA TERAPIEI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2" name="Substituent număr diapozitiv 1"/>
          <p:cNvSpPr>
            <a:spLocks noGrp="1"/>
          </p:cNvSpPr>
          <p:nvPr>
            <p:ph type="sldNum" sz="quarter" idx="12"/>
          </p:nvPr>
        </p:nvSpPr>
        <p:spPr>
          <a:xfrm>
            <a:off x="8543278" y="6520259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4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REZULTATE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25280"/>
          </a:xfrm>
        </p:spPr>
        <p:txBody>
          <a:bodyPr>
            <a:normAutofit/>
          </a:bodyPr>
          <a:lstStyle/>
          <a:p>
            <a:pPr algn="just">
              <a:spcBef>
                <a:spcPts val="2400"/>
              </a:spcBef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Au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fost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trata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102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barba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95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femei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cu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ciroza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hepatic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cu VHC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clasa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CHILD A, cu o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medie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de v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â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rsta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de 60 de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ani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. </a:t>
            </a:r>
          </a:p>
          <a:p>
            <a:pPr algn="just">
              <a:spcBef>
                <a:spcPts val="2400"/>
              </a:spcBef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37% din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pacien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ii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trata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prezentau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afec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iuni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cardiologice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, 9 %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depresie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, 19% DZ tip II </a:t>
            </a:r>
            <a:r>
              <a:rPr lang="ro-RO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5%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erau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diagnostica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cu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tulbur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endocrinologice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.</a:t>
            </a:r>
          </a:p>
          <a:p>
            <a:pPr algn="just">
              <a:spcBef>
                <a:spcPts val="2400"/>
              </a:spcBef>
            </a:pP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parcursul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tratamentului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24% din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pacien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au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prezentat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anemie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necesitat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sc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derea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dozei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Ribavirina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29 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cazuri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s-a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oprit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administarea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. 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23% 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din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cazuri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s-a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observat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cre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terea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bilirubinei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totale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, din care 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5% 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din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cazuri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Bil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-T 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crescut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peste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de 4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ori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LSN.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40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52736"/>
          </a:xfrm>
        </p:spPr>
        <p:txBody>
          <a:bodyPr anchor="ctr"/>
          <a:lstStyle/>
          <a:p>
            <a:pPr algn="l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REZULTATE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17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pacien</a:t>
            </a:r>
            <a:r>
              <a:rPr lang="ro-RO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au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prezentat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efecte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adverse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importante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terapia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fost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oprit</a:t>
            </a:r>
            <a:r>
              <a:rPr lang="ro-RO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ntr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-un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singur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caz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s-a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inregistrat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un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deces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la 6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zile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dupa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oprirea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tratamentului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>
              <a:buFontTx/>
              <a:buChar char="-"/>
            </a:pPr>
            <a:endParaRPr lang="en-US" sz="3200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SVR</a:t>
            </a:r>
            <a:r>
              <a:rPr lang="ro-RO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= 98.47%</a:t>
            </a:r>
          </a:p>
          <a:p>
            <a:endParaRPr lang="en-US" sz="3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41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74"/>
            <a:ext cx="8229600" cy="1020762"/>
          </a:xfrm>
        </p:spPr>
        <p:txBody>
          <a:bodyPr anchor="ctr"/>
          <a:lstStyle/>
          <a:p>
            <a:pPr algn="l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DISCU</a:t>
            </a:r>
            <a:r>
              <a:rPr lang="ro-RO" sz="40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Categoria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pacien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aleas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pentru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aplicarea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unei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terapii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noi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fost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o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provocare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algn="just"/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Selec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ionarea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corect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 candida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ilor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la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terapie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pregatirea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vederea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terapiei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au o mare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importan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pentru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ob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inerea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RVS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algn="just"/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Datorit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riscului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complic</a:t>
            </a:r>
            <a:r>
              <a:rPr lang="ro-RO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aț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ii severe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uneori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chiar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cu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risc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vital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este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necesar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o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supraveghere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activ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frecvent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(de ex.: la 2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sapt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â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analize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uzuale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, INR,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ionograma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monitorizare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imagistic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cardiologic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)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42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7384"/>
            <a:ext cx="83820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DISCU</a:t>
            </a:r>
            <a:r>
              <a:rPr lang="ro-RO" sz="40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686800" cy="4724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Comunicarea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cu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pacien</a:t>
            </a:r>
            <a:r>
              <a:rPr lang="ro-RO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ii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este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foarte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important</a:t>
            </a:r>
            <a:r>
              <a:rPr lang="ro-RO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.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s-a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efectuat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prin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rela</a:t>
            </a:r>
            <a:r>
              <a:rPr lang="ro-RO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direct</a:t>
            </a:r>
            <a:r>
              <a:rPr lang="ro-RO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medic-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pacient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dar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prin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intermediul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firmei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Cebis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(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rol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?) </a:t>
            </a:r>
          </a:p>
          <a:p>
            <a:pPr algn="just"/>
            <a:endParaRPr lang="en-US" sz="2800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algn="just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Este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necesar</a:t>
            </a:r>
            <a:r>
              <a:rPr lang="ro-RO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instruirea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medicilor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de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alte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specialit</a:t>
            </a:r>
            <a:r>
              <a:rPr lang="ro-RO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ăț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mai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ales </a:t>
            </a:r>
            <a:r>
              <a:rPr lang="ro-RO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spitalele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de urgent</a:t>
            </a:r>
            <a:r>
              <a:rPr lang="ro-RO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privind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necesitatea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continu</a:t>
            </a:r>
            <a:r>
              <a:rPr lang="ro-RO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terapiei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(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oprirea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numai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caz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de for</a:t>
            </a:r>
            <a:r>
              <a:rPr lang="ro-RO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ță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major</a:t>
            </a:r>
            <a:r>
              <a:rPr lang="ro-RO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cu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avizul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medicului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curant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) </a:t>
            </a:r>
            <a:r>
              <a:rPr lang="ro-RO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a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interac</a:t>
            </a:r>
            <a:r>
              <a:rPr lang="ro-RO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iunilor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medicamentoase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43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CONCLUZII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Noua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terapie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cu DAA 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fost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foarte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eficient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cazul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celor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197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pacien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trati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algn="just"/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Tratamentul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fost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general 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bine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tolerat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de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pacien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cele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mai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frecvente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simptome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aparute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fiind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u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oare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nu au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necesitat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oprirea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terapiei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dec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â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 </a:t>
            </a:r>
            <a:r>
              <a:rPr lang="ro-RO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ntr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-un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caz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algn="just"/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Administrarea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Ribavirinei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dus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la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apari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anemiei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cele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27% d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cazuri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irita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iilor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gastro-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intestinale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</a:p>
          <a:p>
            <a:pPr algn="just"/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Modificarea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dozelor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sau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oprirea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RBV nu 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modificat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r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ă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spunsul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terapeutic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!</a:t>
            </a:r>
            <a:endParaRPr lang="ro-RO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algn="just"/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Totu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17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pacien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ț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au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prezentat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efecte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adverse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serioase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, s-a </a:t>
            </a:r>
            <a:r>
              <a:rPr lang="ro-RO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î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nregistrat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1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deces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post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tratament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ceea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dovede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necesitatea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unei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supravegheri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mai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atente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 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unei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cunoa</a:t>
            </a:r>
            <a:r>
              <a:rPr lang="ro-RO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ș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teri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mai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bune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noilor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tratamente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disponibile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.     </a:t>
            </a:r>
          </a:p>
          <a:p>
            <a:pPr algn="just">
              <a:buNone/>
            </a:pPr>
            <a:endParaRPr lang="en-US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44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7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333A-6812-4E0F-90DE-A5E639C49ED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026" name="Picture 2" descr="http://chainimage.com/images/imagini-desktop-primavara-poze-super-mi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938"/>
            <a:ext cx="9252520" cy="68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9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o-RO" sz="2800" b="1" dirty="0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În Romania mii de pacienți </a:t>
            </a:r>
            <a:r>
              <a:rPr lang="ro-RO" sz="2800" b="1" dirty="0">
                <a:solidFill>
                  <a:srgbClr val="FFC000"/>
                </a:solidFill>
                <a:effectLst/>
                <a:latin typeface="Corbel" pitchFamily="34" charset="0"/>
              </a:rPr>
              <a:t>s-au</a:t>
            </a:r>
            <a:r>
              <a:rPr lang="ro-RO" sz="2800" b="1" dirty="0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 vindecat cu PEG/RIBA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effectLst/>
              <a:latin typeface="Corbe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0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Numărul pacienților cu VHC cronică infectați tratați anual, inclusiv pe Lista de așteptare și timpul mediu de așteptare între 2002-2007.</a:t>
            </a:r>
            <a:r>
              <a:rPr lang="ro-RO" sz="2000" baseline="30000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1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418230"/>
              </p:ext>
            </p:extLst>
          </p:nvPr>
        </p:nvGraphicFramePr>
        <p:xfrm>
          <a:off x="899592" y="1830536"/>
          <a:ext cx="7344816" cy="4348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FFFFCC"/>
                          </a:solidFill>
                          <a:latin typeface="Corbel" pitchFamily="34" charset="0"/>
                        </a:rPr>
                        <a:t>AN</a:t>
                      </a:r>
                      <a:endParaRPr lang="en-US" b="1" dirty="0">
                        <a:solidFill>
                          <a:srgbClr val="FFFFCC"/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baseline="0" dirty="0">
                          <a:solidFill>
                            <a:srgbClr val="FFFFCC"/>
                          </a:solidFill>
                          <a:latin typeface="Corbel" pitchFamily="34" charset="0"/>
                        </a:rPr>
                        <a:t>Pacienți care au început terapia</a:t>
                      </a:r>
                      <a:endParaRPr lang="en-US" b="1" dirty="0">
                        <a:solidFill>
                          <a:srgbClr val="FFFFCC"/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FFFFCC"/>
                          </a:solidFill>
                          <a:latin typeface="Corbel" pitchFamily="34" charset="0"/>
                        </a:rPr>
                        <a:t>Pacienți pe lista de așteptare</a:t>
                      </a:r>
                      <a:endParaRPr lang="en-US" b="1" dirty="0">
                        <a:solidFill>
                          <a:srgbClr val="FFFFCC"/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FFFFCC"/>
                          </a:solidFill>
                          <a:latin typeface="Corbel" pitchFamily="34" charset="0"/>
                        </a:rPr>
                        <a:t>Media de așteptare (luni)</a:t>
                      </a:r>
                      <a:endParaRPr lang="en-US" b="1" dirty="0">
                        <a:solidFill>
                          <a:srgbClr val="FFFFCC"/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2002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1.813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2.017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4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2003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2.189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2.435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14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2004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3.701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4.117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15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2005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3.149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3.503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20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2006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2.816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3.132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24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2007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2.446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2.721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25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2008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4.503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5.009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27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2009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4.701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5.229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15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2010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1521/I</a:t>
                      </a:r>
                      <a:r>
                        <a:rPr lang="ro-RO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ro-RO" b="1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Trim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4.645/I </a:t>
                      </a:r>
                      <a:r>
                        <a:rPr lang="ro-RO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Trim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TOTAL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25.318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rbel" pitchFamily="34" charset="0"/>
                        </a:rPr>
                        <a:t>26.839</a:t>
                      </a:r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" y="6290156"/>
            <a:ext cx="8964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i="1" dirty="0">
                <a:solidFill>
                  <a:schemeClr val="bg1"/>
                </a:solidFill>
                <a:latin typeface="Corbel" pitchFamily="34" charset="0"/>
                <a:cs typeface="Arial" panose="020B0604020202020204" pitchFamily="34" charset="0"/>
              </a:rPr>
              <a:t>1. </a:t>
            </a:r>
            <a:r>
              <a:rPr lang="en-US" sz="1400" i="1" dirty="0">
                <a:solidFill>
                  <a:schemeClr val="bg1"/>
                </a:solidFill>
                <a:latin typeface="Corbel" pitchFamily="34" charset="0"/>
              </a:rPr>
              <a:t> Liana Gheorghe, </a:t>
            </a:r>
            <a:r>
              <a:rPr lang="en-US" sz="1400" i="1" dirty="0" err="1">
                <a:solidFill>
                  <a:schemeClr val="bg1"/>
                </a:solidFill>
                <a:latin typeface="Corbel" pitchFamily="34" charset="0"/>
              </a:rPr>
              <a:t>Oliviu</a:t>
            </a:r>
            <a:r>
              <a:rPr lang="en-US" sz="1400" i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Corbel" pitchFamily="34" charset="0"/>
              </a:rPr>
              <a:t>Pascu</a:t>
            </a:r>
            <a:r>
              <a:rPr lang="en-US" sz="1400" i="1" dirty="0">
                <a:solidFill>
                  <a:schemeClr val="bg1"/>
                </a:solidFill>
                <a:latin typeface="Corbel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Corbel" pitchFamily="34" charset="0"/>
              </a:rPr>
              <a:t>Emanoil</a:t>
            </a:r>
            <a:r>
              <a:rPr lang="en-US" sz="1400" i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Corbel" pitchFamily="34" charset="0"/>
              </a:rPr>
              <a:t>Ceausu</a:t>
            </a:r>
            <a:r>
              <a:rPr lang="en-US" sz="1400" i="1" dirty="0">
                <a:solidFill>
                  <a:schemeClr val="bg1"/>
                </a:solidFill>
                <a:latin typeface="Corbel" pitchFamily="34" charset="0"/>
              </a:rPr>
              <a:t>, Irma Eva </a:t>
            </a:r>
            <a:r>
              <a:rPr lang="en-US" sz="1400" i="1" dirty="0" err="1">
                <a:solidFill>
                  <a:schemeClr val="bg1"/>
                </a:solidFill>
                <a:latin typeface="Corbel" pitchFamily="34" charset="0"/>
              </a:rPr>
              <a:t>Csiki</a:t>
            </a:r>
            <a:r>
              <a:rPr lang="en-US" sz="1400" i="1" dirty="0">
                <a:solidFill>
                  <a:schemeClr val="bg1"/>
                </a:solidFill>
                <a:latin typeface="Corbel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Corbel" pitchFamily="34" charset="0"/>
              </a:rPr>
              <a:t>Speranta</a:t>
            </a:r>
            <a:r>
              <a:rPr lang="en-US" sz="1400" i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Corbel" pitchFamily="34" charset="0"/>
              </a:rPr>
              <a:t>Iacob</a:t>
            </a:r>
            <a:r>
              <a:rPr lang="en-US" sz="1400" i="1" dirty="0">
                <a:solidFill>
                  <a:schemeClr val="bg1"/>
                </a:solidFill>
                <a:latin typeface="Corbel" pitchFamily="34" charset="0"/>
              </a:rPr>
              <a:t>, Florin </a:t>
            </a:r>
            <a:r>
              <a:rPr lang="en-US" sz="1400" i="1" dirty="0" err="1">
                <a:solidFill>
                  <a:schemeClr val="bg1"/>
                </a:solidFill>
                <a:latin typeface="Corbel" pitchFamily="34" charset="0"/>
              </a:rPr>
              <a:t>Caruntu</a:t>
            </a:r>
            <a:r>
              <a:rPr lang="en-US" sz="1400" i="1" dirty="0">
                <a:solidFill>
                  <a:schemeClr val="bg1"/>
                </a:solidFill>
                <a:latin typeface="Corbel" pitchFamily="34" charset="0"/>
              </a:rPr>
              <a:t>, Iulia </a:t>
            </a:r>
            <a:r>
              <a:rPr lang="en-US" sz="1400" i="1" dirty="0" err="1">
                <a:solidFill>
                  <a:schemeClr val="bg1"/>
                </a:solidFill>
                <a:latin typeface="Corbel" pitchFamily="34" charset="0"/>
              </a:rPr>
              <a:t>Simionov</a:t>
            </a:r>
            <a:r>
              <a:rPr lang="en-US" sz="1400" i="1" dirty="0">
                <a:solidFill>
                  <a:schemeClr val="bg1"/>
                </a:solidFill>
                <a:latin typeface="Corbel" pitchFamily="34" charset="0"/>
              </a:rPr>
              <a:t>, Roxana </a:t>
            </a:r>
            <a:r>
              <a:rPr lang="en-US" sz="1400" i="1" dirty="0" err="1">
                <a:solidFill>
                  <a:schemeClr val="bg1"/>
                </a:solidFill>
                <a:latin typeface="Corbel" pitchFamily="34" charset="0"/>
              </a:rPr>
              <a:t>Vadan</a:t>
            </a:r>
            <a:r>
              <a:rPr lang="ro-RO" sz="1400" i="1" dirty="0">
                <a:solidFill>
                  <a:schemeClr val="bg1"/>
                </a:solidFill>
                <a:latin typeface="Corbel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latin typeface="Corbel" pitchFamily="34" charset="0"/>
              </a:rPr>
              <a:t>The Journal of Gastrointestinal and Liver Diseases </a:t>
            </a:r>
            <a:r>
              <a:rPr lang="ro-RO" sz="1400" i="1" dirty="0">
                <a:solidFill>
                  <a:schemeClr val="bg1"/>
                </a:solidFill>
                <a:latin typeface="Corbel" pitchFamily="34" charset="0"/>
              </a:rPr>
              <a:t>,</a:t>
            </a:r>
            <a:r>
              <a:rPr lang="ro-RO" sz="1400" i="1" dirty="0">
                <a:solidFill>
                  <a:schemeClr val="bg1"/>
                </a:solidFill>
                <a:latin typeface="Corbel" pitchFamily="34" charset="0"/>
                <a:cs typeface="Arial" panose="020B0604020202020204" pitchFamily="34" charset="0"/>
              </a:rPr>
              <a:t> </a:t>
            </a:r>
            <a:r>
              <a:rPr lang="nl-NL" sz="1400" i="1" dirty="0">
                <a:solidFill>
                  <a:schemeClr val="bg1"/>
                </a:solidFill>
                <a:latin typeface="Corbel" pitchFamily="34" charset="0"/>
                <a:cs typeface="Arial" panose="020B0604020202020204" pitchFamily="34" charset="0"/>
              </a:rPr>
              <a:t>June 2010 Vol.19 No 2, 161-167</a:t>
            </a:r>
            <a:endParaRPr lang="en-US" sz="3200" i="1" dirty="0">
              <a:solidFill>
                <a:schemeClr val="bg1"/>
              </a:solidFill>
              <a:latin typeface="Corbel" pitchFamily="34" charset="0"/>
              <a:cs typeface="Arial" panose="020B0604020202020204" pitchFamily="34" charset="0"/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5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stituent conținut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o-RO" b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Peg-interferon</a:t>
            </a:r>
            <a:r>
              <a:rPr lang="ro-RO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alfa 2b sau 2a plus </a:t>
            </a:r>
            <a:r>
              <a:rPr lang="ro-RO" b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ribavirină</a:t>
            </a:r>
            <a:r>
              <a:rPr lang="ro-RO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(timp de 24 -48 săptămâni) </a:t>
            </a:r>
          </a:p>
          <a:p>
            <a:pPr>
              <a:spcBef>
                <a:spcPts val="1200"/>
              </a:spcBef>
            </a:pPr>
            <a:r>
              <a:rPr lang="ro-RO" i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Peg-interferon</a:t>
            </a:r>
            <a:r>
              <a:rPr lang="ro-RO" i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alfa 2b sau 2a plus </a:t>
            </a:r>
            <a:r>
              <a:rPr lang="ro-RO" i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Ribavirină</a:t>
            </a:r>
            <a:r>
              <a:rPr lang="ro-RO" i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i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plus</a:t>
            </a:r>
            <a:r>
              <a:rPr lang="ro-RO" i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i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Bocepravir</a:t>
            </a:r>
            <a:r>
              <a:rPr lang="ro-RO" i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(timp de 28-48 săptămâni) </a:t>
            </a:r>
          </a:p>
          <a:p>
            <a:pPr>
              <a:spcBef>
                <a:spcPts val="1200"/>
              </a:spcBef>
            </a:pPr>
            <a:r>
              <a:rPr lang="ro-RO" i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Peg-interferon</a:t>
            </a:r>
            <a:r>
              <a:rPr lang="ro-RO" i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alfa 2b sau 2a plus </a:t>
            </a:r>
            <a:r>
              <a:rPr lang="ro-RO" i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Ribavirină</a:t>
            </a:r>
            <a:r>
              <a:rPr lang="ro-RO" i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i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plus</a:t>
            </a:r>
            <a:r>
              <a:rPr lang="ro-RO" i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i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Telaprevir</a:t>
            </a:r>
            <a:r>
              <a:rPr lang="ro-RO" i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(timp de 24-48 săptămâni)</a:t>
            </a:r>
          </a:p>
          <a:p>
            <a:pPr>
              <a:spcBef>
                <a:spcPts val="1200"/>
              </a:spcBef>
            </a:pP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Antiviralele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directe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: VIEKIRAX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(OMBITASVIR +PARITAPREVIR +RITONAVIR) +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EXVIERA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(DASABUVIR) +/-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RIBAVIRINA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HEPATITA CRONICĂ </a:t>
            </a:r>
            <a:r>
              <a:rPr lang="ro-RO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</a:t>
            </a:r>
            <a:br>
              <a:rPr lang="ro-R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TRATAMENTE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2" name="Substituent număr diapozitiv 1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6</a:t>
            </a:fld>
            <a:endParaRPr lang="en-US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0792"/>
            <a:ext cx="8229600" cy="1123528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Reacții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 adverse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frecvente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o-RO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la I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nterferon</a:t>
            </a:r>
            <a:r>
              <a:rPr lang="ro-RO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și </a:t>
            </a:r>
            <a:r>
              <a:rPr lang="ro-RO" sz="3200" b="1" dirty="0" err="1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Ribavirină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Tiroidita</a:t>
            </a:r>
            <a:endParaRPr lang="ro-RO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Reacții la locul injectării</a:t>
            </a:r>
            <a:endParaRPr lang="ro-RO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Neutropenie</a:t>
            </a:r>
            <a:endParaRPr lang="ro-RO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Anemie</a:t>
            </a:r>
            <a:endParaRPr lang="ro-RO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Trombocitopenie</a:t>
            </a:r>
            <a:endParaRPr lang="ro-RO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Insomnie</a:t>
            </a:r>
            <a:endParaRPr lang="ro-RO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r>
              <a:rPr lang="ro-RO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Efect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Te</a:t>
            </a:r>
            <a:r>
              <a:rPr lang="ro-RO" b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ra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togen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4" name="Substituent conținut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</a:t>
            </a:r>
            <a:r>
              <a:rPr lang="ro-RO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dr.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o-RO" b="1" dirty="0" err="1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pseudo-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grip</a:t>
            </a:r>
            <a:r>
              <a:rPr lang="ro-RO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al</a:t>
            </a:r>
          </a:p>
          <a:p>
            <a:pPr>
              <a:lnSpc>
                <a:spcPct val="150000"/>
              </a:lnSpc>
            </a:pPr>
            <a:r>
              <a:rPr lang="ro-RO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Si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</a:t>
            </a:r>
            <a:r>
              <a:rPr lang="ro-RO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p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tom</a:t>
            </a:r>
            <a:r>
              <a:rPr lang="ro-RO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neuro-psihiatrice</a:t>
            </a:r>
            <a:endParaRPr lang="ro-RO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r>
              <a:rPr lang="ro-RO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M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ialgii</a:t>
            </a:r>
            <a:endParaRPr lang="ro-RO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r>
              <a:rPr lang="ro-RO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rtralgii</a:t>
            </a:r>
            <a:endParaRPr lang="ro-RO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Oboseală</a:t>
            </a:r>
            <a:endParaRPr lang="ro-RO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Alopecia</a:t>
            </a:r>
            <a:endParaRPr lang="ro-RO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7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o-RO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</a:t>
            </a: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egimuri complexe (Q 8 ore</a:t>
            </a:r>
            <a:r>
              <a:rPr lang="ro-RO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și </a:t>
            </a: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trebuie să fie luate cu alimente)</a:t>
            </a:r>
          </a:p>
          <a:p>
            <a:pPr>
              <a:spcBef>
                <a:spcPts val="1200"/>
              </a:spcBef>
            </a:pP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Interacțiuni medicamentoase</a:t>
            </a:r>
          </a:p>
          <a:p>
            <a:pPr>
              <a:spcBef>
                <a:spcPts val="1200"/>
              </a:spcBef>
            </a:pP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Durata tratamentului poate fi mai scurtă </a:t>
            </a:r>
            <a:r>
              <a:rPr lang="ro-RO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la </a:t>
            </a: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unii pacienți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4" name="Substituent conținut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o-RO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</a:t>
            </a: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imptome gastro-intestinale</a:t>
            </a:r>
          </a:p>
          <a:p>
            <a:pPr>
              <a:spcBef>
                <a:spcPts val="1800"/>
              </a:spcBef>
            </a:pP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Disgeuzia</a:t>
            </a:r>
          </a:p>
          <a:p>
            <a:pPr>
              <a:spcBef>
                <a:spcPts val="1800"/>
              </a:spcBef>
            </a:pP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Erupții cutanate</a:t>
            </a:r>
          </a:p>
          <a:p>
            <a:pPr>
              <a:spcBef>
                <a:spcPts val="1800"/>
              </a:spcBef>
            </a:pP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Anemie</a:t>
            </a:r>
          </a:p>
          <a:p>
            <a:pPr>
              <a:spcBef>
                <a:spcPts val="1800"/>
              </a:spcBef>
            </a:pPr>
            <a:r>
              <a:rPr lang="ro-RO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S</a:t>
            </a: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imptome Ano</a:t>
            </a:r>
            <a:r>
              <a:rPr lang="ro-RO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-</a:t>
            </a: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rectale </a:t>
            </a:r>
            <a:endParaRPr lang="ro-RO" sz="28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-70792"/>
            <a:ext cx="8229600" cy="1123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Reacții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 adverse </a:t>
            </a:r>
            <a:r>
              <a:rPr lang="ro-RO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suplimentare la asocierea </a:t>
            </a:r>
            <a:r>
              <a:rPr lang="ro-RO" sz="3200" b="1" dirty="0" err="1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Telaprevir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 și </a:t>
            </a:r>
            <a:r>
              <a:rPr lang="ro-RO" sz="3200" b="1" dirty="0" err="1">
                <a:solidFill>
                  <a:schemeClr val="bg2">
                    <a:lumMod val="10000"/>
                  </a:schemeClr>
                </a:solidFill>
                <a:effectLst/>
                <a:latin typeface="Corbel" pitchFamily="34" charset="0"/>
              </a:rPr>
              <a:t>Boceprevir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" name="Substituent număr diapozitiv 1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8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4223"/>
            <a:ext cx="8229600" cy="106695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it-IT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IDENTIFICAREA AGENȚILOR ANTIVIRALI CU ACȚIUNE DIRECTĂ</a:t>
            </a:r>
            <a:r>
              <a:rPr lang="ro-RO" sz="3200" b="1" dirty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en-US" altLang="en-US" sz="32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Etapa</a:t>
            </a:r>
            <a:r>
              <a:rPr lang="en-US" alt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2006−2010</a:t>
            </a:r>
            <a:endParaRPr lang="en-GB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Round Diagonal Corner Rectangle 17"/>
          <p:cNvSpPr/>
          <p:nvPr/>
        </p:nvSpPr>
        <p:spPr>
          <a:xfrm>
            <a:off x="5765655" y="1734031"/>
            <a:ext cx="3198833" cy="3278780"/>
          </a:xfrm>
          <a:prstGeom prst="round2DiagRect">
            <a:avLst>
              <a:gd name="adj1" fmla="val 6426"/>
              <a:gd name="adj2" fmla="val 0"/>
            </a:avLst>
          </a:prstGeom>
          <a:solidFill>
            <a:srgbClr val="F4F4F4"/>
          </a:solidFill>
          <a:ln w="28575">
            <a:noFill/>
          </a:ln>
          <a:effectLst>
            <a:outerShdw blurRad="12700" dist="25400" dir="13500000" sy="23000" kx="1200000" algn="br" rotWithShape="0">
              <a:schemeClr val="tx2">
                <a:alpha val="1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GB" sz="1600" b="1" spc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o-RO" sz="1600" b="1" spc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ASOCIERE DE </a:t>
            </a:r>
            <a:r>
              <a:rPr lang="vi-VN" sz="1600" b="1" spc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TREI MEDICAMENTE ANTIVIRALE CU ACȚIUNE DIRECTĂ</a:t>
            </a:r>
            <a:r>
              <a:rPr lang="ro-RO" sz="1600" b="1" spc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, </a:t>
            </a:r>
            <a:r>
              <a:rPr lang="vi-VN" sz="1600" b="1" spc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MECANISME DE ACȚIUNE DISTINCTE ȘI PROFILURI DE REZISTENȚĂ LA TRATAMENT NESUPERPOZABILE, DIRECȚIONATE ÎMPOTRIVA PROTEINELOR VHC CU ROL ESENȚIAL ÎN PROCESUL DE REPLICARE VIRALĂ</a:t>
            </a:r>
          </a:p>
        </p:txBody>
      </p:sp>
      <p:sp>
        <p:nvSpPr>
          <p:cNvPr id="6" name="Freeform 15"/>
          <p:cNvSpPr/>
          <p:nvPr/>
        </p:nvSpPr>
        <p:spPr>
          <a:xfrm>
            <a:off x="179512" y="1734032"/>
            <a:ext cx="5419011" cy="3279144"/>
          </a:xfrm>
          <a:custGeom>
            <a:avLst/>
            <a:gdLst>
              <a:gd name="connsiteX0" fmla="*/ 175877 w 4103370"/>
              <a:gd name="connsiteY0" fmla="*/ 0 h 2213408"/>
              <a:gd name="connsiteX1" fmla="*/ 1024890 w 4103370"/>
              <a:gd name="connsiteY1" fmla="*/ 0 h 2213408"/>
              <a:gd name="connsiteX2" fmla="*/ 2902603 w 4103370"/>
              <a:gd name="connsiteY2" fmla="*/ 0 h 2213408"/>
              <a:gd name="connsiteX3" fmla="*/ 3550394 w 4103370"/>
              <a:gd name="connsiteY3" fmla="*/ 0 h 2213408"/>
              <a:gd name="connsiteX4" fmla="*/ 4103370 w 4103370"/>
              <a:gd name="connsiteY4" fmla="*/ 1106704 h 2213408"/>
              <a:gd name="connsiteX5" fmla="*/ 3550394 w 4103370"/>
              <a:gd name="connsiteY5" fmla="*/ 2213408 h 2213408"/>
              <a:gd name="connsiteX6" fmla="*/ 2902603 w 4103370"/>
              <a:gd name="connsiteY6" fmla="*/ 2213408 h 2213408"/>
              <a:gd name="connsiteX7" fmla="*/ 1024890 w 4103370"/>
              <a:gd name="connsiteY7" fmla="*/ 2213408 h 2213408"/>
              <a:gd name="connsiteX8" fmla="*/ 175877 w 4103370"/>
              <a:gd name="connsiteY8" fmla="*/ 2213408 h 2213408"/>
              <a:gd name="connsiteX9" fmla="*/ 0 w 4103370"/>
              <a:gd name="connsiteY9" fmla="*/ 2037531 h 2213408"/>
              <a:gd name="connsiteX10" fmla="*/ 0 w 4103370"/>
              <a:gd name="connsiteY10" fmla="*/ 175877 h 2213408"/>
              <a:gd name="connsiteX11" fmla="*/ 175877 w 4103370"/>
              <a:gd name="connsiteY11" fmla="*/ 0 h 221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370" h="2213408">
                <a:moveTo>
                  <a:pt x="175877" y="0"/>
                </a:moveTo>
                <a:lnTo>
                  <a:pt x="1024890" y="0"/>
                </a:lnTo>
                <a:lnTo>
                  <a:pt x="2902603" y="0"/>
                </a:lnTo>
                <a:lnTo>
                  <a:pt x="3550394" y="0"/>
                </a:lnTo>
                <a:lnTo>
                  <a:pt x="4103370" y="1106704"/>
                </a:lnTo>
                <a:lnTo>
                  <a:pt x="3550394" y="2213408"/>
                </a:lnTo>
                <a:lnTo>
                  <a:pt x="2902603" y="2213408"/>
                </a:lnTo>
                <a:lnTo>
                  <a:pt x="1024890" y="2213408"/>
                </a:lnTo>
                <a:lnTo>
                  <a:pt x="175877" y="2213408"/>
                </a:lnTo>
                <a:cubicBezTo>
                  <a:pt x="78743" y="2213408"/>
                  <a:pt x="0" y="2134665"/>
                  <a:pt x="0" y="2037531"/>
                </a:cubicBezTo>
                <a:lnTo>
                  <a:pt x="0" y="175877"/>
                </a:lnTo>
                <a:cubicBezTo>
                  <a:pt x="0" y="78743"/>
                  <a:pt x="78743" y="0"/>
                  <a:pt x="1758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72000" rtlCol="0" anchor="ctr"/>
          <a:lstStyle/>
          <a:p>
            <a:pPr defTabSz="685800">
              <a:lnSpc>
                <a:spcPct val="80000"/>
              </a:lnSpc>
              <a:spcBef>
                <a:spcPts val="900"/>
              </a:spcBef>
              <a:buClr>
                <a:prstClr val="white"/>
              </a:buClr>
              <a:buSzPct val="90000"/>
              <a:defRPr/>
            </a:pPr>
            <a:r>
              <a:rPr lang="en-US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PARITAPREVIR* (ABT-450) / RITONAVIR:</a:t>
            </a:r>
            <a:br>
              <a:rPr lang="en-US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en-GB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UN INHIBITOR AL PROTEAZEI NS3/4A A VHC</a:t>
            </a:r>
          </a:p>
          <a:p>
            <a:pPr defTabSz="685800">
              <a:lnSpc>
                <a:spcPct val="80000"/>
              </a:lnSpc>
              <a:spcBef>
                <a:spcPts val="900"/>
              </a:spcBef>
              <a:buClr>
                <a:prstClr val="white"/>
              </a:buClr>
              <a:buSzPct val="90000"/>
              <a:defRPr/>
            </a:pPr>
            <a:r>
              <a:rPr lang="en-GB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RITONAVIR</a:t>
            </a:r>
            <a:br>
              <a:rPr lang="en-GB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vi-VN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UN INHIBITOR AL CYP3A</a:t>
            </a:r>
            <a:r>
              <a:rPr lang="ro-RO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4</a:t>
            </a:r>
            <a:r>
              <a:rPr lang="vi-VN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Calibri" pitchFamily="34" charset="0"/>
              </a:rPr>
              <a:t> CARE AMPLIFICĂ EXPUNEREA SISTEMICĂ A PARITAPREVIR; RITONAVIR NU ESTE ACTIV ÎMPOTRIVA VHC</a:t>
            </a:r>
          </a:p>
          <a:p>
            <a:pPr defTabSz="685800">
              <a:lnSpc>
                <a:spcPct val="80000"/>
              </a:lnSpc>
              <a:spcBef>
                <a:spcPts val="900"/>
              </a:spcBef>
              <a:buClr>
                <a:prstClr val="white"/>
              </a:buClr>
              <a:buSzPct val="90000"/>
              <a:defRPr/>
            </a:pPr>
            <a:r>
              <a:rPr lang="en-US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OMBITASVIR (ABT-267)</a:t>
            </a:r>
            <a:br>
              <a:rPr lang="en-US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en-US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UN INHIBITOR AL NS5A A VHC</a:t>
            </a:r>
          </a:p>
          <a:p>
            <a:pPr defTabSz="533400">
              <a:lnSpc>
                <a:spcPct val="90000"/>
              </a:lnSpc>
              <a:spcBef>
                <a:spcPts val="600"/>
              </a:spcBef>
              <a:buClr>
                <a:prstClr val="white"/>
              </a:buClr>
              <a:buSzPct val="90000"/>
              <a:defRPr/>
            </a:pPr>
            <a:r>
              <a:rPr lang="en-US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DASABUVIR (ABT-333)</a:t>
            </a:r>
            <a:br>
              <a:rPr lang="en-US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it-IT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UN INHIBITOR NON-NUCLEOZIDIC AL</a:t>
            </a:r>
            <a:r>
              <a:rPr lang="ro-RO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POLIMERAZEI</a:t>
            </a:r>
            <a:r>
              <a:rPr lang="it-IT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NS5B</a:t>
            </a:r>
            <a:r>
              <a:rPr lang="ro-RO" altLang="en-US" b="1" spc="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A VHC</a:t>
            </a:r>
            <a:endParaRPr lang="it-IT" altLang="en-US" b="1" spc="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4788024" y="5373216"/>
            <a:ext cx="4351784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latin typeface="Corbel" pitchFamily="34" charset="0"/>
              </a:rPr>
              <a:t>*</a:t>
            </a:r>
            <a:r>
              <a:rPr lang="ro-RO" sz="1600" i="1" dirty="0">
                <a:solidFill>
                  <a:schemeClr val="bg1"/>
                </a:solidFill>
                <a:latin typeface="Corbel" pitchFamily="34" charset="0"/>
              </a:rPr>
              <a:t>DEZVOLTAT </a:t>
            </a:r>
            <a:r>
              <a:rPr lang="ro-RO" sz="1600" i="1" dirty="0">
                <a:solidFill>
                  <a:schemeClr val="bg1"/>
                </a:solidFill>
                <a:latin typeface="Corbel" pitchFamily="34" charset="0"/>
                <a:cs typeface="Calibri" panose="020F0502020204030204" pitchFamily="34" charset="0"/>
              </a:rPr>
              <a:t>PRIN COLABORAREA CU ENANTA</a:t>
            </a:r>
            <a:endParaRPr lang="en-US" sz="1600" i="1" dirty="0">
              <a:solidFill>
                <a:schemeClr val="bg1"/>
              </a:solidFill>
              <a:latin typeface="Corbel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35496" y="5828491"/>
            <a:ext cx="8856984" cy="9848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>
              <a:buClr>
                <a:srgbClr val="B53E90"/>
              </a:buClr>
              <a:buSzPct val="90000"/>
              <a:defRPr/>
            </a:pPr>
            <a:r>
              <a:rPr lang="en-GB" sz="1600" b="1" i="1" dirty="0">
                <a:solidFill>
                  <a:schemeClr val="bg1"/>
                </a:solidFill>
                <a:latin typeface="Corbel" pitchFamily="34" charset="0"/>
              </a:rPr>
              <a:t>1</a:t>
            </a:r>
            <a:r>
              <a:rPr lang="ro-RO" sz="1600" b="1" i="1" dirty="0">
                <a:solidFill>
                  <a:schemeClr val="bg1"/>
                </a:solidFill>
                <a:latin typeface="Corbel" pitchFamily="34" charset="0"/>
              </a:rPr>
              <a:t>. </a:t>
            </a:r>
            <a:r>
              <a:rPr lang="ro-RO" sz="1600" i="1" dirty="0">
                <a:solidFill>
                  <a:schemeClr val="bg1"/>
                </a:solidFill>
                <a:latin typeface="Corbel" pitchFamily="34" charset="0"/>
              </a:rPr>
              <a:t>Rezumatul Caracteristicilor Produsului V</a:t>
            </a:r>
            <a:r>
              <a:rPr lang="en-GB" sz="1600" i="1" dirty="0" err="1">
                <a:solidFill>
                  <a:schemeClr val="bg1"/>
                </a:solidFill>
                <a:latin typeface="Corbel" pitchFamily="34" charset="0"/>
              </a:rPr>
              <a:t>iekirax</a:t>
            </a:r>
            <a:r>
              <a:rPr lang="en-GB" sz="1600" i="1" dirty="0">
                <a:solidFill>
                  <a:schemeClr val="bg1"/>
                </a:solidFill>
                <a:latin typeface="Corbel" pitchFamily="34" charset="0"/>
              </a:rPr>
              <a:t>® </a:t>
            </a:r>
            <a:r>
              <a:rPr lang="ro-RO" sz="1600" i="1" dirty="0">
                <a:solidFill>
                  <a:schemeClr val="bg1"/>
                </a:solidFill>
                <a:latin typeface="Corbel" pitchFamily="34" charset="0"/>
              </a:rPr>
              <a:t>comprimate</a:t>
            </a:r>
            <a:r>
              <a:rPr lang="en-GB" sz="1600" i="1" dirty="0">
                <a:solidFill>
                  <a:schemeClr val="bg1"/>
                </a:solidFill>
                <a:latin typeface="Corbel" pitchFamily="34" charset="0"/>
              </a:rPr>
              <a:t> (</a:t>
            </a:r>
            <a:r>
              <a:rPr lang="en-GB" sz="1600" i="1" dirty="0" err="1">
                <a:solidFill>
                  <a:schemeClr val="bg1"/>
                </a:solidFill>
                <a:latin typeface="Corbel" pitchFamily="34" charset="0"/>
              </a:rPr>
              <a:t>ombitasvir</a:t>
            </a:r>
            <a:r>
              <a:rPr lang="en-GB" sz="1600" i="1" dirty="0">
                <a:solidFill>
                  <a:schemeClr val="bg1"/>
                </a:solidFill>
                <a:latin typeface="Corbel" pitchFamily="34" charset="0"/>
              </a:rPr>
              <a:t>/</a:t>
            </a:r>
            <a:r>
              <a:rPr lang="en-GB" sz="1600" i="1" dirty="0" err="1">
                <a:solidFill>
                  <a:schemeClr val="bg1"/>
                </a:solidFill>
                <a:latin typeface="Corbel" pitchFamily="34" charset="0"/>
              </a:rPr>
              <a:t>paritaprevir</a:t>
            </a:r>
            <a:r>
              <a:rPr lang="en-GB" sz="1600" i="1" dirty="0">
                <a:solidFill>
                  <a:schemeClr val="bg1"/>
                </a:solidFill>
                <a:latin typeface="Corbel" pitchFamily="34" charset="0"/>
              </a:rPr>
              <a:t>/ritonavir)</a:t>
            </a:r>
            <a:r>
              <a:rPr lang="ro-RO" sz="1600" i="1" dirty="0">
                <a:solidFill>
                  <a:schemeClr val="bg1"/>
                </a:solidFill>
                <a:latin typeface="Corbel" pitchFamily="34" charset="0"/>
              </a:rPr>
              <a:t> –  versiune ianuarie 2015, </a:t>
            </a:r>
            <a:r>
              <a:rPr lang="ro-RO" sz="1050" i="1" dirty="0">
                <a:solidFill>
                  <a:schemeClr val="bg1"/>
                </a:solidFill>
                <a:latin typeface="Corbel" pitchFamily="34" charset="0"/>
              </a:rPr>
              <a:t>http://www.ema.europa.eu/docs/ro_RO/document_library/EPAR_-_Product_Information/human/003839/WC500183997.pdf, acesat martie 2015  </a:t>
            </a:r>
            <a:endParaRPr lang="ro-RO" sz="1600" i="1" dirty="0">
              <a:solidFill>
                <a:schemeClr val="bg1"/>
              </a:solidFill>
              <a:latin typeface="Corbel" pitchFamily="34" charset="0"/>
            </a:endParaRPr>
          </a:p>
          <a:p>
            <a:pPr>
              <a:buClr>
                <a:srgbClr val="B53E90"/>
              </a:buClr>
              <a:buSzPct val="90000"/>
              <a:defRPr/>
            </a:pPr>
            <a:r>
              <a:rPr lang="en-GB" sz="1600" b="1" i="1" dirty="0">
                <a:solidFill>
                  <a:schemeClr val="bg1"/>
                </a:solidFill>
                <a:latin typeface="Corbel" pitchFamily="34" charset="0"/>
              </a:rPr>
              <a:t>2.</a:t>
            </a:r>
            <a:r>
              <a:rPr lang="en-GB" sz="1600" i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o-RO" sz="1600" i="1" dirty="0">
                <a:solidFill>
                  <a:schemeClr val="bg1"/>
                </a:solidFill>
                <a:latin typeface="Corbel" pitchFamily="34" charset="0"/>
              </a:rPr>
              <a:t>Rezumatul Caracteristicilor Produsului </a:t>
            </a:r>
            <a:r>
              <a:rPr lang="en-GB" sz="1600" i="1" dirty="0" err="1">
                <a:solidFill>
                  <a:schemeClr val="bg1"/>
                </a:solidFill>
                <a:latin typeface="Corbel" pitchFamily="34" charset="0"/>
              </a:rPr>
              <a:t>Exviera</a:t>
            </a:r>
            <a:r>
              <a:rPr lang="en-GB" sz="1600" i="1" dirty="0">
                <a:solidFill>
                  <a:schemeClr val="bg1"/>
                </a:solidFill>
                <a:latin typeface="Corbel" pitchFamily="34" charset="0"/>
              </a:rPr>
              <a:t>® </a:t>
            </a:r>
            <a:r>
              <a:rPr lang="ro-RO" sz="1600" i="1" dirty="0">
                <a:solidFill>
                  <a:schemeClr val="bg1"/>
                </a:solidFill>
                <a:latin typeface="Corbel" pitchFamily="34" charset="0"/>
              </a:rPr>
              <a:t>comprimate</a:t>
            </a:r>
            <a:r>
              <a:rPr lang="en-GB" sz="1600" i="1" dirty="0">
                <a:solidFill>
                  <a:schemeClr val="bg1"/>
                </a:solidFill>
                <a:latin typeface="Corbel" pitchFamily="34" charset="0"/>
              </a:rPr>
              <a:t> (</a:t>
            </a:r>
            <a:r>
              <a:rPr lang="en-GB" sz="1600" i="1" dirty="0" err="1">
                <a:solidFill>
                  <a:schemeClr val="bg1"/>
                </a:solidFill>
                <a:latin typeface="Corbel" pitchFamily="34" charset="0"/>
              </a:rPr>
              <a:t>dasabuvir</a:t>
            </a:r>
            <a:r>
              <a:rPr lang="en-GB" sz="1600" i="1" dirty="0">
                <a:solidFill>
                  <a:schemeClr val="bg1"/>
                </a:solidFill>
                <a:latin typeface="Corbel" pitchFamily="34" charset="0"/>
              </a:rPr>
              <a:t>) –  Site EMA </a:t>
            </a:r>
            <a:r>
              <a:rPr lang="it-IT" sz="1600" i="1" dirty="0">
                <a:solidFill>
                  <a:schemeClr val="bg1"/>
                </a:solidFill>
                <a:latin typeface="Corbel" pitchFamily="34" charset="0"/>
              </a:rPr>
              <a:t>versiune ianuarie 2015, </a:t>
            </a:r>
            <a:r>
              <a:rPr lang="it-IT" sz="1100" i="1" dirty="0">
                <a:solidFill>
                  <a:schemeClr val="bg1"/>
                </a:solidFill>
                <a:latin typeface="Corbel" pitchFamily="34" charset="0"/>
              </a:rPr>
              <a:t>http://www.ema.europa.eu/docs/ro_RO/document_library/EPAR_-_Product_Information/human/003837/WC500182233.pdf, martie 2015</a:t>
            </a:r>
            <a:endParaRPr lang="en-GB" sz="1100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" name="Substituent număr diapozitiv 1"/>
          <p:cNvSpPr>
            <a:spLocks noGrp="1"/>
          </p:cNvSpPr>
          <p:nvPr>
            <p:ph type="sldNum" sz="quarter" idx="12"/>
          </p:nvPr>
        </p:nvSpPr>
        <p:spPr>
          <a:xfrm>
            <a:off x="8543278" y="6448251"/>
            <a:ext cx="561975" cy="365125"/>
          </a:xfrm>
        </p:spPr>
        <p:txBody>
          <a:bodyPr/>
          <a:lstStyle/>
          <a:p>
            <a:fld id="{51B1333A-6812-4E0F-90DE-A5E639C49ED5}" type="slidenum">
              <a:rPr lang="en-US" sz="2400" b="1" smtClean="0">
                <a:solidFill>
                  <a:schemeClr val="bg1"/>
                </a:solidFill>
                <a:latin typeface="Corbel" pitchFamily="34" charset="0"/>
              </a:rPr>
              <a:pPr/>
              <a:t>9</a:t>
            </a:fld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">
  <a:themeElements>
    <a:clrScheme name="Custom 4">
      <a:dk1>
        <a:srgbClr val="7F7F7F"/>
      </a:dk1>
      <a:lt1>
        <a:srgbClr val="7F7F7F"/>
      </a:lt1>
      <a:dk2>
        <a:srgbClr val="DBE5F1"/>
      </a:dk2>
      <a:lt2>
        <a:srgbClr val="DBE5F1"/>
      </a:lt2>
      <a:accent1>
        <a:srgbClr val="7F7F7F"/>
      </a:accent1>
      <a:accent2>
        <a:srgbClr val="7F7F7F"/>
      </a:accent2>
      <a:accent3>
        <a:srgbClr val="4F81B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4059</TotalTime>
  <Words>3865</Words>
  <Application>Microsoft Office PowerPoint</Application>
  <PresentationFormat>Expunere pe ecran (4:3)</PresentationFormat>
  <Paragraphs>481</Paragraphs>
  <Slides>45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12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45</vt:i4>
      </vt:variant>
    </vt:vector>
  </HeadingPairs>
  <TitlesOfParts>
    <vt:vector size="58" baseType="lpstr">
      <vt:lpstr>MS PGothic</vt:lpstr>
      <vt:lpstr>Abadi MT Condensed Extra Bold</vt:lpstr>
      <vt:lpstr>Arial</vt:lpstr>
      <vt:lpstr>Calibri</vt:lpstr>
      <vt:lpstr>Century Gothic</vt:lpstr>
      <vt:lpstr>Corbel</vt:lpstr>
      <vt:lpstr>Courier New</vt:lpstr>
      <vt:lpstr>Futura Md BT</vt:lpstr>
      <vt:lpstr>Palatino Linotype</vt:lpstr>
      <vt:lpstr>Symbol</vt:lpstr>
      <vt:lpstr>Wingdings</vt:lpstr>
      <vt:lpstr>Wingdings 2</vt:lpstr>
      <vt:lpstr>Executiv</vt:lpstr>
      <vt:lpstr>ACTUALITĂȚI ÎN TRATAMENTUL ANTIVIRAL LA PACIENȚII CU INFECȚIE CRONICĂ CU VHC </vt:lpstr>
      <vt:lpstr>HEPATITA CRONICĂ C  Obiectivele tratamentului</vt:lpstr>
      <vt:lpstr>RATE DE RĂSPUNS APROXIMATIVE CU IMBUNĂTĂȚIREA TERAPIEI</vt:lpstr>
      <vt:lpstr>RATĂ DE RĂSPUNS APROXIMATIVE CU IMBUNĂTĂȚIREA TERAPIEI</vt:lpstr>
      <vt:lpstr>În Romania mii de pacienți s-au vindecat cu PEG/RIBA</vt:lpstr>
      <vt:lpstr>HEPATITA CRONICĂ C TRATAMENTE</vt:lpstr>
      <vt:lpstr>Reacții adverse frecvente  la Interferon și Ribavirină</vt:lpstr>
      <vt:lpstr>Prezentare PowerPoint</vt:lpstr>
      <vt:lpstr>Prezentare PowerPoint</vt:lpstr>
      <vt:lpstr>Studiile de fază III pentru Viekirax și Exviera</vt:lpstr>
      <vt:lpstr>Regim AbbVie 3-DAA: Viekirax + Exviera, indicații UE</vt:lpstr>
      <vt:lpstr>Prezentare PowerPoint</vt:lpstr>
      <vt:lpstr>Recomandări AASLD cu privire la pacienții cu VHC GT1b: Regim AbbVie 3-DAA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PACIENȚI TRATAȚI ÎN ROMÂNIA</vt:lpstr>
      <vt:lpstr>Prezentare PowerPoint</vt:lpstr>
      <vt:lpstr>EXPERIENȚA SPITALULUI DE BOLI INFECȚIOASE ”DR. VICTOR BABEȘ” BUCUREȘTI ÎN TERAPIA CU DAA</vt:lpstr>
      <vt:lpstr>REPATIȚIA PE VÂRSTĂ</vt:lpstr>
      <vt:lpstr>REPARTIȚIA PE SEXE</vt:lpstr>
      <vt:lpstr>FIBROZA LA INIȚIEREA TRATAMENTULUI</vt:lpstr>
      <vt:lpstr>GENOTIPARE</vt:lpstr>
      <vt:lpstr>BOLI ASOCIATE</vt:lpstr>
      <vt:lpstr>TRATAMENTE MEDICAMENTOASE CU POSIBILE INTERACȚIUNI</vt:lpstr>
      <vt:lpstr>TRATAMENT</vt:lpstr>
      <vt:lpstr>ANEMIE</vt:lpstr>
      <vt:lpstr>MODIFICĂRI DE LABORATOR HIPERBILIRUBINEMIE</vt:lpstr>
      <vt:lpstr>MODIFICĂRI DE LABORATOR HIPERBILIRUBINEMIE</vt:lpstr>
      <vt:lpstr>SIMPTOME</vt:lpstr>
      <vt:lpstr>BOLI APĂRUTE ÎN TIMPUL TERAPIEI</vt:lpstr>
      <vt:lpstr>EFECTE ADVERSE SERIOASE CE AU NECESITAT INTERNARE</vt:lpstr>
      <vt:lpstr>EOT</vt:lpstr>
      <vt:lpstr>REZULTATE</vt:lpstr>
      <vt:lpstr>REZULTATE</vt:lpstr>
      <vt:lpstr>DISCUȚII</vt:lpstr>
      <vt:lpstr>DISCUȚII</vt:lpstr>
      <vt:lpstr>CONCLUZII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Casa Doru</cp:lastModifiedBy>
  <cp:revision>154</cp:revision>
  <dcterms:created xsi:type="dcterms:W3CDTF">2013-08-05T11:18:56Z</dcterms:created>
  <dcterms:modified xsi:type="dcterms:W3CDTF">2017-03-30T05:00:01Z</dcterms:modified>
</cp:coreProperties>
</file>