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7" r:id="rId4"/>
    <p:sldId id="276" r:id="rId5"/>
    <p:sldId id="278" r:id="rId6"/>
    <p:sldId id="279" r:id="rId7"/>
    <p:sldId id="258" r:id="rId8"/>
    <p:sldId id="266" r:id="rId9"/>
    <p:sldId id="268" r:id="rId10"/>
    <p:sldId id="259" r:id="rId11"/>
    <p:sldId id="260" r:id="rId12"/>
    <p:sldId id="269" r:id="rId13"/>
    <p:sldId id="262" r:id="rId14"/>
    <p:sldId id="261" r:id="rId15"/>
    <p:sldId id="263" r:id="rId16"/>
    <p:sldId id="264" r:id="rId17"/>
    <p:sldId id="265" r:id="rId18"/>
    <p:sldId id="267" r:id="rId19"/>
    <p:sldId id="270" r:id="rId20"/>
    <p:sldId id="271" r:id="rId21"/>
    <p:sldId id="272" r:id="rId22"/>
    <p:sldId id="273" r:id="rId23"/>
    <p:sldId id="274" r:id="rId24"/>
    <p:sldId id="280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905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</a:rPr>
              <a:t>Metode</a:t>
            </a:r>
            <a:r>
              <a:rPr lang="en-US" sz="3600" b="1" dirty="0">
                <a:solidFill>
                  <a:srgbClr val="00B0F0"/>
                </a:solidFill>
              </a:rPr>
              <a:t> de diagnostic </a:t>
            </a:r>
            <a:r>
              <a:rPr lang="ro-RO" sz="3600" b="1" dirty="0" err="1">
                <a:solidFill>
                  <a:srgbClr val="00B0F0"/>
                </a:solidFill>
              </a:rPr>
              <a:t>ș</a:t>
            </a:r>
            <a:r>
              <a:rPr lang="en-US" sz="3600" b="1" dirty="0" err="1">
                <a:solidFill>
                  <a:srgbClr val="00B0F0"/>
                </a:solidFill>
              </a:rPr>
              <a:t>i</a:t>
            </a:r>
            <a:r>
              <a:rPr lang="en-US" sz="3600" b="1" dirty="0">
                <a:solidFill>
                  <a:srgbClr val="00B0F0"/>
                </a:solidFill>
              </a:rPr>
              <a:t> </a:t>
            </a:r>
            <a:r>
              <a:rPr lang="en-US" sz="3600" b="1" dirty="0" err="1">
                <a:solidFill>
                  <a:srgbClr val="00B0F0"/>
                </a:solidFill>
              </a:rPr>
              <a:t>evaluare</a:t>
            </a:r>
            <a:r>
              <a:rPr lang="en-US" sz="3600" b="1" dirty="0">
                <a:solidFill>
                  <a:srgbClr val="00B0F0"/>
                </a:solidFill>
              </a:rPr>
              <a:t> a </a:t>
            </a:r>
            <a:r>
              <a:rPr lang="en-US" sz="3600" b="1" dirty="0" err="1">
                <a:solidFill>
                  <a:srgbClr val="00B0F0"/>
                </a:solidFill>
              </a:rPr>
              <a:t>severit</a:t>
            </a:r>
            <a:r>
              <a:rPr lang="ro-RO" sz="3600" b="1" dirty="0">
                <a:solidFill>
                  <a:srgbClr val="00B0F0"/>
                </a:solidFill>
              </a:rPr>
              <a:t>ăț</a:t>
            </a:r>
            <a:r>
              <a:rPr lang="en-US" sz="3600" b="1" dirty="0">
                <a:solidFill>
                  <a:srgbClr val="00B0F0"/>
                </a:solidFill>
              </a:rPr>
              <a:t>ii </a:t>
            </a:r>
            <a:r>
              <a:rPr lang="en-US" sz="3600" b="1" dirty="0" err="1">
                <a:solidFill>
                  <a:srgbClr val="00B0F0"/>
                </a:solidFill>
              </a:rPr>
              <a:t>afect</a:t>
            </a:r>
            <a:r>
              <a:rPr lang="ro-RO" sz="3600" b="1" dirty="0">
                <a:solidFill>
                  <a:srgbClr val="00B0F0"/>
                </a:solidFill>
              </a:rPr>
              <a:t>ă</a:t>
            </a:r>
            <a:r>
              <a:rPr lang="en-US" sz="3600" b="1" dirty="0" err="1">
                <a:solidFill>
                  <a:srgbClr val="00B0F0"/>
                </a:solidFill>
              </a:rPr>
              <a:t>rii</a:t>
            </a:r>
            <a:r>
              <a:rPr lang="en-US" sz="3600" b="1" dirty="0">
                <a:solidFill>
                  <a:srgbClr val="00B0F0"/>
                </a:solidFill>
              </a:rPr>
              <a:t> </a:t>
            </a:r>
            <a:r>
              <a:rPr lang="en-US" sz="3600" b="1" dirty="0" err="1">
                <a:solidFill>
                  <a:srgbClr val="00B0F0"/>
                </a:solidFill>
              </a:rPr>
              <a:t>hepatice</a:t>
            </a:r>
            <a:r>
              <a:rPr lang="en-US" sz="3600" b="1" dirty="0">
                <a:solidFill>
                  <a:srgbClr val="00B0F0"/>
                </a:solidFill>
              </a:rPr>
              <a:t> la </a:t>
            </a:r>
            <a:r>
              <a:rPr lang="en-US" sz="3600" b="1" dirty="0" err="1">
                <a:solidFill>
                  <a:srgbClr val="00B0F0"/>
                </a:solidFill>
              </a:rPr>
              <a:t>pacien</a:t>
            </a:r>
            <a:r>
              <a:rPr lang="ro-RO" sz="3600" b="1" dirty="0">
                <a:solidFill>
                  <a:srgbClr val="00B0F0"/>
                </a:solidFill>
              </a:rPr>
              <a:t>ț</a:t>
            </a:r>
            <a:r>
              <a:rPr lang="en-US" sz="3600" b="1" dirty="0">
                <a:solidFill>
                  <a:srgbClr val="00B0F0"/>
                </a:solidFill>
              </a:rPr>
              <a:t>ii cu </a:t>
            </a:r>
            <a:r>
              <a:rPr lang="en-US" sz="3600" b="1" dirty="0" err="1">
                <a:solidFill>
                  <a:srgbClr val="00B0F0"/>
                </a:solidFill>
              </a:rPr>
              <a:t>infec</a:t>
            </a:r>
            <a:r>
              <a:rPr lang="ro-RO" sz="3600" b="1" dirty="0">
                <a:solidFill>
                  <a:srgbClr val="00B0F0"/>
                </a:solidFill>
              </a:rPr>
              <a:t>ț</a:t>
            </a:r>
            <a:r>
              <a:rPr lang="en-US" sz="3600" b="1" dirty="0" err="1">
                <a:solidFill>
                  <a:srgbClr val="00B0F0"/>
                </a:solidFill>
              </a:rPr>
              <a:t>ie</a:t>
            </a:r>
            <a:r>
              <a:rPr lang="en-US" sz="3600" b="1" dirty="0">
                <a:solidFill>
                  <a:srgbClr val="00B0F0"/>
                </a:solidFill>
              </a:rPr>
              <a:t> </a:t>
            </a:r>
            <a:r>
              <a:rPr lang="en-US" sz="3600" b="1" dirty="0" err="1">
                <a:solidFill>
                  <a:srgbClr val="00B0F0"/>
                </a:solidFill>
              </a:rPr>
              <a:t>cronic</a:t>
            </a:r>
            <a:r>
              <a:rPr lang="ro-RO" sz="3600" b="1" dirty="0">
                <a:solidFill>
                  <a:srgbClr val="00B0F0"/>
                </a:solidFill>
              </a:rPr>
              <a:t>ă</a:t>
            </a:r>
            <a:r>
              <a:rPr lang="en-US" sz="3600" b="1" dirty="0">
                <a:solidFill>
                  <a:srgbClr val="00B0F0"/>
                </a:solidFill>
              </a:rPr>
              <a:t> cu virus </a:t>
            </a:r>
            <a:r>
              <a:rPr lang="en-US" sz="3600" b="1" dirty="0" err="1">
                <a:solidFill>
                  <a:srgbClr val="00B0F0"/>
                </a:solidFill>
              </a:rPr>
              <a:t>hepatitic</a:t>
            </a:r>
            <a:r>
              <a:rPr lang="en-US" sz="3600" b="1" dirty="0">
                <a:solidFill>
                  <a:srgbClr val="00B0F0"/>
                </a:solidFill>
              </a:rPr>
              <a:t> C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8305800" cy="175260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2400" b="1" dirty="0">
                <a:solidFill>
                  <a:schemeClr val="tx1"/>
                </a:solidFill>
              </a:rPr>
              <a:t>      </a:t>
            </a:r>
            <a:r>
              <a:rPr lang="en-US" sz="2400" b="1" dirty="0" err="1">
                <a:solidFill>
                  <a:schemeClr val="tx1"/>
                </a:solidFill>
              </a:rPr>
              <a:t>Andreea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Cazan</a:t>
            </a:r>
            <a:endParaRPr lang="ro-RO" sz="2400" b="1" dirty="0">
              <a:solidFill>
                <a:schemeClr val="tx1"/>
              </a:solidFill>
            </a:endParaRPr>
          </a:p>
          <a:p>
            <a:pPr>
              <a:spcBef>
                <a:spcPts val="1000"/>
              </a:spcBef>
            </a:pPr>
            <a:r>
              <a:rPr lang="ro-RO" sz="2000" dirty="0">
                <a:solidFill>
                  <a:schemeClr val="tx1"/>
                </a:solidFill>
              </a:rPr>
              <a:t>Medic specialist </a:t>
            </a:r>
            <a:r>
              <a:rPr lang="ro-RO" sz="2000" b="1" dirty="0" smtClean="0">
                <a:solidFill>
                  <a:schemeClr val="tx1"/>
                </a:solidFill>
              </a:rPr>
              <a:t>gastroenterologie</a:t>
            </a:r>
            <a:endParaRPr lang="ro-RO" sz="2000" dirty="0">
              <a:solidFill>
                <a:schemeClr val="tx1"/>
              </a:solidFill>
            </a:endParaRPr>
          </a:p>
          <a:p>
            <a:pPr>
              <a:spcBef>
                <a:spcPts val="1000"/>
              </a:spcBef>
            </a:pPr>
            <a:r>
              <a:rPr lang="ro-RO" sz="2000" dirty="0">
                <a:solidFill>
                  <a:schemeClr val="tx1"/>
                </a:solidFill>
              </a:rPr>
              <a:t>Spitalul </a:t>
            </a:r>
            <a:r>
              <a:rPr lang="ro-RO" sz="2000" dirty="0" smtClean="0">
                <a:solidFill>
                  <a:schemeClr val="tx1"/>
                </a:solidFill>
              </a:rPr>
              <a:t>Clinic de </a:t>
            </a:r>
            <a:r>
              <a:rPr lang="ro-RO" sz="2000" dirty="0">
                <a:solidFill>
                  <a:schemeClr val="tx1"/>
                </a:solidFill>
              </a:rPr>
              <a:t>Boli Infecțioase și Tropicale Dr. Victor Babeș</a:t>
            </a:r>
          </a:p>
          <a:p>
            <a:pPr>
              <a:spcBef>
                <a:spcPts val="1000"/>
              </a:spcBef>
            </a:pPr>
            <a:r>
              <a:rPr lang="ro-RO" sz="2000" dirty="0" smtClean="0">
                <a:solidFill>
                  <a:schemeClr val="tx1"/>
                </a:solidFill>
              </a:rPr>
              <a:t>Universitatea de Medicină și Farmacie </a:t>
            </a:r>
            <a:r>
              <a:rPr lang="en-US" sz="2000" dirty="0">
                <a:solidFill>
                  <a:schemeClr val="tx1"/>
                </a:solidFill>
              </a:rPr>
              <a:t>“Carol Davila”, </a:t>
            </a:r>
            <a:r>
              <a:rPr lang="en-US" sz="2000" dirty="0" err="1">
                <a:solidFill>
                  <a:schemeClr val="tx1"/>
                </a:solidFill>
              </a:rPr>
              <a:t>Bucure</a:t>
            </a:r>
            <a:r>
              <a:rPr lang="ro-RO" sz="2000" dirty="0">
                <a:solidFill>
                  <a:schemeClr val="tx1"/>
                </a:solidFill>
              </a:rPr>
              <a:t>ști</a:t>
            </a:r>
          </a:p>
          <a:p>
            <a:endParaRPr lang="ro-RO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54" y="440143"/>
            <a:ext cx="1353581" cy="1252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28" t="-1474" r="48532" b="531"/>
          <a:stretch/>
        </p:blipFill>
        <p:spPr>
          <a:xfrm>
            <a:off x="2252864" y="276668"/>
            <a:ext cx="1561171" cy="15797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57200"/>
            <a:ext cx="1478800" cy="14366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29400" y="457200"/>
            <a:ext cx="1642407" cy="13689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Importanța stadializării fibrozei</a:t>
            </a:r>
            <a:endParaRPr lang="en-US" sz="3600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 descr="poza VHC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76800" y="2286000"/>
            <a:ext cx="4038600" cy="3429000"/>
          </a:xfrm>
        </p:spPr>
      </p:pic>
      <p:pic>
        <p:nvPicPr>
          <p:cNvPr id="1027" name="Picture 3" descr="C:\Users\andreea\Desktop\poza VHC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0"/>
            <a:ext cx="4267199" cy="3505200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6248400"/>
            <a:ext cx="3810000" cy="228600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ro-RO" sz="2600" dirty="0" smtClean="0">
                <a:latin typeface="Calibri"/>
              </a:rPr>
              <a:t>                                                                                   Poynard, Lancet, 1997</a:t>
            </a:r>
            <a:endParaRPr kumimoji="0" lang="ro-RO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Stadializarea afectării hepatice la pacientul nou diagnosticat (1)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ro-RO" sz="2600" dirty="0" smtClean="0">
                <a:latin typeface="+mj-lt"/>
              </a:rPr>
              <a:t>Clinic → stigmate de ciroză hepatică:</a:t>
            </a:r>
          </a:p>
          <a:p>
            <a:pPr>
              <a:buNone/>
            </a:pPr>
            <a:endParaRPr lang="ro-RO" sz="2600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ro-RO" sz="2600" dirty="0" smtClean="0">
                <a:latin typeface="+mj-lt"/>
              </a:rPr>
              <a:t>Steluțe vasculare</a:t>
            </a:r>
          </a:p>
          <a:p>
            <a:pPr>
              <a:buFont typeface="Wingdings" pitchFamily="2" charset="2"/>
              <a:buChar char="Ø"/>
            </a:pPr>
            <a:r>
              <a:rPr lang="ro-RO" sz="2600" dirty="0" smtClean="0">
                <a:latin typeface="+mj-lt"/>
              </a:rPr>
              <a:t>Ginecomastie</a:t>
            </a:r>
          </a:p>
          <a:p>
            <a:pPr>
              <a:buFont typeface="Wingdings" pitchFamily="2" charset="2"/>
              <a:buChar char="Ø"/>
            </a:pPr>
            <a:r>
              <a:rPr lang="ro-RO" sz="2600" dirty="0" smtClean="0">
                <a:latin typeface="+mj-lt"/>
              </a:rPr>
              <a:t>Eritroză palmară, icter</a:t>
            </a:r>
          </a:p>
          <a:p>
            <a:pPr>
              <a:buFont typeface="Wingdings" pitchFamily="2" charset="2"/>
              <a:buChar char="Ø"/>
            </a:pPr>
            <a:r>
              <a:rPr lang="ro-RO" sz="2600" dirty="0" smtClean="0">
                <a:latin typeface="+mj-lt"/>
              </a:rPr>
              <a:t>Ascită</a:t>
            </a:r>
          </a:p>
          <a:p>
            <a:pPr>
              <a:buFont typeface="Wingdings" pitchFamily="2" charset="2"/>
              <a:buChar char="Ø"/>
            </a:pPr>
            <a:r>
              <a:rPr lang="ro-RO" sz="2600" dirty="0" smtClean="0">
                <a:latin typeface="+mj-lt"/>
              </a:rPr>
              <a:t>Edeme periferice</a:t>
            </a:r>
          </a:p>
          <a:p>
            <a:pPr>
              <a:buFont typeface="Wingdings" pitchFamily="2" charset="2"/>
              <a:buChar char="Ø"/>
            </a:pPr>
            <a:r>
              <a:rPr lang="ro-RO" sz="2600" dirty="0" smtClean="0">
                <a:latin typeface="+mj-lt"/>
              </a:rPr>
              <a:t>Circulație colaterală abdominală</a:t>
            </a:r>
          </a:p>
          <a:p>
            <a:pPr>
              <a:buFont typeface="Wingdings" pitchFamily="2" charset="2"/>
              <a:buChar char="Ø"/>
            </a:pPr>
            <a:r>
              <a:rPr lang="ro-RO" sz="2600" dirty="0" smtClean="0">
                <a:latin typeface="+mj-lt"/>
              </a:rPr>
              <a:t>Malnutriție  (Sarcopenie)</a:t>
            </a:r>
          </a:p>
          <a:p>
            <a:pPr>
              <a:buFont typeface="Wingdings" pitchFamily="2" charset="2"/>
              <a:buChar char="Ø"/>
            </a:pPr>
            <a:r>
              <a:rPr lang="ro-RO" sz="2600" dirty="0" smtClean="0">
                <a:latin typeface="+mj-lt"/>
              </a:rPr>
              <a:t>Semne de encefalopatie hepatică</a:t>
            </a:r>
          </a:p>
          <a:p>
            <a:pPr>
              <a:buFont typeface="Wingdings" pitchFamily="2" charset="2"/>
              <a:buChar char="Ø"/>
            </a:pPr>
            <a:endParaRPr lang="ro-RO" dirty="0" smtClean="0">
              <a:latin typeface="Calibri"/>
            </a:endParaRPr>
          </a:p>
          <a:p>
            <a:endParaRPr lang="ro-RO" dirty="0" smtClean="0">
              <a:latin typeface="Calibri"/>
            </a:endParaRPr>
          </a:p>
          <a:p>
            <a:endParaRPr lang="ro-RO" dirty="0" smtClean="0"/>
          </a:p>
          <a:p>
            <a:endParaRPr lang="ro-R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Stadializarea afectării hepatice la pacientul nou diagnosticat (2)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u="sng" dirty="0" smtClean="0"/>
          </a:p>
          <a:p>
            <a:pPr algn="just"/>
            <a:endParaRPr lang="ro-RO" sz="2400" u="sng" dirty="0" smtClean="0"/>
          </a:p>
          <a:p>
            <a:pPr algn="just"/>
            <a:r>
              <a:rPr lang="en-US" sz="2400" u="sng" dirty="0" err="1" smtClean="0"/>
              <a:t>Ecografia</a:t>
            </a:r>
            <a:r>
              <a:rPr lang="en-US" sz="2400" u="sng" dirty="0" smtClean="0"/>
              <a:t> abdominal</a:t>
            </a:r>
            <a:r>
              <a:rPr lang="ro-RO" sz="2400" u="sng" dirty="0" smtClean="0"/>
              <a:t>ă </a:t>
            </a:r>
            <a:r>
              <a:rPr lang="ro-RO" sz="2400" dirty="0" smtClean="0"/>
              <a:t>(investigație imagistică la îndemână, repetabilă)</a:t>
            </a:r>
          </a:p>
          <a:p>
            <a:pPr algn="just"/>
            <a:endParaRPr lang="ro-RO" sz="2400" dirty="0" smtClean="0"/>
          </a:p>
          <a:p>
            <a:pPr algn="just"/>
            <a:endParaRPr lang="ro-RO" sz="2400" dirty="0" smtClean="0"/>
          </a:p>
          <a:p>
            <a:pPr algn="just"/>
            <a:r>
              <a:rPr lang="ro-RO" sz="2400" dirty="0" smtClean="0"/>
              <a:t>Poate evidenția modificările sugestive pentru boala hepatică avansată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Stadializarea afectării hepatice la pacientul nou diagnosticat (2)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o-RO" dirty="0" smtClean="0"/>
          </a:p>
          <a:p>
            <a:pPr algn="just"/>
            <a:r>
              <a:rPr lang="ro-RO" sz="2400" dirty="0" smtClean="0"/>
              <a:t>Istoric: puncția –biopsie hepatică </a:t>
            </a:r>
          </a:p>
          <a:p>
            <a:pPr algn="just"/>
            <a:r>
              <a:rPr lang="ro-RO" sz="2400" dirty="0" smtClean="0"/>
              <a:t>Scoruri: Metavir, Knodell, Ishak</a:t>
            </a:r>
          </a:p>
          <a:p>
            <a:pPr algn="just"/>
            <a:r>
              <a:rPr lang="ro-RO" sz="2400" dirty="0" smtClean="0"/>
              <a:t>Calculate în funcție de activitatea necroinflamatorie și gradul fibrozei hepatice</a:t>
            </a:r>
          </a:p>
          <a:p>
            <a:pPr algn="just"/>
            <a:endParaRPr lang="ro-RO" sz="2400" dirty="0" smtClean="0"/>
          </a:p>
          <a:p>
            <a:pPr algn="just"/>
            <a:r>
              <a:rPr lang="ro-RO" sz="2400" dirty="0" smtClean="0"/>
              <a:t>Puncția hepatică a rămas standardul de aur, dar a fost înlocuită de metodele neinvazive</a:t>
            </a:r>
          </a:p>
          <a:p>
            <a:pPr algn="just"/>
            <a:r>
              <a:rPr lang="ro-RO" sz="2400" dirty="0" smtClean="0"/>
              <a:t>Poate fi folosită în caz de discordanță între testele neinvazive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Stadializarea afectării hepatice la pacientul nou diagnosticat (3)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o-RO" dirty="0" smtClean="0"/>
          </a:p>
          <a:p>
            <a:pPr algn="just"/>
            <a:r>
              <a:rPr lang="ro-RO" sz="2400" dirty="0" smtClean="0"/>
              <a:t>Biologic:</a:t>
            </a:r>
          </a:p>
          <a:p>
            <a:pPr algn="just"/>
            <a:endParaRPr lang="ro-RO" sz="2400" dirty="0" smtClean="0"/>
          </a:p>
          <a:p>
            <a:pPr algn="just">
              <a:buFont typeface="Wingdings" pitchFamily="2" charset="2"/>
              <a:buChar char="Ø"/>
            </a:pPr>
            <a:r>
              <a:rPr lang="ro-RO" sz="2400" dirty="0" smtClean="0"/>
              <a:t>Citoliza hepatică, existența coinfecțiilor, a comorbidităților (DZ), încărcătura virală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400" dirty="0" smtClean="0"/>
              <a:t>Profil biologic de ciroză decompensată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400" dirty="0" smtClean="0"/>
              <a:t>APRI (AST to platelet ratio index)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400" dirty="0" smtClean="0"/>
              <a:t>Biomarkeri serici: Fibrotest, Fibrosure, Fibromax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B0F0"/>
                </a:solidFill>
              </a:rPr>
              <a:t>Fibrotest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o-RO" dirty="0" smtClean="0"/>
          </a:p>
          <a:p>
            <a:pPr algn="just"/>
            <a:r>
              <a:rPr lang="ro-RO" sz="2600" dirty="0" smtClean="0"/>
              <a:t>Cel mai validat scor pentru evaluarea severității fibrozei în hepatita cronică C</a:t>
            </a:r>
          </a:p>
          <a:p>
            <a:pPr algn="just"/>
            <a:endParaRPr lang="ro-RO" sz="2600" dirty="0" smtClean="0"/>
          </a:p>
          <a:p>
            <a:pPr algn="just"/>
            <a:r>
              <a:rPr lang="ro-RO" sz="2600" dirty="0" smtClean="0"/>
              <a:t>Conține 6 parametri biologici, combinați cu vârsta și sexul pacientului: alfa-2-macroglobulina, haptoglobina, apolipoproteina A1, GGT, bilirubina totală  </a:t>
            </a:r>
          </a:p>
          <a:p>
            <a:pPr algn="just"/>
            <a:endParaRPr lang="ro-RO" sz="2600" dirty="0" smtClean="0"/>
          </a:p>
          <a:p>
            <a:pPr algn="just"/>
            <a:r>
              <a:rPr lang="ro-RO" sz="2600" dirty="0" smtClean="0"/>
              <a:t>Dezavantajul: nu poate discrimina fidel gradele intermediare de fibroză (F1-F3)- similar cu PBH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 </a:t>
            </a:r>
            <a:r>
              <a:rPr lang="ro-RO" sz="3600" b="1" dirty="0">
                <a:solidFill>
                  <a:srgbClr val="00B0F0"/>
                </a:solidFill>
              </a:rPr>
              <a:t>Fibromax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 dirty="0" smtClean="0"/>
              <a:t>Cuprinde mai mulți parametri:</a:t>
            </a:r>
          </a:p>
          <a:p>
            <a:endParaRPr lang="ro-RO" sz="2400" dirty="0" smtClean="0"/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Fibroza (Fibrotest)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Activitatea necroinflamatorie (Actitest)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Steatoza (Steatotest)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 Steatohepatita nonalcoolică (Nashtest)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Afectarea hepatică la cei cu consum de etanol (Ashtest)</a:t>
            </a:r>
          </a:p>
          <a:p>
            <a:pPr>
              <a:buFont typeface="Wingdings" pitchFamily="2" charset="2"/>
              <a:buChar char="Ø"/>
            </a:pPr>
            <a:endParaRPr lang="ro-RO" sz="2400" dirty="0" smtClean="0"/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Necesită dozarea suplimentară a: ALT, AST, Chol total, trigliceride, glicemie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Metode imagistice de evaluare a fibrozei  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r>
              <a:rPr lang="ro-RO" sz="2400" u="sng" dirty="0" smtClean="0"/>
              <a:t>Elastografia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Fibroscan 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ARFI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Shearwave</a:t>
            </a:r>
          </a:p>
          <a:p>
            <a:endParaRPr lang="ro-RO" sz="2400" dirty="0" smtClean="0"/>
          </a:p>
          <a:p>
            <a:r>
              <a:rPr lang="ro-RO" sz="2400" u="sng" dirty="0" smtClean="0"/>
              <a:t>IRM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Fibroscan(Transient elastography)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 smtClean="0"/>
          </a:p>
          <a:p>
            <a:pPr algn="just"/>
            <a:r>
              <a:rPr lang="ro-RO" sz="2400" dirty="0" smtClean="0"/>
              <a:t>Avantaje: neivaziv, rapid, reproductibil, curbă scurtă de învățare</a:t>
            </a:r>
          </a:p>
          <a:p>
            <a:pPr algn="just"/>
            <a:endParaRPr lang="ro-RO" sz="2400" dirty="0" smtClean="0"/>
          </a:p>
          <a:p>
            <a:pPr algn="just"/>
            <a:endParaRPr lang="ro-RO" sz="2400" dirty="0" smtClean="0"/>
          </a:p>
          <a:p>
            <a:pPr algn="just"/>
            <a:r>
              <a:rPr lang="ro-RO" sz="2400" dirty="0" smtClean="0"/>
              <a:t>Dezavantaje: aplicabilitate, variabilitate, rezultate fals pozitive (în cazul inflamației), rezulatate fals negative (ciroză), contraindicat la femeia însărcinată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676400"/>
            <a:ext cx="4648200" cy="591312"/>
          </a:xfrm>
        </p:spPr>
        <p:txBody>
          <a:bodyPr>
            <a:no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Fibroscan</a:t>
            </a:r>
            <a:endParaRPr lang="en-US" sz="3600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 descr="Fibroscan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19200"/>
            <a:ext cx="4914900" cy="3752850"/>
          </a:xfrm>
        </p:spPr>
      </p:pic>
      <p:pic>
        <p:nvPicPr>
          <p:cNvPr id="1026" name="Picture 2" descr="C:\Users\andreea\Desktop\Fibroscan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276600"/>
            <a:ext cx="72390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Sumar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algn="just"/>
            <a:endParaRPr lang="ro-RO" sz="2400" dirty="0" smtClean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ro-RO" sz="2400" dirty="0" smtClean="0">
                <a:latin typeface="+mj-lt"/>
              </a:rPr>
              <a:t>Prezentare de caz</a:t>
            </a:r>
          </a:p>
          <a:p>
            <a:pPr algn="just"/>
            <a:r>
              <a:rPr lang="ro-RO" sz="2400" dirty="0" smtClean="0">
                <a:latin typeface="+mj-lt"/>
              </a:rPr>
              <a:t>Progresia infecției VHC</a:t>
            </a:r>
          </a:p>
          <a:p>
            <a:pPr algn="just"/>
            <a:r>
              <a:rPr lang="ro-RO" sz="2400" dirty="0" smtClean="0">
                <a:latin typeface="+mj-lt"/>
              </a:rPr>
              <a:t>Importanța stadializării bolii hepatice la momentul diagnosticului</a:t>
            </a:r>
          </a:p>
          <a:p>
            <a:pPr algn="just"/>
            <a:r>
              <a:rPr lang="ro-RO" sz="2400" dirty="0" smtClean="0">
                <a:latin typeface="+mj-lt"/>
              </a:rPr>
              <a:t>Evaluarea pacientului nou diagnostict cu infecție VHC</a:t>
            </a:r>
          </a:p>
          <a:p>
            <a:pPr algn="just"/>
            <a:r>
              <a:rPr lang="ro-RO" sz="2400" dirty="0" smtClean="0">
                <a:latin typeface="+mj-lt"/>
              </a:rPr>
              <a:t>Necesitatea supravegherii după vindecarea infecției </a:t>
            </a:r>
          </a:p>
          <a:p>
            <a:pPr algn="just"/>
            <a:endParaRPr lang="ro-RO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B0F0"/>
                </a:solidFill>
              </a:rPr>
              <a:t>Alte</a:t>
            </a:r>
            <a:r>
              <a:rPr lang="ro-RO" dirty="0" smtClean="0"/>
              <a:t> </a:t>
            </a:r>
            <a:r>
              <a:rPr lang="ro-RO" sz="3600" b="1" dirty="0">
                <a:solidFill>
                  <a:srgbClr val="00B0F0"/>
                </a:solidFill>
              </a:rPr>
              <a:t>metode imagistice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 smtClean="0"/>
          </a:p>
          <a:p>
            <a:endParaRPr lang="ro-RO" dirty="0" smtClean="0"/>
          </a:p>
          <a:p>
            <a:pPr algn="just"/>
            <a:r>
              <a:rPr lang="ro-RO" sz="2400" dirty="0" smtClean="0"/>
              <a:t>ARFI (acoustic radiation force impulse) și Shear Wave Elastography: 2 metode elastografice noi, integrate în sistemele de ultrasonografie</a:t>
            </a:r>
          </a:p>
          <a:p>
            <a:pPr algn="just"/>
            <a:endParaRPr lang="ro-RO" sz="2400" dirty="0" smtClean="0"/>
          </a:p>
          <a:p>
            <a:pPr algn="just"/>
            <a:r>
              <a:rPr lang="ro-RO" sz="2400" dirty="0" smtClean="0"/>
              <a:t>IRM (Magnetic Resonance Elastography)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Evaluarea endoscopică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 smtClean="0"/>
          </a:p>
          <a:p>
            <a:endParaRPr lang="ro-RO" dirty="0" smtClean="0"/>
          </a:p>
          <a:p>
            <a:pPr algn="just"/>
            <a:r>
              <a:rPr lang="ro-RO" sz="2400" dirty="0" smtClean="0"/>
              <a:t>Este indicată la pacienții cu fibroză avansată (F4), pentru screeningul varicelor esofagiene, la intervalele recomandate de consensul Baveno VI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Supravegherea după eradicarea infecției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RO" dirty="0" smtClean="0"/>
          </a:p>
          <a:p>
            <a:endParaRPr lang="ro-RO" dirty="0" smtClean="0"/>
          </a:p>
          <a:p>
            <a:pPr algn="just"/>
            <a:r>
              <a:rPr lang="ro-RO" sz="2000" dirty="0" smtClean="0">
                <a:latin typeface="+mj-lt"/>
              </a:rPr>
              <a:t>După SVR → ameliorare lentă a fibrozei hepatice (uneori, apare agravarea fibrozei!)</a:t>
            </a:r>
          </a:p>
          <a:p>
            <a:endParaRPr lang="ro-RO" sz="2000" dirty="0" smtClean="0">
              <a:latin typeface="+mj-lt"/>
            </a:endParaRPr>
          </a:p>
          <a:p>
            <a:endParaRPr lang="ro-RO" sz="2000" dirty="0" smtClean="0">
              <a:latin typeface="+mj-lt"/>
            </a:endParaRPr>
          </a:p>
          <a:p>
            <a:pPr algn="just"/>
            <a:r>
              <a:rPr lang="ro-RO" sz="2000" dirty="0" smtClean="0">
                <a:latin typeface="+mj-lt"/>
              </a:rPr>
              <a:t>F3/F4 → indicație de supraveghere semestrială biologică (incluzând AFP) și ultrasonografică și endoscopică (în funcție de prezența/absența varicelor esofagiene) la anumite intervale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Concluzii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algn="just"/>
            <a:r>
              <a:rPr lang="ro-RO" sz="2400" dirty="0" smtClean="0">
                <a:latin typeface="+mj-lt"/>
              </a:rPr>
              <a:t>Evaluarea severității bolii hepatice este obligatorie la momentul diagnosticului și ulterior, periodic!</a:t>
            </a:r>
          </a:p>
          <a:p>
            <a:pPr algn="just"/>
            <a:endParaRPr lang="ro-RO" sz="2400" dirty="0" smtClean="0">
              <a:latin typeface="+mj-lt"/>
            </a:endParaRPr>
          </a:p>
          <a:p>
            <a:pPr algn="just"/>
            <a:r>
              <a:rPr lang="ro-RO" sz="2400" dirty="0" smtClean="0">
                <a:latin typeface="+mj-lt"/>
              </a:rPr>
              <a:t>Boala severă → morbiditate mare, costuri mari</a:t>
            </a:r>
          </a:p>
          <a:p>
            <a:pPr algn="just"/>
            <a:endParaRPr lang="ro-RO" sz="2400" dirty="0" smtClean="0">
              <a:latin typeface="+mj-lt"/>
            </a:endParaRPr>
          </a:p>
          <a:p>
            <a:pPr algn="just"/>
            <a:r>
              <a:rPr lang="ro-RO" sz="2400" dirty="0" smtClean="0">
                <a:latin typeface="+mj-lt"/>
              </a:rPr>
              <a:t>Terapia antivirală → cost-eficientă</a:t>
            </a:r>
          </a:p>
          <a:p>
            <a:pPr algn="just"/>
            <a:endParaRPr lang="ro-RO" sz="2400" dirty="0" smtClean="0">
              <a:latin typeface="+mj-lt"/>
            </a:endParaRPr>
          </a:p>
          <a:p>
            <a:pPr algn="just"/>
            <a:r>
              <a:rPr lang="ro-RO" sz="2400" dirty="0" smtClean="0">
                <a:latin typeface="+mj-lt"/>
              </a:rPr>
              <a:t>Fibroza severă → supraveghere după vindecarea infecției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3048000"/>
          </a:xfrm>
        </p:spPr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Ar trebui tratat domnul M.C.?</a:t>
            </a:r>
            <a:endParaRPr lang="en-US" sz="36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447800"/>
          </a:xfrm>
        </p:spPr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B0F0"/>
                </a:solidFill>
              </a:rPr>
              <a:t>Mulțumesc!</a:t>
            </a:r>
            <a:endParaRPr lang="en-US" sz="36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Introducere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just"/>
            <a:endParaRPr lang="ro-RO" sz="2400" dirty="0" smtClean="0">
              <a:latin typeface="+mj-lt"/>
            </a:endParaRPr>
          </a:p>
          <a:p>
            <a:pPr algn="just"/>
            <a:r>
              <a:rPr lang="ro-RO" sz="2400" dirty="0" smtClean="0">
                <a:latin typeface="+mj-lt"/>
              </a:rPr>
              <a:t>Infecția cu virusul hepatitic C → afectare cronică a ficatului (75-85% din cazuri)</a:t>
            </a:r>
          </a:p>
          <a:p>
            <a:pPr algn="just"/>
            <a:endParaRPr lang="ro-RO" sz="2400" dirty="0" smtClean="0">
              <a:latin typeface="+mj-lt"/>
            </a:endParaRPr>
          </a:p>
          <a:p>
            <a:pPr algn="just"/>
            <a:r>
              <a:rPr lang="ro-RO" sz="2400" dirty="0" smtClean="0">
                <a:latin typeface="+mj-lt"/>
              </a:rPr>
              <a:t>Tratamentele IFN-free sunt înalt eficiente, dar uneori fibroza hepatică nu regresează după eradicarea virsului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Prezentare de caz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algn="just"/>
            <a:r>
              <a:rPr lang="ro-RO" sz="2400" dirty="0" smtClean="0">
                <a:latin typeface="+mj-lt"/>
              </a:rPr>
              <a:t>Dnul M.C., 30 de ani</a:t>
            </a:r>
          </a:p>
          <a:p>
            <a:pPr algn="just"/>
            <a:r>
              <a:rPr lang="ro-RO" sz="2400" dirty="0" smtClean="0">
                <a:latin typeface="+mj-lt"/>
              </a:rPr>
              <a:t>Momentan: lucrător comercial</a:t>
            </a:r>
          </a:p>
          <a:p>
            <a:pPr algn="just"/>
            <a:r>
              <a:rPr lang="ro-RO" sz="2400" dirty="0" smtClean="0">
                <a:latin typeface="+mj-lt"/>
              </a:rPr>
              <a:t>Încarcerat </a:t>
            </a:r>
            <a:r>
              <a:rPr lang="ro-RO" sz="2400" smtClean="0">
                <a:latin typeface="+mj-lt"/>
              </a:rPr>
              <a:t>în Austria </a:t>
            </a:r>
            <a:r>
              <a:rPr lang="ro-RO" sz="2400" dirty="0" smtClean="0">
                <a:latin typeface="+mj-lt"/>
              </a:rPr>
              <a:t>în urmă cu câțiva ani</a:t>
            </a:r>
          </a:p>
          <a:p>
            <a:pPr algn="just"/>
            <a:r>
              <a:rPr lang="ro-RO" sz="2400" dirty="0" smtClean="0">
                <a:latin typeface="+mj-lt"/>
              </a:rPr>
              <a:t>Diagnosticat la vârsta de 25 de ani cu infecție cronică VHC, pierdut din evidență (F2???)</a:t>
            </a:r>
          </a:p>
          <a:p>
            <a:pPr algn="just"/>
            <a:r>
              <a:rPr lang="ro-RO" sz="2400" dirty="0" smtClean="0">
                <a:latin typeface="+mj-lt"/>
              </a:rPr>
              <a:t>Revine la medicul de familie pentru reevaluare (Dorește tratament nou!!!)</a:t>
            </a:r>
          </a:p>
          <a:p>
            <a:pPr algn="just">
              <a:buNone/>
            </a:pPr>
            <a:endParaRPr lang="ro-RO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Prezentare de caz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algn="just"/>
            <a:r>
              <a:rPr lang="ro-RO" sz="2400" dirty="0" smtClean="0">
                <a:latin typeface="+mj-lt"/>
              </a:rPr>
              <a:t>Clinic: anicteric, tatuaje ambele brațe, fără stigmate de ciroză hepatică</a:t>
            </a:r>
          </a:p>
          <a:p>
            <a:pPr algn="just"/>
            <a:r>
              <a:rPr lang="ro-RO" sz="2400" dirty="0" smtClean="0">
                <a:latin typeface="+mj-lt"/>
              </a:rPr>
              <a:t>Bilanțul biologic: hepatocitoliză moderată (ALT, AST 2xN), fără colestază</a:t>
            </a:r>
          </a:p>
          <a:p>
            <a:pPr algn="just"/>
            <a:r>
              <a:rPr lang="ro-RO" sz="2400" dirty="0" smtClean="0">
                <a:latin typeface="+mj-lt"/>
              </a:rPr>
              <a:t>Evaluare ecografică: ficat moderat steatozic, fără criterii de hipertensiune portală</a:t>
            </a:r>
          </a:p>
          <a:p>
            <a:pPr algn="just"/>
            <a:r>
              <a:rPr lang="ro-RO" sz="2400" dirty="0" smtClean="0">
                <a:latin typeface="+mj-lt"/>
              </a:rPr>
              <a:t>Este adresat către un serviciu de specialitate, pentru completarea evaluării</a:t>
            </a:r>
          </a:p>
          <a:p>
            <a:pPr algn="just">
              <a:buNone/>
            </a:pPr>
            <a:endParaRPr lang="ro-RO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00B0F0"/>
                </a:solidFill>
              </a:rPr>
              <a:t>Prezentare de caz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algn="just"/>
            <a:r>
              <a:rPr lang="ro-RO" sz="2400" b="1" dirty="0" smtClean="0">
                <a:latin typeface="+mj-lt"/>
              </a:rPr>
              <a:t>Clinică de boli infecțioase</a:t>
            </a:r>
          </a:p>
          <a:p>
            <a:pPr algn="just"/>
            <a:r>
              <a:rPr lang="ro-RO" sz="2400" dirty="0" smtClean="0">
                <a:latin typeface="+mj-lt"/>
              </a:rPr>
              <a:t>Se reconfirmă sdr citolitic hepatic, în plus AgHBs pozitiv, Ac anti Delta neg, Ac anti HIV neg, încărcături virale mari</a:t>
            </a:r>
          </a:p>
          <a:p>
            <a:pPr algn="just"/>
            <a:r>
              <a:rPr lang="ro-RO" sz="2400" dirty="0" smtClean="0">
                <a:latin typeface="+mj-lt"/>
              </a:rPr>
              <a:t>Fibroscan 15,3 Kpa (F4), Fibrotest F4 (Progresie rapidă a fibrozei hepatice...)</a:t>
            </a:r>
          </a:p>
          <a:p>
            <a:pPr algn="just"/>
            <a:r>
              <a:rPr lang="ro-RO" sz="2400" dirty="0" smtClean="0">
                <a:latin typeface="+mj-lt"/>
              </a:rPr>
              <a:t>Endoscopia digestivă superioară – fără VE</a:t>
            </a:r>
          </a:p>
          <a:p>
            <a:pPr algn="just"/>
            <a:r>
              <a:rPr lang="ro-RO" sz="2400" dirty="0" smtClean="0">
                <a:latin typeface="+mj-lt"/>
              </a:rPr>
              <a:t>Are indicație de terapie antivirală la acest moment? </a:t>
            </a:r>
          </a:p>
          <a:p>
            <a:pPr algn="just"/>
            <a:endParaRPr lang="ro-RO" sz="2400" dirty="0" smtClean="0">
              <a:latin typeface="+mj-lt"/>
            </a:endParaRPr>
          </a:p>
          <a:p>
            <a:pPr algn="just"/>
            <a:endParaRPr lang="ro-RO" sz="2400" dirty="0" smtClean="0">
              <a:latin typeface="+mj-lt"/>
            </a:endParaRPr>
          </a:p>
          <a:p>
            <a:pPr algn="just">
              <a:buNone/>
            </a:pPr>
            <a:endParaRPr lang="ro-RO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ro-RO" dirty="0" smtClean="0"/>
              <a:t>  </a:t>
            </a:r>
            <a:r>
              <a:rPr lang="ro-RO" sz="3600" b="1" dirty="0">
                <a:solidFill>
                  <a:srgbClr val="00B0F0"/>
                </a:solidFill>
              </a:rPr>
              <a:t>Progresia infecției </a:t>
            </a:r>
            <a:endParaRPr lang="en-US" sz="3600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 descr="poza vh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981200"/>
            <a:ext cx="7010400" cy="419100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876800" y="6248400"/>
            <a:ext cx="3810000" cy="228600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o-RO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Zaki Sherif, Howard University Colleg of Medicine, DDW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B0F0"/>
                </a:solidFill>
              </a:rPr>
              <a:t>Fibroza hepatică – evoluție naturală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endParaRPr lang="ro-RO" dirty="0" smtClean="0"/>
          </a:p>
          <a:p>
            <a:pPr algn="just"/>
            <a:r>
              <a:rPr lang="ro-RO" sz="2400" dirty="0" smtClean="0"/>
              <a:t>Linearitate paralelă cu decadele de vârstă, dar suferă o accelerare după 40 de ani</a:t>
            </a:r>
          </a:p>
          <a:p>
            <a:pPr algn="just"/>
            <a:endParaRPr lang="ro-RO" sz="2400" dirty="0" smtClean="0"/>
          </a:p>
          <a:p>
            <a:pPr algn="just"/>
            <a:endParaRPr lang="ro-RO" sz="2400" dirty="0" smtClean="0"/>
          </a:p>
          <a:p>
            <a:pPr algn="just"/>
            <a:r>
              <a:rPr lang="ro-RO" sz="2400" dirty="0" smtClean="0"/>
              <a:t>Influențată de: vârstă, consum de alcool, insulino-rezistență, coinfecții (ex HIV)</a:t>
            </a:r>
          </a:p>
          <a:p>
            <a:endParaRPr lang="ro-RO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Importanța stadializării fibrozei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endParaRPr lang="ro-RO" dirty="0" smtClean="0"/>
          </a:p>
          <a:p>
            <a:pPr algn="just"/>
            <a:r>
              <a:rPr lang="ro-RO" sz="2400" dirty="0" smtClean="0">
                <a:latin typeface="+mj-lt"/>
              </a:rPr>
              <a:t>Era antiviralelor noi, cu costuri mari (prioritizarea terapiei pentru fibroza severă)</a:t>
            </a:r>
          </a:p>
          <a:p>
            <a:pPr algn="just"/>
            <a:endParaRPr lang="ro-RO" sz="2400" dirty="0" smtClean="0">
              <a:latin typeface="+mj-lt"/>
            </a:endParaRPr>
          </a:p>
          <a:p>
            <a:pPr algn="just"/>
            <a:r>
              <a:rPr lang="ro-RO" sz="2400" dirty="0" smtClean="0">
                <a:latin typeface="+mj-lt"/>
              </a:rPr>
              <a:t>Fibroza avansată (ciroza) necesită supraveghere îndelungată</a:t>
            </a:r>
          </a:p>
          <a:p>
            <a:pPr algn="just"/>
            <a:endParaRPr lang="ro-RO" sz="2400" dirty="0" smtClean="0">
              <a:latin typeface="+mj-lt"/>
            </a:endParaRPr>
          </a:p>
          <a:p>
            <a:pPr algn="just"/>
            <a:r>
              <a:rPr lang="ro-RO" sz="2400" dirty="0" smtClean="0">
                <a:latin typeface="+mj-lt"/>
              </a:rPr>
              <a:t>Vindecarea infecției ≠ vindecarea bolii hepatice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836</Words>
  <Application>Microsoft Office PowerPoint</Application>
  <PresentationFormat>On-screen Show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Metode de diagnostic și evaluare a severității afectării hepatice la pacienții cu infecție cronică cu virus hepatitic C </vt:lpstr>
      <vt:lpstr>Sumar</vt:lpstr>
      <vt:lpstr>Introducere</vt:lpstr>
      <vt:lpstr>Prezentare de caz</vt:lpstr>
      <vt:lpstr>Prezentare de caz</vt:lpstr>
      <vt:lpstr>Prezentare de caz</vt:lpstr>
      <vt:lpstr>  Progresia infecției </vt:lpstr>
      <vt:lpstr>Fibroza hepatică – evoluție naturală</vt:lpstr>
      <vt:lpstr>Importanța stadializării fibrozei</vt:lpstr>
      <vt:lpstr>Importanța stadializării fibrozei</vt:lpstr>
      <vt:lpstr>Stadializarea afectării hepatice la pacientul nou diagnosticat (1)</vt:lpstr>
      <vt:lpstr>Stadializarea afectării hepatice la pacientul nou diagnosticat (2)</vt:lpstr>
      <vt:lpstr>Stadializarea afectării hepatice la pacientul nou diagnosticat (2)</vt:lpstr>
      <vt:lpstr>Stadializarea afectării hepatice la pacientul nou diagnosticat (3)</vt:lpstr>
      <vt:lpstr>Fibrotest</vt:lpstr>
      <vt:lpstr> Fibromax</vt:lpstr>
      <vt:lpstr>Metode imagistice de evaluare a fibrozei  </vt:lpstr>
      <vt:lpstr>Fibroscan(Transient elastography)</vt:lpstr>
      <vt:lpstr>Fibroscan</vt:lpstr>
      <vt:lpstr>Alte metode imagistice</vt:lpstr>
      <vt:lpstr>Evaluarea endoscopică</vt:lpstr>
      <vt:lpstr>Supravegherea după eradicarea infecției</vt:lpstr>
      <vt:lpstr>Concluzii</vt:lpstr>
      <vt:lpstr>Ar trebui tratat domnul M.C.?</vt:lpstr>
      <vt:lpstr>Mulțumesc!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de diagnostic si evaluare a severitatii afectarii hepatice la pacientii cu infectie cronica cu virus hepatitic C</dc:title>
  <dc:creator>andreea</dc:creator>
  <cp:lastModifiedBy>irina</cp:lastModifiedBy>
  <cp:revision>38</cp:revision>
  <dcterms:created xsi:type="dcterms:W3CDTF">2006-08-16T00:00:00Z</dcterms:created>
  <dcterms:modified xsi:type="dcterms:W3CDTF">2017-03-29T18:09:51Z</dcterms:modified>
</cp:coreProperties>
</file>