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62" r:id="rId4"/>
    <p:sldId id="257" r:id="rId5"/>
    <p:sldId id="260" r:id="rId6"/>
    <p:sldId id="263" r:id="rId7"/>
    <p:sldId id="259" r:id="rId8"/>
    <p:sldId id="264" r:id="rId9"/>
    <p:sldId id="265" r:id="rId10"/>
    <p:sldId id="268" r:id="rId11"/>
    <p:sldId id="280" r:id="rId12"/>
    <p:sldId id="269" r:id="rId13"/>
    <p:sldId id="258" r:id="rId14"/>
    <p:sldId id="271" r:id="rId15"/>
    <p:sldId id="270" r:id="rId16"/>
    <p:sldId id="275" r:id="rId17"/>
    <p:sldId id="276" r:id="rId18"/>
    <p:sldId id="277" r:id="rId19"/>
    <p:sldId id="278" r:id="rId20"/>
    <p:sldId id="284" r:id="rId21"/>
    <p:sldId id="282" r:id="rId22"/>
    <p:sldId id="283" r:id="rId23"/>
    <p:sldId id="281" r:id="rId24"/>
    <p:sldId id="266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0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24E7A-3E39-4417-BE46-23118C8EB0DB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2C18F-D5FF-4392-B65C-492D2C53F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408C1A-2E6F-409D-9412-F41BB4C395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Arial" pitchFamily="34" charset="0"/>
                <a:ea typeface="ヒラギノ角ゴ Pro W3" charset="-128"/>
                <a:cs typeface="Arial" pitchFamily="34" charset="0"/>
              </a:rPr>
              <a:t>Figure 3 | </a:t>
            </a:r>
            <a:r>
              <a:rPr lang="en-US">
                <a:latin typeface="Arial" pitchFamily="34" charset="0"/>
                <a:ea typeface="ヒラギノ角ゴ Pro W3" charset="-128"/>
                <a:cs typeface="Arial" pitchFamily="34" charset="0"/>
              </a:rPr>
              <a:t>Year of peak incidence in HCV infection across sample countries. Data adapted from several sources: Refs 15,16,17.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AB3C45-EE2E-4B49-AFA8-16AD812B63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Arial" pitchFamily="34" charset="0"/>
                <a:ea typeface="ヒラギノ角ゴ Pro W3" charset="-128"/>
                <a:cs typeface="Arial" pitchFamily="34" charset="0"/>
              </a:rPr>
              <a:t>Figure 2 | </a:t>
            </a:r>
            <a:r>
              <a:rPr lang="en-US">
                <a:latin typeface="Arial" pitchFamily="34" charset="0"/>
                <a:ea typeface="ヒラギノ角ゴ Pro W3" charset="-128"/>
                <a:cs typeface="Arial" pitchFamily="34" charset="0"/>
              </a:rPr>
              <a:t>Regional estimates of HCV seroprevalence attributable to each HCV genotype. Genotypes 1 and 3 account for the majority of HCV cases worldwide. However, the frequency of genotypes 2, 4, 5, and 6 is high in several regions. Data adapted from that presented in Messina </a:t>
            </a:r>
            <a:r>
              <a:rPr lang="en-US" i="1">
                <a:latin typeface="Arial" pitchFamily="34" charset="0"/>
                <a:ea typeface="ヒラギノ角ゴ Pro W3" charset="-128"/>
                <a:cs typeface="Arial" pitchFamily="34" charset="0"/>
              </a:rPr>
              <a:t>et al</a:t>
            </a:r>
            <a:r>
              <a:rPr lang="en-US">
                <a:latin typeface="Arial" pitchFamily="34" charset="0"/>
                <a:ea typeface="ヒラギノ角ゴ Pro W3" charset="-128"/>
                <a:cs typeface="Arial" pitchFamily="34" charset="0"/>
              </a:rPr>
              <a:t>.</a:t>
            </a:r>
            <a:r>
              <a:rPr lang="en-US" baseline="30000">
                <a:latin typeface="Arial" pitchFamily="34" charset="0"/>
                <a:ea typeface="ヒラギノ角ゴ Pro W3" charset="-128"/>
                <a:cs typeface="Arial" pitchFamily="34" charset="0"/>
              </a:rPr>
              <a:t>8</a:t>
            </a:r>
            <a:endParaRPr lang="en-US"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0508D6-A85C-4493-A5B0-A7078EEF5E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2A69-2566-400C-9BA0-E873A8A5D288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2A69-2566-400C-9BA0-E873A8A5D288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EE22-4ECD-40CE-89F4-B4050366B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772400" cy="2381250"/>
          </a:xfrm>
        </p:spPr>
        <p:txBody>
          <a:bodyPr>
            <a:noAutofit/>
          </a:bodyPr>
          <a:lstStyle/>
          <a:p>
            <a:r>
              <a:rPr lang="en-US" b="1" dirty="0" err="1"/>
              <a:t>Infec</a:t>
            </a:r>
            <a:r>
              <a:rPr lang="ro-RO" b="1" dirty="0"/>
              <a:t>ţ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cronic</a:t>
            </a:r>
            <a:r>
              <a:rPr lang="ro-RO" b="1" dirty="0"/>
              <a:t>ă</a:t>
            </a:r>
            <a:r>
              <a:rPr lang="en-US" b="1" dirty="0"/>
              <a:t> cu </a:t>
            </a:r>
            <a:r>
              <a:rPr lang="en-US" b="1" dirty="0" err="1"/>
              <a:t>virusul</a:t>
            </a:r>
            <a:r>
              <a:rPr lang="en-US" b="1" dirty="0"/>
              <a:t> </a:t>
            </a:r>
            <a:r>
              <a:rPr lang="en-US" b="1" dirty="0" err="1"/>
              <a:t>hepatitic</a:t>
            </a:r>
            <a:r>
              <a:rPr lang="en-US" b="1" dirty="0"/>
              <a:t> C</a:t>
            </a:r>
            <a:br>
              <a:rPr lang="ro-RO" b="1" dirty="0"/>
            </a:br>
            <a:r>
              <a:rPr lang="en-US" b="1" dirty="0"/>
              <a:t> </a:t>
            </a:r>
            <a:r>
              <a:rPr lang="en-US" b="1" dirty="0" err="1"/>
              <a:t>aspecte</a:t>
            </a:r>
            <a:r>
              <a:rPr lang="en-US" b="1" dirty="0"/>
              <a:t> </a:t>
            </a:r>
            <a:r>
              <a:rPr lang="en-US" b="1" dirty="0" err="1"/>
              <a:t>epidemiologice</a:t>
            </a:r>
            <a:r>
              <a:rPr lang="en-US" b="1" dirty="0"/>
              <a:t> </a:t>
            </a:r>
            <a:r>
              <a:rPr lang="ro-RO" b="1" dirty="0" err="1"/>
              <a:t>ş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clinico-evolutive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257800"/>
            <a:ext cx="6400800" cy="1219200"/>
          </a:xfrm>
        </p:spPr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Laz</a:t>
            </a:r>
            <a:r>
              <a:rPr lang="ro-RO" dirty="0"/>
              <a:t>ă</a:t>
            </a:r>
            <a:r>
              <a:rPr lang="en-US" dirty="0"/>
              <a:t>r </a:t>
            </a:r>
            <a:r>
              <a:rPr lang="ro-RO" dirty="0"/>
              <a:t>Ş</a:t>
            </a:r>
            <a:r>
              <a:rPr lang="en-US" dirty="0" err="1"/>
              <a:t>tefan</a:t>
            </a:r>
            <a:endParaRPr lang="ro-RO" dirty="0"/>
          </a:p>
          <a:p>
            <a:r>
              <a:rPr lang="ro-RO" dirty="0"/>
              <a:t> </a:t>
            </a:r>
            <a:r>
              <a:rPr lang="ro-RO" sz="2000" dirty="0"/>
              <a:t>As. Univ. UMF Carol Davila</a:t>
            </a:r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b="1" dirty="0"/>
              <a:t>Prevenirea</a:t>
            </a:r>
            <a:r>
              <a:rPr lang="en-US" sz="3600" b="1" dirty="0"/>
              <a:t> </a:t>
            </a:r>
            <a:r>
              <a:rPr lang="en-US" sz="3600" b="1" dirty="0" err="1"/>
              <a:t>transmiterii</a:t>
            </a:r>
            <a:r>
              <a:rPr lang="en-US" sz="3600" b="1" dirty="0"/>
              <a:t> </a:t>
            </a:r>
            <a:r>
              <a:rPr lang="ro-RO" sz="3600" b="1" dirty="0"/>
              <a:t>VHC</a:t>
            </a:r>
            <a:r>
              <a:rPr lang="en-US" sz="3600" b="1" dirty="0"/>
              <a:t> </a:t>
            </a:r>
            <a:r>
              <a:rPr lang="ro-RO" sz="3600" b="1" dirty="0"/>
              <a:t>şi</a:t>
            </a:r>
            <a:r>
              <a:rPr lang="en-US" sz="3600" b="1" dirty="0"/>
              <a:t>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Înainte</a:t>
            </a:r>
            <a:r>
              <a:rPr lang="en-US" sz="2800" dirty="0"/>
              <a:t> de </a:t>
            </a:r>
            <a:r>
              <a:rPr lang="en-US" sz="2800" dirty="0" err="1"/>
              <a:t>identificarea</a:t>
            </a:r>
            <a:r>
              <a:rPr lang="en-US" sz="2800" dirty="0"/>
              <a:t> VHC, </a:t>
            </a:r>
            <a:r>
              <a:rPr lang="en-US" sz="2800" dirty="0" err="1"/>
              <a:t>transfuzii</a:t>
            </a:r>
            <a:r>
              <a:rPr lang="ro-RO" sz="2800" dirty="0"/>
              <a:t>le</a:t>
            </a:r>
            <a:r>
              <a:rPr lang="en-US" sz="2800" dirty="0"/>
              <a:t> de </a:t>
            </a:r>
            <a:r>
              <a:rPr lang="en-US" sz="2800" dirty="0" err="1"/>
              <a:t>sânge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produse</a:t>
            </a:r>
            <a:r>
              <a:rPr lang="en-US" sz="2800" dirty="0"/>
              <a:t> din s</a:t>
            </a:r>
            <a:r>
              <a:rPr lang="ro-RO" sz="2800" dirty="0"/>
              <a:t>â</a:t>
            </a:r>
            <a:r>
              <a:rPr lang="en-US" sz="2800" dirty="0" err="1"/>
              <a:t>nge</a:t>
            </a:r>
            <a:r>
              <a:rPr lang="en-US" sz="2800" dirty="0"/>
              <a:t> </a:t>
            </a:r>
            <a:r>
              <a:rPr lang="ro-RO" sz="2800" dirty="0"/>
              <a:t>– o cale </a:t>
            </a:r>
            <a:r>
              <a:rPr lang="en-US" sz="2800" dirty="0"/>
              <a:t>principal</a:t>
            </a:r>
            <a:r>
              <a:rPr lang="ro-RO" sz="2800" dirty="0"/>
              <a:t>ă</a:t>
            </a:r>
            <a:r>
              <a:rPr lang="en-US" sz="2800" dirty="0"/>
              <a:t> de </a:t>
            </a:r>
            <a:r>
              <a:rPr lang="en-US" sz="2800" dirty="0" err="1"/>
              <a:t>transmitere</a:t>
            </a:r>
            <a:r>
              <a:rPr lang="en-US" sz="2800" dirty="0"/>
              <a:t> a VHC</a:t>
            </a:r>
            <a:endParaRPr lang="ro-RO" sz="2800" dirty="0"/>
          </a:p>
          <a:p>
            <a:r>
              <a:rPr lang="ro-RO" sz="2800" dirty="0"/>
              <a:t>În aproximativ 40 de ţări nu se testează produsele de sânge; în multe ţări: testare aleatorie</a:t>
            </a:r>
          </a:p>
          <a:p>
            <a:r>
              <a:rPr lang="en-US" sz="2800" dirty="0"/>
              <a:t>nu </a:t>
            </a:r>
            <a:r>
              <a:rPr lang="en-US" sz="2800" dirty="0" err="1"/>
              <a:t>există</a:t>
            </a:r>
            <a:r>
              <a:rPr lang="en-US" sz="2800" dirty="0"/>
              <a:t> </a:t>
            </a:r>
            <a:r>
              <a:rPr lang="en-US" sz="2800" dirty="0" err="1"/>
              <a:t>recomandări</a:t>
            </a:r>
            <a:r>
              <a:rPr lang="en-US" sz="2800" dirty="0"/>
              <a:t> </a:t>
            </a:r>
            <a:r>
              <a:rPr lang="en-US" sz="2800" dirty="0" err="1"/>
              <a:t>oficiale</a:t>
            </a:r>
            <a:r>
              <a:rPr lang="en-US" sz="2800" dirty="0"/>
              <a:t> OMS </a:t>
            </a:r>
            <a:r>
              <a:rPr lang="en-US" sz="2800" dirty="0" err="1"/>
              <a:t>privind</a:t>
            </a:r>
            <a:r>
              <a:rPr lang="en-US" sz="2800" dirty="0"/>
              <a:t> screening - </a:t>
            </a:r>
            <a:r>
              <a:rPr lang="en-US" sz="2800" dirty="0" err="1"/>
              <a:t>ul</a:t>
            </a:r>
            <a:r>
              <a:rPr lang="en-US" sz="2800" dirty="0"/>
              <a:t> </a:t>
            </a:r>
            <a:r>
              <a:rPr lang="en-US" sz="2800" dirty="0" err="1"/>
              <a:t>pe</a:t>
            </a:r>
            <a:r>
              <a:rPr lang="en-US" sz="2800" dirty="0"/>
              <a:t> </a:t>
            </a:r>
            <a:r>
              <a:rPr lang="en-US" sz="2800" dirty="0" err="1"/>
              <a:t>baz</a:t>
            </a:r>
            <a:r>
              <a:rPr lang="ro-RO" sz="2800" dirty="0"/>
              <a:t>ă</a:t>
            </a:r>
            <a:r>
              <a:rPr lang="en-US" sz="2800" dirty="0"/>
              <a:t> de </a:t>
            </a:r>
            <a:r>
              <a:rPr lang="en-US" sz="2800" dirty="0" err="1"/>
              <a:t>popula</a:t>
            </a:r>
            <a:r>
              <a:rPr lang="ro-RO" sz="2800" dirty="0"/>
              <a:t>ţ</a:t>
            </a:r>
            <a:r>
              <a:rPr lang="en-US" sz="2800" dirty="0" err="1"/>
              <a:t>ie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VHC</a:t>
            </a:r>
            <a:endParaRPr lang="ro-RO" sz="2800" dirty="0"/>
          </a:p>
          <a:p>
            <a:r>
              <a:rPr lang="ro-RO" sz="2800" dirty="0"/>
              <a:t>Recomandari ale experţilor: persoane la risc şi baby-boomers ( 73% din inf. VHC în SUA)</a:t>
            </a:r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/>
              <a:t>Recomandari pentru screening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o-RO" dirty="0"/>
              <a:t>UDI (foşti sau actuali)</a:t>
            </a:r>
            <a:endParaRPr lang="en-US" dirty="0"/>
          </a:p>
          <a:p>
            <a:pPr lvl="0"/>
            <a:r>
              <a:rPr lang="en-US" dirty="0" err="1"/>
              <a:t>Primit</a:t>
            </a:r>
            <a:r>
              <a:rPr lang="ro-RO" dirty="0"/>
              <a:t>ori de</a:t>
            </a:r>
            <a:r>
              <a:rPr lang="en-US" dirty="0"/>
              <a:t> factor</a:t>
            </a:r>
            <a:r>
              <a:rPr lang="ro-RO" dirty="0"/>
              <a:t>i</a:t>
            </a:r>
            <a:r>
              <a:rPr lang="en-US" dirty="0"/>
              <a:t> de </a:t>
            </a:r>
            <a:r>
              <a:rPr lang="en-US" dirty="0" err="1"/>
              <a:t>coagulare</a:t>
            </a:r>
            <a:r>
              <a:rPr lang="ro-RO" dirty="0"/>
              <a:t>, transfuzii, transplant </a:t>
            </a:r>
            <a:r>
              <a:rPr lang="en-US" dirty="0" err="1"/>
              <a:t>înainte</a:t>
            </a:r>
            <a:r>
              <a:rPr lang="en-US" dirty="0"/>
              <a:t> de 1990</a:t>
            </a:r>
          </a:p>
          <a:p>
            <a:pPr lvl="0"/>
            <a:r>
              <a:rPr lang="en-US" dirty="0" err="1"/>
              <a:t>destinatari</a:t>
            </a:r>
            <a:r>
              <a:rPr lang="en-US" dirty="0"/>
              <a:t> </a:t>
            </a:r>
            <a:r>
              <a:rPr lang="ro-RO" dirty="0" err="1"/>
              <a:t>t</a:t>
            </a:r>
            <a:r>
              <a:rPr lang="en-US" dirty="0" err="1"/>
              <a:t>ransfuzi</a:t>
            </a:r>
            <a:r>
              <a:rPr lang="ro-RO" dirty="0"/>
              <a:t>i</a:t>
            </a:r>
            <a:r>
              <a:rPr lang="en-US" dirty="0"/>
              <a:t> de la un donator  </a:t>
            </a:r>
            <a:r>
              <a:rPr lang="en-US" dirty="0" err="1"/>
              <a:t>testat</a:t>
            </a:r>
            <a:r>
              <a:rPr lang="en-US" dirty="0"/>
              <a:t> ulterior </a:t>
            </a:r>
            <a:r>
              <a:rPr lang="en-US" dirty="0" err="1"/>
              <a:t>pozitiv</a:t>
            </a:r>
            <a:r>
              <a:rPr lang="ro-RO" dirty="0"/>
              <a:t>  pt. </a:t>
            </a:r>
            <a:r>
              <a:rPr lang="en-US" dirty="0"/>
              <a:t>VHC</a:t>
            </a:r>
          </a:p>
          <a:p>
            <a:pPr lvl="0"/>
            <a:r>
              <a:rPr lang="en-US" dirty="0" err="1"/>
              <a:t>hemodializă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termen</a:t>
            </a:r>
            <a:r>
              <a:rPr lang="en-US" dirty="0"/>
              <a:t> lung</a:t>
            </a:r>
            <a:r>
              <a:rPr lang="ro-RO" dirty="0"/>
              <a:t>,</a:t>
            </a:r>
            <a:r>
              <a:rPr lang="en-US" dirty="0"/>
              <a:t> cu </a:t>
            </a:r>
            <a:r>
              <a:rPr lang="en-US" dirty="0" err="1"/>
              <a:t>niveluri</a:t>
            </a:r>
            <a:r>
              <a:rPr lang="en-US" dirty="0"/>
              <a:t> persistent </a:t>
            </a:r>
            <a:r>
              <a:rPr lang="en-US" dirty="0" err="1"/>
              <a:t>anormale</a:t>
            </a:r>
            <a:r>
              <a:rPr lang="en-US" dirty="0"/>
              <a:t> ale</a:t>
            </a:r>
            <a:r>
              <a:rPr lang="ro-RO" dirty="0"/>
              <a:t> ALT</a:t>
            </a:r>
            <a:endParaRPr lang="en-US" dirty="0"/>
          </a:p>
          <a:p>
            <a:pPr lvl="0"/>
            <a:r>
              <a:rPr lang="en-US" dirty="0" err="1"/>
              <a:t>Persoane</a:t>
            </a:r>
            <a:r>
              <a:rPr lang="en-US" dirty="0"/>
              <a:t> cu </a:t>
            </a:r>
            <a:r>
              <a:rPr lang="en-US" dirty="0" err="1"/>
              <a:t>proceduri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 </a:t>
            </a:r>
            <a:r>
              <a:rPr lang="en-US" dirty="0" err="1"/>
              <a:t>invazive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trecut</a:t>
            </a:r>
            <a:endParaRPr lang="en-US" dirty="0"/>
          </a:p>
          <a:p>
            <a:pPr lvl="0"/>
            <a:r>
              <a:rPr lang="en-US" dirty="0" err="1"/>
              <a:t>Persoanele</a:t>
            </a:r>
            <a:r>
              <a:rPr lang="en-US" dirty="0"/>
              <a:t> cu </a:t>
            </a:r>
            <a:r>
              <a:rPr lang="en-US" dirty="0" err="1"/>
              <a:t>infec</a:t>
            </a:r>
            <a:r>
              <a:rPr lang="ro-RO" dirty="0"/>
              <a:t>ţ</a:t>
            </a:r>
            <a:r>
              <a:rPr lang="en-US" dirty="0" err="1"/>
              <a:t>ie</a:t>
            </a:r>
            <a:r>
              <a:rPr lang="en-US" dirty="0"/>
              <a:t> HIV</a:t>
            </a:r>
          </a:p>
          <a:p>
            <a:pPr lvl="0"/>
            <a:r>
              <a:rPr lang="en-US" dirty="0" err="1"/>
              <a:t>lucrătorii</a:t>
            </a:r>
            <a:r>
              <a:rPr lang="en-US" dirty="0"/>
              <a:t> </a:t>
            </a:r>
            <a:r>
              <a:rPr lang="ro-RO" dirty="0"/>
              <a:t>din sistemul sanitar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siguranț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publică</a:t>
            </a:r>
            <a:endParaRPr lang="en-US" dirty="0"/>
          </a:p>
          <a:p>
            <a:pPr lvl="0"/>
            <a:r>
              <a:rPr lang="en-US" dirty="0" err="1"/>
              <a:t>Copiii</a:t>
            </a:r>
            <a:r>
              <a:rPr lang="en-US" dirty="0"/>
              <a:t> </a:t>
            </a:r>
            <a:r>
              <a:rPr lang="en-US" dirty="0" err="1"/>
              <a:t>nascuti</a:t>
            </a:r>
            <a:r>
              <a:rPr lang="en-US" dirty="0"/>
              <a:t> de </a:t>
            </a:r>
            <a:r>
              <a:rPr lang="en-US" dirty="0" err="1"/>
              <a:t>femei</a:t>
            </a:r>
            <a:r>
              <a:rPr lang="en-US" dirty="0"/>
              <a:t>-VHC </a:t>
            </a:r>
            <a:r>
              <a:rPr lang="en-US" dirty="0" err="1"/>
              <a:t>pozitiv</a:t>
            </a:r>
            <a:r>
              <a:rPr lang="ro-RO" dirty="0"/>
              <a:t>e</a:t>
            </a:r>
            <a:endParaRPr lang="en-US" dirty="0"/>
          </a:p>
          <a:p>
            <a:pPr lvl="0"/>
            <a:r>
              <a:rPr lang="en-US" dirty="0" err="1"/>
              <a:t>Persoanele</a:t>
            </a:r>
            <a:r>
              <a:rPr lang="en-US" dirty="0"/>
              <a:t>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parteneri</a:t>
            </a:r>
            <a:r>
              <a:rPr lang="en-US" dirty="0"/>
              <a:t> </a:t>
            </a:r>
            <a:r>
              <a:rPr lang="en-US" dirty="0" err="1"/>
              <a:t>sexuali</a:t>
            </a:r>
            <a:endParaRPr lang="en-US" dirty="0"/>
          </a:p>
          <a:p>
            <a:pPr lvl="0"/>
            <a:r>
              <a:rPr lang="en-US" dirty="0"/>
              <a:t>Screening</a:t>
            </a:r>
            <a:r>
              <a:rPr lang="ro-RO" dirty="0"/>
              <a:t> de</a:t>
            </a:r>
            <a:r>
              <a:rPr lang="en-US" dirty="0"/>
              <a:t> cohort</a:t>
            </a:r>
            <a:r>
              <a:rPr lang="ro-RO" dirty="0"/>
              <a:t>ă (SUA)  cei </a:t>
            </a:r>
            <a:r>
              <a:rPr lang="en-US" dirty="0" err="1"/>
              <a:t>născu</a:t>
            </a:r>
            <a:r>
              <a:rPr lang="ro-RO" dirty="0"/>
              <a:t>ţi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1945 </a:t>
            </a:r>
            <a:r>
              <a:rPr lang="en-US" dirty="0" err="1"/>
              <a:t>și</a:t>
            </a:r>
            <a:r>
              <a:rPr lang="en-US" dirty="0"/>
              <a:t> 1965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/>
              <a:t>Genotipurile circulante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05400"/>
          </a:xfrm>
        </p:spPr>
        <p:txBody>
          <a:bodyPr>
            <a:normAutofit/>
          </a:bodyPr>
          <a:lstStyle/>
          <a:p>
            <a:r>
              <a:rPr lang="ro-RO" sz="2600" dirty="0"/>
              <a:t>6 genotipuri cunoscute (variabilitate nucleotidica de 30-35%)</a:t>
            </a:r>
          </a:p>
          <a:p>
            <a:r>
              <a:rPr lang="ro-RO" sz="2600" dirty="0"/>
              <a:t>Importanţa identificării: comportament diferit la tratament</a:t>
            </a:r>
          </a:p>
          <a:p>
            <a:r>
              <a:rPr lang="ro-RO" sz="2600" dirty="0"/>
              <a:t>G</a:t>
            </a:r>
            <a:r>
              <a:rPr lang="en-US" sz="2600" dirty="0" err="1"/>
              <a:t>enotipul</a:t>
            </a:r>
            <a:r>
              <a:rPr lang="en-US" sz="2600" dirty="0"/>
              <a:t> 1</a:t>
            </a:r>
            <a:r>
              <a:rPr lang="ro-RO" sz="2600" dirty="0"/>
              <a:t>: </a:t>
            </a:r>
            <a:r>
              <a:rPr lang="en-US" sz="2600" dirty="0"/>
              <a:t>83.4 </a:t>
            </a:r>
            <a:r>
              <a:rPr lang="en-US" sz="2600" dirty="0" err="1"/>
              <a:t>milioane</a:t>
            </a:r>
            <a:r>
              <a:rPr lang="en-US" sz="2600" dirty="0"/>
              <a:t> de</a:t>
            </a:r>
            <a:r>
              <a:rPr lang="ro-RO" sz="2600" dirty="0"/>
              <a:t> </a:t>
            </a:r>
            <a:r>
              <a:rPr lang="en-US" sz="2600" dirty="0" err="1"/>
              <a:t>cazuri</a:t>
            </a:r>
            <a:r>
              <a:rPr lang="en-US" sz="2600" dirty="0"/>
              <a:t> (46,2% din total</a:t>
            </a:r>
            <a:r>
              <a:rPr lang="ro-RO" sz="2600" dirty="0"/>
              <a:t>) SUA, Europa, Japonia, predominant in 85 de ţări</a:t>
            </a:r>
          </a:p>
          <a:p>
            <a:r>
              <a:rPr lang="ro-RO" sz="2600" dirty="0"/>
              <a:t>Genotipul 3: </a:t>
            </a:r>
            <a:r>
              <a:rPr lang="en-US" sz="2600" dirty="0"/>
              <a:t>54,3 </a:t>
            </a:r>
            <a:r>
              <a:rPr lang="en-US" sz="2600" dirty="0" err="1"/>
              <a:t>milioane</a:t>
            </a:r>
            <a:r>
              <a:rPr lang="en-US" sz="2600" dirty="0"/>
              <a:t> de </a:t>
            </a:r>
            <a:r>
              <a:rPr lang="en-US" sz="2600" dirty="0" err="1"/>
              <a:t>cazuri</a:t>
            </a:r>
            <a:r>
              <a:rPr lang="en-US" sz="2600" dirty="0"/>
              <a:t> (30,1%)</a:t>
            </a:r>
            <a:r>
              <a:rPr lang="ro-RO" sz="2600" dirty="0"/>
              <a:t> Asia de Sud, complicaţii grave, mortalitate crescută</a:t>
            </a:r>
          </a:p>
          <a:p>
            <a:r>
              <a:rPr lang="ro-RO" sz="2600" dirty="0"/>
              <a:t>Genotip 4: Africa Centrala, Orient Mijlociu</a:t>
            </a:r>
          </a:p>
          <a:p>
            <a:r>
              <a:rPr lang="ro-RO" sz="2600" dirty="0"/>
              <a:t>Genotip 5: Africa de Sud</a:t>
            </a:r>
          </a:p>
          <a:p>
            <a:r>
              <a:rPr lang="ro-RO" sz="2600" dirty="0"/>
              <a:t>Genotip 6: foarte rar (predomină doar în Laos)</a:t>
            </a:r>
          </a:p>
          <a:p>
            <a:endParaRPr lang="ro-RO" sz="2600" dirty="0"/>
          </a:p>
          <a:p>
            <a:endParaRPr lang="ro-RO" sz="28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/>
          <p:cNvSpPr txBox="1">
            <a:spLocks noChangeArrowheads="1"/>
          </p:cNvSpPr>
          <p:nvPr/>
        </p:nvSpPr>
        <p:spPr bwMode="auto">
          <a:xfrm>
            <a:off x="381000" y="460375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800" dirty="0">
                <a:latin typeface="Arial" pitchFamily="34" charset="0"/>
                <a:cs typeface="Arial" pitchFamily="34" charset="0"/>
              </a:rPr>
              <a:t>Estimarea regională a genotipurilor VHC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685800" y="60198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Thrift, A.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(2016)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Global epidemiology and burden of HCV infection and HCV-related disease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doi:10.1038/nrgastro.2016.176</a:t>
            </a:r>
          </a:p>
        </p:txBody>
      </p:sp>
      <p:pic>
        <p:nvPicPr>
          <p:cNvPr id="2052" name="Picture 4" descr="nrgastro.2016.176-f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47101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b="1" dirty="0"/>
              <a:t>Situaţia î</a:t>
            </a:r>
            <a:r>
              <a:rPr lang="en-US" sz="3600" b="1" dirty="0"/>
              <a:t>n Rom</a:t>
            </a:r>
            <a:r>
              <a:rPr lang="ro-RO" sz="3600" b="1" dirty="0"/>
              <a:t>â</a:t>
            </a:r>
            <a:r>
              <a:rPr lang="en-US" sz="3600" b="1" dirty="0" err="1"/>
              <a:t>nia</a:t>
            </a:r>
            <a:br>
              <a:rPr lang="en-US" sz="3600" b="1" dirty="0"/>
            </a:br>
            <a:endParaRPr lang="en-US" sz="3600" b="1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516908"/>
              </p:ext>
            </p:extLst>
          </p:nvPr>
        </p:nvGraphicFramePr>
        <p:xfrm>
          <a:off x="137000" y="1523999"/>
          <a:ext cx="8869999" cy="527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961">
                <a:tc>
                  <a:txBody>
                    <a:bodyPr/>
                    <a:lstStyle/>
                    <a:p>
                      <a:r>
                        <a:rPr lang="ro-RO" sz="1700" dirty="0"/>
                        <a:t>Populaţia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19.6 mil</a:t>
                      </a:r>
                      <a:r>
                        <a:rPr lang="ro-RO" sz="1700" dirty="0"/>
                        <a:t>ioane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Com</a:t>
                      </a:r>
                      <a:r>
                        <a:rPr lang="ro-RO" sz="1700" dirty="0"/>
                        <a:t>entarii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6775">
                <a:tc>
                  <a:txBody>
                    <a:bodyPr/>
                    <a:lstStyle/>
                    <a:p>
                      <a:r>
                        <a:rPr lang="en-US" sz="1700" dirty="0" err="1"/>
                        <a:t>Prevalen</a:t>
                      </a:r>
                      <a:r>
                        <a:rPr lang="ro-RO" sz="1700" dirty="0"/>
                        <a:t>ţa</a:t>
                      </a:r>
                      <a:r>
                        <a:rPr lang="ro-RO" sz="1700" baseline="0" dirty="0"/>
                        <a:t> VHC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3.23%</a:t>
                      </a:r>
                      <a:r>
                        <a:rPr lang="ro-RO" sz="17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seroprevalenţă în populaţia adultă</a:t>
                      </a:r>
                      <a:endParaRPr lang="en-US" sz="17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91% </a:t>
                      </a:r>
                      <a:r>
                        <a:rPr lang="ro-RO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ARN-VHC pozitiv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40,000 </a:t>
                      </a:r>
                      <a:r>
                        <a:rPr lang="ro-RO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trataţi în per. 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2002-2012  (~50% SVR)	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Principala cauză de boală cronică hepatică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(64%), </a:t>
                      </a:r>
                      <a:r>
                        <a:rPr lang="ro-RO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ciroză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(59%) &amp; HCC (49.5%)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b="0" dirty="0"/>
                        <a:t>Date obţinute in perioada 2006-2008</a:t>
                      </a:r>
                      <a:endParaRPr lang="en-US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61">
                <a:tc>
                  <a:txBody>
                    <a:bodyPr/>
                    <a:lstStyle/>
                    <a:p>
                      <a:r>
                        <a:rPr lang="ro-RO" sz="1700" dirty="0"/>
                        <a:t>Distribuţia</a:t>
                      </a:r>
                      <a:r>
                        <a:rPr lang="ro-RO" sz="1700" baseline="0" dirty="0"/>
                        <a:t> genotipurilor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1b - 99.1%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873">
                <a:tc>
                  <a:txBody>
                    <a:bodyPr/>
                    <a:lstStyle/>
                    <a:p>
                      <a:r>
                        <a:rPr lang="ro-RO" sz="1700" dirty="0"/>
                        <a:t>Modul</a:t>
                      </a:r>
                      <a:r>
                        <a:rPr lang="ro-RO" sz="1700" baseline="0" dirty="0"/>
                        <a:t> de transmitere VHC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no</a:t>
                      </a:r>
                      <a:r>
                        <a:rPr lang="ro-RO" sz="1700" dirty="0"/>
                        <a:t>z</a:t>
                      </a:r>
                      <a:r>
                        <a:rPr lang="en-US" sz="1700" dirty="0" err="1"/>
                        <a:t>ocomial</a:t>
                      </a:r>
                      <a:r>
                        <a:rPr lang="en-US" sz="1700" dirty="0"/>
                        <a:t> :</a:t>
                      </a:r>
                      <a:r>
                        <a:rPr lang="ro-RO" sz="1700" baseline="0" dirty="0"/>
                        <a:t> proceduri medicale </a:t>
                      </a:r>
                      <a:endParaRPr lang="en-US" sz="1700" dirty="0"/>
                    </a:p>
                    <a:p>
                      <a:r>
                        <a:rPr lang="en-US" sz="1700" dirty="0"/>
                        <a:t>sexual &amp; </a:t>
                      </a:r>
                      <a:r>
                        <a:rPr lang="en-US" sz="1700" dirty="0" err="1"/>
                        <a:t>perinatal</a:t>
                      </a:r>
                      <a:r>
                        <a:rPr lang="en-US" sz="1700" dirty="0"/>
                        <a:t>:</a:t>
                      </a:r>
                      <a:r>
                        <a:rPr lang="ro-RO" sz="1700" dirty="0"/>
                        <a:t>cazuri</a:t>
                      </a:r>
                      <a:r>
                        <a:rPr lang="ro-RO" sz="1700" baseline="0" dirty="0"/>
                        <a:t> rare</a:t>
                      </a:r>
                      <a:endParaRPr lang="en-US" sz="1700" dirty="0"/>
                    </a:p>
                    <a:p>
                      <a:r>
                        <a:rPr lang="ro-RO" sz="1700" dirty="0"/>
                        <a:t>UDI</a:t>
                      </a:r>
                      <a:r>
                        <a:rPr lang="ro-RO" sz="1700" baseline="0" dirty="0"/>
                        <a:t> </a:t>
                      </a:r>
                      <a:r>
                        <a:rPr lang="en-US" sz="1700" dirty="0"/>
                        <a:t>: 98%</a:t>
                      </a:r>
                      <a:r>
                        <a:rPr lang="en-US" sz="1700" baseline="0" dirty="0"/>
                        <a:t> infect</a:t>
                      </a:r>
                      <a:r>
                        <a:rPr lang="ro-RO" sz="1700" baseline="0" dirty="0"/>
                        <a:t>aţi VHC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177">
                <a:tc>
                  <a:txBody>
                    <a:bodyPr/>
                    <a:lstStyle/>
                    <a:p>
                      <a:r>
                        <a:rPr lang="ro-RO" sz="1700" dirty="0"/>
                        <a:t>Distribuţia</a:t>
                      </a:r>
                      <a:r>
                        <a:rPr lang="ro-RO" sz="1700" baseline="0" dirty="0"/>
                        <a:t> pe sexe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fem</a:t>
                      </a:r>
                      <a:r>
                        <a:rPr lang="ro-RO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inin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3.94%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m</a:t>
                      </a:r>
                      <a:r>
                        <a:rPr lang="ro-RO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asculin </a:t>
                      </a:r>
                      <a:r>
                        <a:rPr lang="en-US" sz="17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2.95%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(p=0.014)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700" dirty="0"/>
                        <a:t>Înainte</a:t>
                      </a:r>
                      <a:r>
                        <a:rPr lang="ro-RO" sz="1700" baseline="0" dirty="0"/>
                        <a:t> de epidemia la UDI - 2009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177">
                <a:tc>
                  <a:txBody>
                    <a:bodyPr/>
                    <a:lstStyle/>
                    <a:p>
                      <a:r>
                        <a:rPr lang="ro-RO" sz="1700" dirty="0"/>
                        <a:t>Distribuţia</a:t>
                      </a:r>
                      <a:r>
                        <a:rPr lang="ro-RO" sz="1700" baseline="0" dirty="0"/>
                        <a:t> pe grupe de vârstă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19-29:1.61%; 30-39:1.04%; 40-49:3.85%; 50-59:4.35%; 60-69:5.39%; (p=0.0001)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700" dirty="0"/>
                        <a:t>Creşteri</a:t>
                      </a:r>
                      <a:r>
                        <a:rPr lang="ro-RO" sz="1700" baseline="0" dirty="0"/>
                        <a:t> la vârstele tinere- mediana 30 ani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8200" y="914400"/>
            <a:ext cx="4209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Gheorghe L et al </a:t>
            </a:r>
            <a:r>
              <a:rPr lang="en-US" sz="1400" dirty="0" err="1">
                <a:latin typeface="+mn-lt"/>
              </a:rPr>
              <a:t>Eur</a:t>
            </a:r>
            <a:r>
              <a:rPr lang="en-US" sz="1400" dirty="0">
                <a:latin typeface="+mn-lt"/>
              </a:rPr>
              <a:t> J </a:t>
            </a:r>
            <a:r>
              <a:rPr lang="en-US" sz="1400" dirty="0" err="1">
                <a:latin typeface="+mn-lt"/>
              </a:rPr>
              <a:t>Gastroenterol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Hepatol</a:t>
            </a:r>
            <a:r>
              <a:rPr lang="en-US" sz="1400" dirty="0">
                <a:latin typeface="+mn-lt"/>
              </a:rPr>
              <a:t> 2013</a:t>
            </a:r>
          </a:p>
          <a:p>
            <a:r>
              <a:rPr lang="en-US" sz="1400" dirty="0">
                <a:latin typeface="+mn-lt"/>
              </a:rPr>
              <a:t>Gheorghe L et al. J </a:t>
            </a:r>
            <a:r>
              <a:rPr lang="en-US" sz="1400" dirty="0" err="1">
                <a:latin typeface="+mn-lt"/>
              </a:rPr>
              <a:t>Gastrointestin</a:t>
            </a:r>
            <a:r>
              <a:rPr lang="en-US" sz="1400" dirty="0">
                <a:latin typeface="+mn-lt"/>
              </a:rPr>
              <a:t> Liver Dis 2015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92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b="1" dirty="0"/>
              <a:t>Epidemiologia complicaţiilor VHC</a:t>
            </a:r>
            <a:br>
              <a:rPr lang="en-US" sz="3600" b="1" dirty="0"/>
            </a:br>
            <a:r>
              <a:rPr lang="en-US" sz="3600" b="1" dirty="0" err="1"/>
              <a:t>fibroza</a:t>
            </a:r>
            <a:r>
              <a:rPr lang="en-US" sz="3600" b="1" dirty="0"/>
              <a:t>/</a:t>
            </a:r>
            <a:r>
              <a:rPr lang="en-US" sz="3600" b="1" dirty="0" err="1"/>
              <a:t>ciroza</a:t>
            </a:r>
            <a:r>
              <a:rPr lang="en-US" sz="3600" b="1" dirty="0"/>
              <a:t> hepatic</a:t>
            </a:r>
            <a:r>
              <a:rPr lang="ro-RO" sz="3600" b="1" dirty="0"/>
              <a:t>ă(</a:t>
            </a:r>
            <a:r>
              <a:rPr lang="en-US" sz="3600" b="1" dirty="0"/>
              <a:t>1</a:t>
            </a:r>
            <a:r>
              <a:rPr lang="ro-RO" sz="3600" b="1" dirty="0"/>
              <a:t>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800" dirty="0"/>
              <a:t>Fibroza hepatică, consecutiv infecţiei cronice este factorul cel mai important legat de morbiditate şi mortalitate</a:t>
            </a:r>
          </a:p>
          <a:p>
            <a:r>
              <a:rPr lang="ro-RO" sz="2800" dirty="0"/>
              <a:t>500000 decese</a:t>
            </a:r>
            <a:r>
              <a:rPr lang="en-US" sz="2800" dirty="0"/>
              <a:t>/an &gt; TBC, </a:t>
            </a:r>
            <a:r>
              <a:rPr lang="en-US" sz="2800" dirty="0" err="1"/>
              <a:t>Malari</a:t>
            </a:r>
            <a:r>
              <a:rPr lang="en-US" dirty="0" err="1"/>
              <a:t>e</a:t>
            </a:r>
            <a:endParaRPr lang="en-US" dirty="0"/>
          </a:p>
          <a:p>
            <a:pPr>
              <a:buNone/>
            </a:pPr>
            <a:r>
              <a:rPr lang="en-US" b="1" dirty="0"/>
              <a:t>              </a:t>
            </a:r>
            <a:r>
              <a:rPr lang="ro-RO" b="1" dirty="0"/>
              <a:t>M</a:t>
            </a:r>
            <a:r>
              <a:rPr lang="en-US" b="1" dirty="0"/>
              <a:t>eta-</a:t>
            </a:r>
            <a:r>
              <a:rPr lang="en-US" b="1" dirty="0" err="1"/>
              <a:t>analiza</a:t>
            </a:r>
            <a:r>
              <a:rPr lang="en-US" b="1" dirty="0"/>
              <a:t> a 111 </a:t>
            </a:r>
            <a:r>
              <a:rPr lang="en-US" b="1" dirty="0" err="1"/>
              <a:t>studii</a:t>
            </a:r>
            <a:r>
              <a:rPr lang="en-US" b="1" dirty="0"/>
              <a:t> VHC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4267200"/>
          <a:ext cx="7504051" cy="86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Nivel</a:t>
                      </a: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2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tranziţie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F0-F1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F1-F2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F2-F3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F3-F4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Rate de </a:t>
                      </a:r>
                      <a:r>
                        <a:rPr lang="en-US" sz="2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progresie</a:t>
                      </a: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0,116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b="1" dirty="0"/>
              <a:t>Epidemiologia complicaţiilor VHC</a:t>
            </a:r>
            <a:br>
              <a:rPr lang="en-US" sz="3600" b="1" dirty="0"/>
            </a:br>
            <a:r>
              <a:rPr lang="en-US" sz="3600" b="1" dirty="0" err="1"/>
              <a:t>fibroza</a:t>
            </a:r>
            <a:r>
              <a:rPr lang="en-US" sz="3600" b="1" dirty="0"/>
              <a:t>/</a:t>
            </a:r>
            <a:r>
              <a:rPr lang="en-US" sz="3600" b="1" dirty="0" err="1"/>
              <a:t>ciroza</a:t>
            </a:r>
            <a:r>
              <a:rPr lang="en-US" sz="3600" b="1" dirty="0"/>
              <a:t> hepatic</a:t>
            </a:r>
            <a:r>
              <a:rPr lang="ro-RO" sz="3600" b="1" dirty="0"/>
              <a:t>ă(</a:t>
            </a:r>
            <a:r>
              <a:rPr lang="en-US" sz="3600" b="1" dirty="0"/>
              <a:t>2</a:t>
            </a:r>
            <a:r>
              <a:rPr lang="ro-RO" sz="3600" b="1" dirty="0"/>
              <a:t>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. </a:t>
            </a:r>
            <a:r>
              <a:rPr lang="en-US" sz="2800" dirty="0" err="1"/>
              <a:t>Dupa</a:t>
            </a:r>
            <a:r>
              <a:rPr lang="en-US" sz="2800" dirty="0"/>
              <a:t> 25-30 de </a:t>
            </a:r>
            <a:r>
              <a:rPr lang="en-US" sz="2800" dirty="0" err="1"/>
              <a:t>ani</a:t>
            </a:r>
            <a:r>
              <a:rPr lang="en-US" sz="2800" dirty="0"/>
              <a:t> de </a:t>
            </a:r>
            <a:r>
              <a:rPr lang="en-US" sz="2800" dirty="0" err="1"/>
              <a:t>infec</a:t>
            </a:r>
            <a:r>
              <a:rPr lang="ro-RO" sz="2800" dirty="0"/>
              <a:t>ţ</a:t>
            </a:r>
            <a:r>
              <a:rPr lang="en-US" sz="2800" dirty="0" err="1"/>
              <a:t>ie</a:t>
            </a:r>
            <a:r>
              <a:rPr lang="ro-RO" sz="2800" dirty="0"/>
              <a:t>:</a:t>
            </a:r>
            <a:r>
              <a:rPr lang="en-US" sz="2800" dirty="0"/>
              <a:t>  15-35% </a:t>
            </a:r>
            <a:r>
              <a:rPr lang="en-US" sz="2800" dirty="0" err="1"/>
              <a:t>pacienții</a:t>
            </a:r>
            <a:r>
              <a:rPr lang="en-US" sz="2800" dirty="0"/>
              <a:t> cu VHC</a:t>
            </a:r>
            <a:r>
              <a:rPr lang="ro-RO" sz="2800" dirty="0"/>
              <a:t> </a:t>
            </a:r>
            <a:r>
              <a:rPr lang="en-US" sz="2800" dirty="0" err="1"/>
              <a:t>dezvolt</a:t>
            </a:r>
            <a:r>
              <a:rPr lang="ro-RO" sz="2800" dirty="0"/>
              <a:t>ă</a:t>
            </a:r>
            <a:r>
              <a:rPr lang="en-US" sz="2800" dirty="0"/>
              <a:t> </a:t>
            </a:r>
            <a:r>
              <a:rPr lang="ro-RO" sz="2800" dirty="0"/>
              <a:t>c</a:t>
            </a:r>
            <a:r>
              <a:rPr lang="en-US" sz="2800" dirty="0" err="1"/>
              <a:t>iroz</a:t>
            </a:r>
            <a:r>
              <a:rPr lang="ro-RO" sz="2800" dirty="0"/>
              <a:t>ă</a:t>
            </a:r>
            <a:r>
              <a:rPr lang="en-US" sz="2800" dirty="0"/>
              <a:t> </a:t>
            </a:r>
            <a:r>
              <a:rPr lang="en-US" sz="2800" baseline="300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supraviețuirea</a:t>
            </a:r>
            <a:r>
              <a:rPr lang="en-US" sz="2800" dirty="0"/>
              <a:t> la 5 </a:t>
            </a:r>
            <a:r>
              <a:rPr lang="en-US" sz="2800" dirty="0" err="1"/>
              <a:t>ani</a:t>
            </a:r>
            <a:r>
              <a:rPr lang="en-US" sz="2800" dirty="0"/>
              <a:t>, 75-80%) </a:t>
            </a:r>
            <a:endParaRPr lang="ro-RO" sz="2800" dirty="0"/>
          </a:p>
          <a:p>
            <a:r>
              <a:rPr lang="ro-RO" sz="2800" dirty="0"/>
              <a:t>La 40 de ani de evoluţie: până </a:t>
            </a:r>
            <a:r>
              <a:rPr lang="en-US" sz="2800" dirty="0"/>
              <a:t>la 60% </a:t>
            </a:r>
            <a:r>
              <a:rPr lang="en-US" sz="2800" dirty="0" err="1"/>
              <a:t>ar</a:t>
            </a:r>
            <a:r>
              <a:rPr lang="en-US" sz="2800" dirty="0"/>
              <a:t> </a:t>
            </a:r>
            <a:r>
              <a:rPr lang="en-US" sz="2800" dirty="0" err="1"/>
              <a:t>putea</a:t>
            </a:r>
            <a:r>
              <a:rPr lang="en-US" sz="2800" dirty="0"/>
              <a:t> </a:t>
            </a:r>
            <a:r>
              <a:rPr lang="en-US" sz="2800" dirty="0" err="1"/>
              <a:t>dezvolta</a:t>
            </a:r>
            <a:r>
              <a:rPr lang="en-US" sz="2800" dirty="0"/>
              <a:t> </a:t>
            </a:r>
            <a:r>
              <a:rPr lang="en-US" sz="2800" dirty="0" err="1"/>
              <a:t>ciroz</a:t>
            </a:r>
            <a:r>
              <a:rPr lang="ro-RO" sz="2800" dirty="0"/>
              <a:t>ă</a:t>
            </a:r>
          </a:p>
          <a:p>
            <a:r>
              <a:rPr lang="ro-RO" sz="2800" dirty="0"/>
              <a:t>Factori de evoluţie rapidă: </a:t>
            </a:r>
          </a:p>
          <a:p>
            <a:pPr lvl="1"/>
            <a:r>
              <a:rPr lang="ro-RO" sz="2400" dirty="0"/>
              <a:t>vârsta la infectare </a:t>
            </a:r>
            <a:r>
              <a:rPr lang="en-US" sz="2400" dirty="0"/>
              <a:t>&gt; 36 </a:t>
            </a:r>
            <a:r>
              <a:rPr lang="en-US" sz="2400" dirty="0" err="1"/>
              <a:t>ani</a:t>
            </a:r>
            <a:endParaRPr lang="ro-RO" sz="2400" dirty="0"/>
          </a:p>
          <a:p>
            <a:pPr lvl="1"/>
            <a:r>
              <a:rPr lang="ro-RO" sz="2400" dirty="0"/>
              <a:t>Sex masculin</a:t>
            </a:r>
          </a:p>
          <a:p>
            <a:pPr lvl="1"/>
            <a:r>
              <a:rPr lang="ro-RO" sz="2400" dirty="0"/>
              <a:t>Durata infecţiei</a:t>
            </a:r>
          </a:p>
          <a:p>
            <a:pPr lvl="1"/>
            <a:r>
              <a:rPr lang="ro-RO" sz="2400" dirty="0"/>
              <a:t>Polimorfisme genetice</a:t>
            </a:r>
          </a:p>
          <a:p>
            <a:pPr lvl="1"/>
            <a:r>
              <a:rPr lang="ro-RO" sz="2400" dirty="0"/>
              <a:t>Asocierea cu infecţia HIV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b="1" dirty="0"/>
              <a:t>Epidemiologia complicaţiilor VHC</a:t>
            </a:r>
            <a:br>
              <a:rPr lang="ro-RO" sz="3600" b="1" dirty="0"/>
            </a:br>
            <a:r>
              <a:rPr lang="ro-RO" sz="3600" b="1" dirty="0"/>
              <a:t>CHC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600" dirty="0"/>
              <a:t>La </a:t>
            </a:r>
            <a:r>
              <a:rPr lang="en-US" sz="2600" dirty="0" err="1"/>
              <a:t>nivel</a:t>
            </a:r>
            <a:r>
              <a:rPr lang="en-US" sz="2600" dirty="0"/>
              <a:t> </a:t>
            </a:r>
            <a:r>
              <a:rPr lang="en-US" sz="2600" dirty="0" err="1"/>
              <a:t>mondial</a:t>
            </a:r>
            <a:r>
              <a:rPr lang="en-US" sz="2600" dirty="0"/>
              <a:t>, ca</a:t>
            </a:r>
            <a:r>
              <a:rPr lang="ro-RO" sz="2600" dirty="0"/>
              <a:t>rcinomul hepato-celular</a:t>
            </a:r>
            <a:r>
              <a:rPr lang="en-US" sz="2600" dirty="0"/>
              <a:t> </a:t>
            </a:r>
            <a:r>
              <a:rPr lang="en-US" sz="2600" dirty="0" err="1"/>
              <a:t>este</a:t>
            </a:r>
            <a:r>
              <a:rPr lang="en-US" sz="2600" dirty="0"/>
              <a:t> a </a:t>
            </a:r>
            <a:r>
              <a:rPr lang="en-US" sz="2600" dirty="0" err="1"/>
              <a:t>cincea</a:t>
            </a:r>
            <a:r>
              <a:rPr lang="en-US" sz="2600" dirty="0"/>
              <a:t> </a:t>
            </a:r>
            <a:r>
              <a:rPr lang="en-US" sz="2600" dirty="0" err="1"/>
              <a:t>cauz</a:t>
            </a:r>
            <a:r>
              <a:rPr lang="ro-RO" sz="2600" dirty="0"/>
              <a:t>ă</a:t>
            </a:r>
            <a:r>
              <a:rPr lang="en-US" sz="2600" dirty="0"/>
              <a:t> de cancer </a:t>
            </a:r>
            <a:r>
              <a:rPr lang="ro-RO" sz="2600" dirty="0" err="1"/>
              <a:t>ş</a:t>
            </a:r>
            <a:r>
              <a:rPr lang="en-US" sz="2600" dirty="0" err="1"/>
              <a:t>i</a:t>
            </a:r>
            <a:r>
              <a:rPr lang="en-US" sz="2600" dirty="0"/>
              <a:t>  a </a:t>
            </a:r>
            <a:r>
              <a:rPr lang="en-US" sz="2600" dirty="0" err="1"/>
              <a:t>treia</a:t>
            </a:r>
            <a:r>
              <a:rPr lang="en-US" sz="2600" dirty="0"/>
              <a:t> </a:t>
            </a:r>
            <a:r>
              <a:rPr lang="en-US" sz="2600" dirty="0" err="1"/>
              <a:t>cauz</a:t>
            </a:r>
            <a:r>
              <a:rPr lang="ro-RO" sz="2600" dirty="0"/>
              <a:t>ă</a:t>
            </a:r>
            <a:r>
              <a:rPr lang="en-US" sz="2600" dirty="0"/>
              <a:t> de </a:t>
            </a:r>
            <a:r>
              <a:rPr lang="ro-RO" sz="2600" dirty="0"/>
              <a:t>deces prin </a:t>
            </a:r>
            <a:r>
              <a:rPr lang="en-US" sz="2600" dirty="0"/>
              <a:t>cancer</a:t>
            </a:r>
            <a:r>
              <a:rPr lang="ro-RO" sz="2600" dirty="0"/>
              <a:t>.</a:t>
            </a:r>
          </a:p>
          <a:p>
            <a:r>
              <a:rPr lang="ro-RO" sz="2600" dirty="0"/>
              <a:t>Risc </a:t>
            </a:r>
            <a:r>
              <a:rPr lang="en-US" sz="2600" dirty="0"/>
              <a:t>de </a:t>
            </a:r>
            <a:r>
              <a:rPr lang="en-US" sz="2600" dirty="0" err="1"/>
              <a:t>zece</a:t>
            </a:r>
            <a:r>
              <a:rPr lang="en-US" sz="2600" dirty="0"/>
              <a:t> </a:t>
            </a:r>
            <a:r>
              <a:rPr lang="en-US" sz="2600" dirty="0" err="1"/>
              <a:t>ori</a:t>
            </a:r>
            <a:r>
              <a:rPr lang="en-US" sz="2600" dirty="0"/>
              <a:t> </a:t>
            </a:r>
            <a:r>
              <a:rPr lang="en-US" sz="2600" dirty="0" err="1"/>
              <a:t>mai</a:t>
            </a:r>
            <a:r>
              <a:rPr lang="en-US" sz="2600" dirty="0"/>
              <a:t> mare </a:t>
            </a:r>
            <a:r>
              <a:rPr lang="en-US" sz="2600" dirty="0" err="1"/>
              <a:t>comparativ</a:t>
            </a:r>
            <a:r>
              <a:rPr lang="en-US" sz="2600" dirty="0"/>
              <a:t> cu </a:t>
            </a:r>
            <a:r>
              <a:rPr lang="en-US" sz="2600" dirty="0" err="1"/>
              <a:t>indivizii</a:t>
            </a:r>
            <a:r>
              <a:rPr lang="en-US" sz="2600" dirty="0"/>
              <a:t> cu VHC </a:t>
            </a:r>
            <a:r>
              <a:rPr lang="en-US" sz="2600" dirty="0" err="1"/>
              <a:t>negativ</a:t>
            </a:r>
            <a:endParaRPr lang="ro-RO" sz="2600" dirty="0"/>
          </a:p>
          <a:p>
            <a:r>
              <a:rPr lang="en-US" sz="2600" dirty="0"/>
              <a:t>Rata C</a:t>
            </a:r>
            <a:r>
              <a:rPr lang="ro-RO" sz="2600" dirty="0"/>
              <a:t>H</a:t>
            </a:r>
            <a:r>
              <a:rPr lang="en-US" sz="2600" dirty="0"/>
              <a:t>C </a:t>
            </a:r>
            <a:r>
              <a:rPr lang="ro-RO" sz="2600" dirty="0"/>
              <a:t>î</a:t>
            </a:r>
            <a:r>
              <a:rPr lang="en-US" sz="2600" dirty="0"/>
              <a:t>n</a:t>
            </a:r>
            <a:r>
              <a:rPr lang="ro-RO" sz="2600" dirty="0"/>
              <a:t> </a:t>
            </a:r>
            <a:r>
              <a:rPr lang="en-US" sz="2600" dirty="0"/>
              <a:t>r</a:t>
            </a:r>
            <a:r>
              <a:rPr lang="ro-RO" sz="2600" dirty="0"/>
              <a:t>â</a:t>
            </a:r>
            <a:r>
              <a:rPr lang="en-US" sz="2600" dirty="0" err="1"/>
              <a:t>ndul</a:t>
            </a:r>
            <a:r>
              <a:rPr lang="en-US" sz="2600" dirty="0"/>
              <a:t> </a:t>
            </a:r>
            <a:r>
              <a:rPr lang="en-US" sz="2600" dirty="0" err="1"/>
              <a:t>persoanelor</a:t>
            </a:r>
            <a:r>
              <a:rPr lang="en-US" sz="2600" dirty="0"/>
              <a:t> </a:t>
            </a:r>
            <a:r>
              <a:rPr lang="en-US" sz="2600" dirty="0" err="1"/>
              <a:t>infectate</a:t>
            </a:r>
            <a:r>
              <a:rPr lang="en-US" sz="2600" dirty="0"/>
              <a:t> cu VHC </a:t>
            </a:r>
            <a:r>
              <a:rPr lang="en-US" sz="2600" dirty="0" err="1"/>
              <a:t>variază</a:t>
            </a:r>
            <a:r>
              <a:rPr lang="en-US" sz="2600" dirty="0"/>
              <a:t> </a:t>
            </a:r>
            <a:r>
              <a:rPr lang="en-US" sz="2600" dirty="0" err="1"/>
              <a:t>între</a:t>
            </a:r>
            <a:r>
              <a:rPr lang="en-US" sz="2600" dirty="0"/>
              <a:t> 1-3% </a:t>
            </a:r>
            <a:endParaRPr lang="ro-RO" sz="2600" dirty="0"/>
          </a:p>
          <a:p>
            <a:r>
              <a:rPr lang="ro-RO" sz="2600" dirty="0" err="1"/>
              <a:t>I</a:t>
            </a:r>
            <a:r>
              <a:rPr lang="en-US" sz="2600" dirty="0" err="1"/>
              <a:t>ntervalul</a:t>
            </a:r>
            <a:r>
              <a:rPr lang="en-US" sz="2600" dirty="0"/>
              <a:t> de la </a:t>
            </a:r>
            <a:r>
              <a:rPr lang="en-US" sz="2600" dirty="0" err="1"/>
              <a:t>infec</a:t>
            </a:r>
            <a:r>
              <a:rPr lang="ro-RO" sz="2600" dirty="0"/>
              <a:t>ţ</a:t>
            </a:r>
            <a:r>
              <a:rPr lang="en-US" sz="2600" dirty="0" err="1"/>
              <a:t>ie</a:t>
            </a:r>
            <a:r>
              <a:rPr lang="en-US" sz="2600" dirty="0"/>
              <a:t> la C</a:t>
            </a:r>
            <a:r>
              <a:rPr lang="ro-RO" sz="2600" dirty="0"/>
              <a:t>H</a:t>
            </a:r>
            <a:r>
              <a:rPr lang="en-US" sz="2600" dirty="0"/>
              <a:t>C </a:t>
            </a:r>
            <a:r>
              <a:rPr lang="en-US" sz="2600" dirty="0" err="1"/>
              <a:t>estimat</a:t>
            </a:r>
            <a:r>
              <a:rPr lang="en-US" sz="2600" dirty="0"/>
              <a:t> la ~ 30 de </a:t>
            </a:r>
            <a:r>
              <a:rPr lang="en-US" sz="2600" dirty="0" err="1"/>
              <a:t>ani</a:t>
            </a:r>
            <a:endParaRPr lang="ro-RO" sz="2600" dirty="0"/>
          </a:p>
          <a:p>
            <a:r>
              <a:rPr lang="ro-RO" sz="2600" dirty="0"/>
              <a:t>Rata anuală de apariţie la persoanele cu ciroză 2-3% până la 8%</a:t>
            </a:r>
          </a:p>
          <a:p>
            <a:r>
              <a:rPr lang="ro-RO" sz="2600" dirty="0"/>
              <a:t>Factori de risc: vârsta, diabet zaharat, sex masculin, obezitate, alfa feto-proteina      ciroza hepatică</a:t>
            </a:r>
          </a:p>
          <a:p>
            <a:endParaRPr lang="ro-RO" sz="2800" dirty="0"/>
          </a:p>
          <a:p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 rot="16200000">
            <a:off x="4724400" y="6096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sz="4000" b="1" dirty="0"/>
              <a:t>Epidemiologia complicaţiilor VHC</a:t>
            </a:r>
            <a:br>
              <a:rPr lang="ro-RO" sz="4000" b="1" dirty="0"/>
            </a:br>
            <a:r>
              <a:rPr lang="ro-RO" sz="4000" b="1" dirty="0"/>
              <a:t>-manifestari extrahepatice-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err="1"/>
              <a:t>Limfom</a:t>
            </a:r>
            <a:r>
              <a:rPr lang="en-US" sz="2800" b="1" i="1" dirty="0"/>
              <a:t> non-Hodgkin </a:t>
            </a:r>
            <a:r>
              <a:rPr lang="en-US" sz="2800" dirty="0"/>
              <a:t> </a:t>
            </a:r>
            <a:r>
              <a:rPr lang="en-US" sz="2800" dirty="0" err="1"/>
              <a:t>infec</a:t>
            </a:r>
            <a:r>
              <a:rPr lang="ro-RO" sz="2800" dirty="0"/>
              <a:t>ţ</a:t>
            </a:r>
            <a:r>
              <a:rPr lang="en-US" sz="2800" dirty="0" err="1"/>
              <a:t>ia</a:t>
            </a:r>
            <a:r>
              <a:rPr lang="ro-RO" sz="2800" dirty="0"/>
              <a:t> </a:t>
            </a:r>
            <a:r>
              <a:rPr lang="en-US" sz="2800" dirty="0"/>
              <a:t>VHC </a:t>
            </a:r>
            <a:r>
              <a:rPr lang="ro-RO" sz="2800" dirty="0"/>
              <a:t>se </a:t>
            </a:r>
            <a:r>
              <a:rPr lang="en-US" sz="2800" dirty="0" err="1"/>
              <a:t>asocia</a:t>
            </a:r>
            <a:r>
              <a:rPr lang="ro-RO" sz="2800" dirty="0"/>
              <a:t>ză </a:t>
            </a:r>
            <a:r>
              <a:rPr lang="en-US" sz="2800" dirty="0"/>
              <a:t>cu </a:t>
            </a:r>
            <a:r>
              <a:rPr lang="en-US" sz="2800" dirty="0" err="1"/>
              <a:t>dezvoltarea</a:t>
            </a:r>
            <a:r>
              <a:rPr lang="en-US" sz="2800" dirty="0"/>
              <a:t> de </a:t>
            </a:r>
            <a:r>
              <a:rPr lang="en-US" sz="2800" dirty="0" err="1"/>
              <a:t>celule</a:t>
            </a:r>
            <a:r>
              <a:rPr lang="en-US" sz="2800" dirty="0"/>
              <a:t> B non-</a:t>
            </a:r>
            <a:r>
              <a:rPr lang="ro-RO" sz="2800" dirty="0"/>
              <a:t>H</a:t>
            </a:r>
            <a:r>
              <a:rPr lang="en-US" sz="2800" dirty="0" err="1"/>
              <a:t>odgkin</a:t>
            </a:r>
            <a:r>
              <a:rPr lang="en-US" sz="2800" baseline="30000" dirty="0"/>
              <a:t> </a:t>
            </a:r>
            <a:r>
              <a:rPr lang="en-US" sz="2800" dirty="0"/>
              <a:t> </a:t>
            </a:r>
            <a:r>
              <a:rPr lang="ro-RO" sz="2800" dirty="0"/>
              <a:t>(d</a:t>
            </a:r>
            <a:r>
              <a:rPr lang="en-US" sz="2800" dirty="0" err="1"/>
              <a:t>ovezi</a:t>
            </a:r>
            <a:r>
              <a:rPr lang="en-US" sz="2800" dirty="0"/>
              <a:t> </a:t>
            </a:r>
            <a:r>
              <a:rPr lang="en-US" sz="2800" dirty="0" err="1"/>
              <a:t>epidemiologice</a:t>
            </a:r>
            <a:r>
              <a:rPr lang="en-US" sz="2800" dirty="0"/>
              <a:t> </a:t>
            </a:r>
            <a:r>
              <a:rPr lang="ro-RO" sz="2800" dirty="0" err="1"/>
              <a:t>ş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clinice</a:t>
            </a:r>
            <a:r>
              <a:rPr lang="ro-RO" sz="2800" dirty="0"/>
              <a:t>)</a:t>
            </a:r>
          </a:p>
          <a:p>
            <a:r>
              <a:rPr lang="en-US" sz="2800" b="1" i="1" dirty="0" err="1"/>
              <a:t>Crioglobulinemie</a:t>
            </a:r>
            <a:r>
              <a:rPr lang="en-US" sz="2800" b="1" i="1" dirty="0"/>
              <a:t>. </a:t>
            </a:r>
            <a:r>
              <a:rPr lang="en-US" sz="2800" dirty="0" err="1"/>
              <a:t>Crioglobulinele</a:t>
            </a:r>
            <a:r>
              <a:rPr lang="en-US" sz="2800" dirty="0"/>
              <a:t> </a:t>
            </a:r>
            <a:r>
              <a:rPr lang="en-US" sz="2800" dirty="0" err="1"/>
              <a:t>circulan</a:t>
            </a:r>
            <a:r>
              <a:rPr lang="ro-RO" sz="2800" dirty="0"/>
              <a:t>te:</a:t>
            </a:r>
            <a:r>
              <a:rPr lang="en-US" sz="2800" dirty="0"/>
              <a:t>40-60% </a:t>
            </a:r>
            <a:r>
              <a:rPr lang="en-US" sz="2800" dirty="0" err="1"/>
              <a:t>dintre</a:t>
            </a:r>
            <a:r>
              <a:rPr lang="en-US" sz="2800" dirty="0"/>
              <a:t> </a:t>
            </a:r>
            <a:r>
              <a:rPr lang="en-US" sz="2800" dirty="0" err="1"/>
              <a:t>pacienții</a:t>
            </a:r>
            <a:r>
              <a:rPr lang="en-US" sz="2800" dirty="0"/>
              <a:t> cu HCV</a:t>
            </a:r>
            <a:r>
              <a:rPr lang="ro-RO" sz="2800" dirty="0"/>
              <a:t>;</a:t>
            </a:r>
            <a:r>
              <a:rPr lang="en-US" sz="2800" dirty="0"/>
              <a:t> </a:t>
            </a:r>
            <a:r>
              <a:rPr lang="en-US" sz="2800" dirty="0" err="1"/>
              <a:t>până</a:t>
            </a:r>
            <a:r>
              <a:rPr lang="en-US" sz="2800" dirty="0"/>
              <a:t> la 91%</a:t>
            </a:r>
            <a:r>
              <a:rPr lang="ro-RO" sz="2800" dirty="0"/>
              <a:t> dintre pacienţii cu CME tip II au infecţie VHC</a:t>
            </a:r>
          </a:p>
          <a:p>
            <a:r>
              <a:rPr lang="en-US" sz="2800" b="1" i="1" dirty="0" err="1"/>
              <a:t>Glomerulonefrita</a:t>
            </a:r>
            <a:r>
              <a:rPr lang="en-US" sz="2800" b="1" i="1" dirty="0"/>
              <a:t> </a:t>
            </a:r>
            <a:r>
              <a:rPr lang="en-US" sz="2800" b="1" dirty="0"/>
              <a:t> </a:t>
            </a:r>
            <a:r>
              <a:rPr lang="en-US" sz="2800" b="1" dirty="0" err="1"/>
              <a:t>membranoproliferativ</a:t>
            </a:r>
            <a:r>
              <a:rPr lang="ro-RO" sz="2800" b="1" dirty="0"/>
              <a:t>ă</a:t>
            </a:r>
            <a:r>
              <a:rPr lang="en-US" sz="2800" b="1" dirty="0"/>
              <a:t> </a:t>
            </a:r>
            <a:r>
              <a:rPr lang="ro-RO" sz="2800" b="1" dirty="0"/>
              <a:t>t</a:t>
            </a:r>
            <a:r>
              <a:rPr lang="en-US" sz="2800" b="1" dirty="0" err="1"/>
              <a:t>ip</a:t>
            </a:r>
            <a:r>
              <a:rPr lang="ro-RO" sz="2800" b="1" dirty="0"/>
              <a:t> </a:t>
            </a:r>
            <a:r>
              <a:rPr lang="en-US" sz="2800" b="1" dirty="0"/>
              <a:t>I</a:t>
            </a:r>
            <a:r>
              <a:rPr lang="ro-RO" sz="2800" b="1" dirty="0"/>
              <a:t> </a:t>
            </a:r>
            <a:r>
              <a:rPr lang="en-US" sz="2800" dirty="0" err="1"/>
              <a:t>cea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comună</a:t>
            </a:r>
            <a:r>
              <a:rPr lang="en-US" sz="2800" dirty="0"/>
              <a:t> </a:t>
            </a:r>
            <a:r>
              <a:rPr lang="en-US" sz="2800" dirty="0" err="1"/>
              <a:t>formă</a:t>
            </a:r>
            <a:r>
              <a:rPr lang="en-US" sz="2800" dirty="0"/>
              <a:t> de </a:t>
            </a:r>
            <a:r>
              <a:rPr lang="en-US" sz="2800" dirty="0" err="1"/>
              <a:t>manifestare</a:t>
            </a:r>
            <a:r>
              <a:rPr lang="en-US" sz="2800" dirty="0"/>
              <a:t> renal</a:t>
            </a:r>
            <a:r>
              <a:rPr lang="ro-RO" sz="2800" dirty="0"/>
              <a:t>ă</a:t>
            </a:r>
            <a:r>
              <a:rPr lang="en-US" sz="2800" dirty="0"/>
              <a:t> </a:t>
            </a:r>
            <a:r>
              <a:rPr lang="en-US" sz="2800" dirty="0" err="1"/>
              <a:t>legat</a:t>
            </a:r>
            <a:r>
              <a:rPr lang="ro-RO" sz="2800" dirty="0"/>
              <a:t>ă</a:t>
            </a:r>
            <a:r>
              <a:rPr lang="en-US" sz="2800" dirty="0"/>
              <a:t> de VHC</a:t>
            </a:r>
            <a:r>
              <a:rPr lang="ro-RO" sz="2800" dirty="0"/>
              <a:t> (</a:t>
            </a:r>
            <a:r>
              <a:rPr lang="en-US" sz="2800" dirty="0" err="1"/>
              <a:t>crioglobulinemie</a:t>
            </a:r>
            <a:r>
              <a:rPr lang="ro-RO" sz="2800" dirty="0"/>
              <a:t>)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Epidemiologia complicaţiilor VHC</a:t>
            </a:r>
            <a:br>
              <a:rPr lang="ro-RO" dirty="0"/>
            </a:br>
            <a:r>
              <a:rPr lang="ro-RO" dirty="0"/>
              <a:t>-manifestari extrahepatice-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i="1" dirty="0" err="1"/>
              <a:t>Porfirie</a:t>
            </a:r>
            <a:r>
              <a:rPr lang="en-US" sz="2800" b="1" i="1" dirty="0"/>
              <a:t> </a:t>
            </a:r>
            <a:r>
              <a:rPr lang="en-US" sz="2800" b="1" i="1" dirty="0" err="1"/>
              <a:t>cutanata</a:t>
            </a:r>
            <a:r>
              <a:rPr lang="en-US" sz="2800" b="1" i="1" dirty="0"/>
              <a:t> </a:t>
            </a:r>
            <a:r>
              <a:rPr lang="en-US" sz="2800" b="1" i="1" dirty="0" err="1"/>
              <a:t>tardiva</a:t>
            </a:r>
            <a:r>
              <a:rPr lang="ro-RO" sz="2800" b="1" i="1" dirty="0"/>
              <a:t>: </a:t>
            </a:r>
            <a:r>
              <a:rPr lang="ro-RO" sz="2800" dirty="0"/>
              <a:t>fotosensibilitate,</a:t>
            </a:r>
            <a:r>
              <a:rPr lang="en-US" sz="2800" dirty="0"/>
              <a:t> </a:t>
            </a:r>
            <a:r>
              <a:rPr lang="en-US" sz="2800" dirty="0" err="1"/>
              <a:t>traume</a:t>
            </a:r>
            <a:r>
              <a:rPr lang="en-US" sz="2800" dirty="0"/>
              <a:t> </a:t>
            </a:r>
            <a:r>
              <a:rPr lang="en-US" sz="2800" dirty="0" err="1"/>
              <a:t>minore</a:t>
            </a:r>
            <a:r>
              <a:rPr lang="en-US" sz="2800" dirty="0"/>
              <a:t> </a:t>
            </a:r>
            <a:r>
              <a:rPr lang="en-US" sz="2800" dirty="0" err="1"/>
              <a:t>prin</a:t>
            </a:r>
            <a:r>
              <a:rPr lang="en-US" sz="2800" dirty="0"/>
              <a:t> </a:t>
            </a:r>
            <a:r>
              <a:rPr lang="en-US" sz="2800" dirty="0" err="1"/>
              <a:t>formarea</a:t>
            </a:r>
            <a:r>
              <a:rPr lang="en-US" sz="2800" dirty="0"/>
              <a:t> </a:t>
            </a:r>
            <a:r>
              <a:rPr lang="en-US" sz="2800" dirty="0" err="1"/>
              <a:t>vezicule</a:t>
            </a:r>
            <a:r>
              <a:rPr lang="en-US" sz="2800" dirty="0"/>
              <a:t>, </a:t>
            </a:r>
            <a:r>
              <a:rPr lang="en-US" sz="2800" dirty="0" err="1"/>
              <a:t>cicatrici</a:t>
            </a:r>
            <a:r>
              <a:rPr lang="ro-RO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hipo</a:t>
            </a:r>
            <a:r>
              <a:rPr lang="ro-RO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hiperpigmentare</a:t>
            </a:r>
            <a:r>
              <a:rPr lang="ro-RO" sz="2800" dirty="0"/>
              <a:t> cutanată</a:t>
            </a:r>
          </a:p>
          <a:p>
            <a:pPr>
              <a:buNone/>
            </a:pPr>
            <a:r>
              <a:rPr lang="ro-RO" sz="2800" dirty="0"/>
              <a:t>	- p</a:t>
            </a:r>
            <a:r>
              <a:rPr lang="en-US" sz="2800" dirty="0" err="1"/>
              <a:t>revalența</a:t>
            </a:r>
            <a:r>
              <a:rPr lang="en-US" sz="2800" dirty="0"/>
              <a:t> VHC la </a:t>
            </a:r>
            <a:r>
              <a:rPr lang="en-US" sz="2800" dirty="0" err="1"/>
              <a:t>pacien</a:t>
            </a:r>
            <a:r>
              <a:rPr lang="ro-RO" sz="2800" dirty="0"/>
              <a:t>ţ</a:t>
            </a:r>
            <a:r>
              <a:rPr lang="en-US" sz="2800" dirty="0"/>
              <a:t>ii cu PCT </a:t>
            </a:r>
            <a:r>
              <a:rPr lang="en-US" sz="2800" dirty="0" err="1"/>
              <a:t>în</a:t>
            </a:r>
            <a:r>
              <a:rPr lang="en-US" sz="2800" dirty="0"/>
              <a:t> SUA 56-100%</a:t>
            </a:r>
            <a:endParaRPr lang="ro-RO" sz="2800" dirty="0"/>
          </a:p>
          <a:p>
            <a:pPr>
              <a:buNone/>
            </a:pPr>
            <a:r>
              <a:rPr lang="ro-RO" sz="2800" dirty="0"/>
              <a:t>	- estimare la nivel mondial : 47%</a:t>
            </a:r>
          </a:p>
          <a:p>
            <a:r>
              <a:rPr lang="en-US" sz="2800" b="1" i="1" dirty="0"/>
              <a:t>Lichen plan</a:t>
            </a:r>
            <a:r>
              <a:rPr lang="ro-RO" sz="2800" b="1" i="1" dirty="0"/>
              <a:t>: </a:t>
            </a:r>
            <a:r>
              <a:rPr lang="en-US" sz="2800" dirty="0"/>
              <a:t>10-40% </a:t>
            </a:r>
            <a:r>
              <a:rPr lang="en-US" sz="2800" dirty="0" err="1"/>
              <a:t>dintre</a:t>
            </a:r>
            <a:r>
              <a:rPr lang="en-US" sz="2800" dirty="0"/>
              <a:t> </a:t>
            </a:r>
            <a:r>
              <a:rPr lang="en-US" sz="2800" dirty="0" err="1"/>
              <a:t>pacienții</a:t>
            </a:r>
            <a:r>
              <a:rPr lang="en-US" sz="2800" dirty="0"/>
              <a:t> cu lichen plan </a:t>
            </a:r>
            <a:r>
              <a:rPr lang="en-US" sz="2800" dirty="0" err="1"/>
              <a:t>sunt</a:t>
            </a:r>
            <a:r>
              <a:rPr lang="en-US" sz="2800" dirty="0"/>
              <a:t> </a:t>
            </a:r>
            <a:r>
              <a:rPr lang="en-US" sz="2800" dirty="0" err="1"/>
              <a:t>seropozitiv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ro-RO" sz="2800" dirty="0"/>
              <a:t>VHC</a:t>
            </a:r>
          </a:p>
          <a:p>
            <a:r>
              <a:rPr lang="en-US" sz="2800" b="1" i="1" dirty="0" err="1"/>
              <a:t>Diabet</a:t>
            </a:r>
            <a:r>
              <a:rPr lang="en-US" sz="2800" b="1" i="1" dirty="0"/>
              <a:t> </a:t>
            </a:r>
            <a:r>
              <a:rPr lang="en-US" sz="2800" b="1" i="1" dirty="0" err="1"/>
              <a:t>zaharat</a:t>
            </a:r>
            <a:r>
              <a:rPr lang="ro-RO" sz="2800" b="1" i="1" dirty="0"/>
              <a:t> tip II: </a:t>
            </a:r>
            <a:r>
              <a:rPr lang="ro-RO" sz="2800" dirty="0"/>
              <a:t>posibilă inducere a rezistenţei la insulină intra</a:t>
            </a:r>
            <a:r>
              <a:rPr lang="en-US" sz="2800" dirty="0"/>
              <a:t>/</a:t>
            </a:r>
            <a:r>
              <a:rPr lang="en-US" sz="2800" dirty="0" err="1"/>
              <a:t>extrahepatic</a:t>
            </a:r>
            <a:r>
              <a:rPr lang="ro-RO" sz="2800" dirty="0"/>
              <a:t>ă datorată VHC, neîntalnită la inf. VHB</a:t>
            </a:r>
          </a:p>
          <a:p>
            <a:pPr algn="ctr">
              <a:buNone/>
            </a:pPr>
            <a:r>
              <a:rPr lang="ro-RO" sz="2800" b="1" dirty="0"/>
              <a:t>Toate manifestările descrise au fost ameliorate de tratamentul cu Interferon!!</a:t>
            </a:r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Momente importante în cercetarea și managementul HCV.</a:t>
            </a:r>
            <a:endParaRPr lang="en-US" sz="3200" dirty="0"/>
          </a:p>
        </p:txBody>
      </p:sp>
      <p:pic>
        <p:nvPicPr>
          <p:cNvPr id="4" name="Picture 5" descr="nrdp20176-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686443" cy="38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5846763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latin typeface="Arial" pitchFamily="34" charset="0"/>
                <a:cs typeface="Arial" pitchFamily="34" charset="0"/>
              </a:rPr>
              <a:t>Manns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M.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(2017)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Hepatitis C virus infection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Dis. Primers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doi:10.1038/nrdp.2017.6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/>
              <a:t>Calitatea vieţii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Health-related quality of life (</a:t>
            </a:r>
            <a:r>
              <a:rPr lang="en-US" sz="2800" b="1" dirty="0"/>
              <a:t>HRQOL</a:t>
            </a:r>
            <a:r>
              <a:rPr lang="en-US" sz="2800" dirty="0"/>
              <a:t>)</a:t>
            </a:r>
            <a:endParaRPr lang="ro-RO" sz="2800" dirty="0"/>
          </a:p>
          <a:p>
            <a:pPr>
              <a:buNone/>
            </a:pPr>
            <a:r>
              <a:rPr lang="ro-RO" sz="2800" dirty="0"/>
              <a:t>	- indicatori ai </a:t>
            </a:r>
            <a:r>
              <a:rPr lang="en-US" sz="2800" dirty="0" err="1"/>
              <a:t>sănătății</a:t>
            </a:r>
            <a:r>
              <a:rPr lang="ro-RO" sz="2800" dirty="0"/>
              <a:t> m</a:t>
            </a:r>
            <a:r>
              <a:rPr lang="en-US" sz="2800" dirty="0" err="1"/>
              <a:t>intale</a:t>
            </a:r>
            <a:r>
              <a:rPr lang="en-US" sz="2800" dirty="0"/>
              <a:t>, </a:t>
            </a:r>
            <a:r>
              <a:rPr lang="en-US" sz="2800" dirty="0" err="1"/>
              <a:t>fizice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sociale</a:t>
            </a:r>
            <a:r>
              <a:rPr lang="en-US" sz="2800" dirty="0"/>
              <a:t> </a:t>
            </a:r>
            <a:endParaRPr lang="ro-RO" sz="2800" dirty="0"/>
          </a:p>
          <a:p>
            <a:pPr>
              <a:buNone/>
            </a:pPr>
            <a:r>
              <a:rPr lang="ro-RO" sz="2800" dirty="0"/>
              <a:t>	- </a:t>
            </a:r>
            <a:r>
              <a:rPr lang="en-US" sz="2800" dirty="0" err="1"/>
              <a:t>activitate</a:t>
            </a:r>
            <a:r>
              <a:rPr lang="en-US" sz="2800" dirty="0"/>
              <a:t>, </a:t>
            </a:r>
            <a:r>
              <a:rPr lang="en-US" sz="2800" dirty="0" err="1"/>
              <a:t>energie</a:t>
            </a:r>
            <a:r>
              <a:rPr lang="en-US" sz="2800" dirty="0"/>
              <a:t>, </a:t>
            </a:r>
            <a:r>
              <a:rPr lang="en-US" sz="2800" dirty="0" err="1"/>
              <a:t>vitalitate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oboseal</a:t>
            </a:r>
            <a:r>
              <a:rPr lang="ro-RO" sz="2800" dirty="0"/>
              <a:t>ă</a:t>
            </a:r>
          </a:p>
          <a:p>
            <a:r>
              <a:rPr lang="ro-RO" sz="2800" b="1" dirty="0"/>
              <a:t>Pacienţii cu VHC</a:t>
            </a:r>
            <a:r>
              <a:rPr lang="ro-RO" sz="2800" dirty="0"/>
              <a:t>: oboseală, presenteeism, absenteism</a:t>
            </a:r>
          </a:p>
          <a:p>
            <a:r>
              <a:rPr lang="ro-RO" sz="2800" dirty="0"/>
              <a:t>Tratament IFN+RBV: scădere evidentă a calităţii vieţii</a:t>
            </a:r>
          </a:p>
          <a:p>
            <a:r>
              <a:rPr lang="ro-RO" sz="2800" dirty="0"/>
              <a:t>Tratament IFN-free+RBV: scădere moderată a calităţii vieţii (RBV)</a:t>
            </a:r>
          </a:p>
          <a:p>
            <a:r>
              <a:rPr lang="ro-RO" sz="2800" dirty="0"/>
              <a:t>Tratament IFN-free: iniţial nu influenţează; după 2 săptamani          îmbunătăţire evidentă a calităţii vieţii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514600" y="5791200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dirty="0"/>
              <a:t>Infecţia VHC în epoca tratamentului </a:t>
            </a:r>
            <a:br>
              <a:rPr lang="ro-RO" sz="3600" dirty="0"/>
            </a:br>
            <a:r>
              <a:rPr lang="ro-RO" sz="3600" dirty="0"/>
              <a:t>IFN-free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3733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err="1"/>
              <a:t>Adunarea</a:t>
            </a:r>
            <a:r>
              <a:rPr lang="en-US" sz="2800" b="1" dirty="0"/>
              <a:t> </a:t>
            </a:r>
            <a:r>
              <a:rPr lang="en-US" sz="2800" b="1" dirty="0" err="1"/>
              <a:t>Mondială</a:t>
            </a:r>
            <a:r>
              <a:rPr lang="en-US" sz="2800" b="1" dirty="0"/>
              <a:t> a </a:t>
            </a:r>
            <a:r>
              <a:rPr lang="en-US" sz="2800" b="1" dirty="0" err="1"/>
              <a:t>Sănătății</a:t>
            </a:r>
            <a:r>
              <a:rPr lang="en-US" sz="2800" b="1" dirty="0"/>
              <a:t> </a:t>
            </a:r>
            <a:r>
              <a:rPr lang="ro-RO" sz="2800" dirty="0"/>
              <a:t>: </a:t>
            </a:r>
            <a:r>
              <a:rPr lang="en-US" sz="2800" dirty="0"/>
              <a:t>„</a:t>
            </a:r>
            <a:r>
              <a:rPr lang="en-US" sz="2800" dirty="0" err="1"/>
              <a:t>Strategia</a:t>
            </a:r>
            <a:r>
              <a:rPr lang="en-US" sz="2800" dirty="0"/>
              <a:t> </a:t>
            </a:r>
            <a:r>
              <a:rPr lang="en-US" sz="2800" dirty="0" err="1"/>
              <a:t>globală</a:t>
            </a:r>
            <a:r>
              <a:rPr lang="en-US" sz="2800" dirty="0"/>
              <a:t> de </a:t>
            </a:r>
            <a:r>
              <a:rPr lang="en-US" sz="2800" dirty="0" err="1"/>
              <a:t>sănătate</a:t>
            </a:r>
            <a:r>
              <a:rPr lang="en-US" sz="2800" dirty="0"/>
              <a:t> </a:t>
            </a:r>
            <a:r>
              <a:rPr lang="en-US" sz="2800" dirty="0" err="1"/>
              <a:t>privind</a:t>
            </a:r>
            <a:r>
              <a:rPr lang="en-US" sz="2800" dirty="0"/>
              <a:t> </a:t>
            </a:r>
            <a:r>
              <a:rPr lang="en-US" sz="2800" dirty="0" err="1"/>
              <a:t>hepatitele</a:t>
            </a:r>
            <a:r>
              <a:rPr lang="en-US" sz="2800" dirty="0"/>
              <a:t> </a:t>
            </a:r>
            <a:r>
              <a:rPr lang="en-US" sz="2800" dirty="0" err="1"/>
              <a:t>virale</a:t>
            </a:r>
            <a:r>
              <a:rPr lang="en-US" sz="2800" dirty="0"/>
              <a:t>, 2016-2021“</a:t>
            </a:r>
            <a:r>
              <a:rPr lang="ro-RO" sz="2800" dirty="0"/>
              <a:t> (M</a:t>
            </a:r>
            <a:r>
              <a:rPr lang="en-US" sz="2800" dirty="0" err="1"/>
              <a:t>ai</a:t>
            </a:r>
            <a:r>
              <a:rPr lang="en-US" sz="2800" dirty="0"/>
              <a:t> 2016</a:t>
            </a:r>
            <a:r>
              <a:rPr lang="ro-RO" sz="2800" dirty="0"/>
              <a:t>)</a:t>
            </a:r>
          </a:p>
          <a:p>
            <a:pPr>
              <a:buNone/>
            </a:pPr>
            <a:r>
              <a:rPr lang="ro-RO" sz="2800" dirty="0"/>
              <a:t>	- tratarea a 8 milioane de pacienţi cu hepatite cronice virale până în 2020</a:t>
            </a:r>
          </a:p>
          <a:p>
            <a:pPr>
              <a:buNone/>
            </a:pPr>
            <a:r>
              <a:rPr lang="ro-RO" sz="2800" dirty="0"/>
              <a:t>	- reducerea cu 90% a incidenţei şi cu 65% a deceselor până în 2030</a:t>
            </a:r>
          </a:p>
          <a:p>
            <a:pPr>
              <a:buNone/>
            </a:pPr>
            <a:r>
              <a:rPr lang="ro-RO" sz="2800" dirty="0"/>
              <a:t>	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b="1" dirty="0"/>
              <a:t>Infecţia VHC în epoca tratamentului </a:t>
            </a:r>
            <a:br>
              <a:rPr lang="ro-RO" sz="3600" b="1" dirty="0"/>
            </a:br>
            <a:r>
              <a:rPr lang="ro-RO" sz="3600" b="1" dirty="0"/>
              <a:t>IFN-free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>
            <a:normAutofit fontScale="85000" lnSpcReduction="10000"/>
          </a:bodyPr>
          <a:lstStyle/>
          <a:p>
            <a:r>
              <a:rPr lang="ro-RO" sz="2800" dirty="0"/>
              <a:t>Îmbunataţirea screeningu-lui, diagnosticării şi tratamentului ar putea transforma infecţia HCV într-o boală rară in 2036</a:t>
            </a:r>
          </a:p>
          <a:p>
            <a:r>
              <a:rPr lang="ro-RO" sz="2800" dirty="0"/>
              <a:t>Obstacole:</a:t>
            </a:r>
          </a:p>
          <a:p>
            <a:pPr>
              <a:buNone/>
            </a:pPr>
            <a:r>
              <a:rPr lang="ro-RO" sz="2800" dirty="0"/>
              <a:t>	- 88% dintre pacienţi trăiesc în ţări cu resurse limitate</a:t>
            </a:r>
          </a:p>
          <a:p>
            <a:pPr>
              <a:buNone/>
            </a:pPr>
            <a:r>
              <a:rPr lang="ro-RO" sz="2800" dirty="0"/>
              <a:t>	- lipsa politicilor de prevenţie şi screening în multe ţări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</a:t>
            </a:r>
            <a:r>
              <a:rPr lang="ro-RO" sz="2800" dirty="0"/>
              <a:t>- capacitate limitată de producţie a medicamentelor antivirale</a:t>
            </a:r>
          </a:p>
          <a:p>
            <a:pPr>
              <a:buNone/>
            </a:pPr>
            <a:r>
              <a:rPr lang="ro-RO" sz="2800" dirty="0"/>
              <a:t>	- costul ridicat al tratamentului</a:t>
            </a:r>
          </a:p>
          <a:p>
            <a:pPr>
              <a:buNone/>
            </a:pPr>
            <a:r>
              <a:rPr lang="ro-RO" sz="2800" dirty="0"/>
              <a:t>	- variaţiile genotipice ale virusului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257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rgbClr val="FF0000"/>
                </a:solidFill>
              </a:rPr>
              <a:t>Lecţia : </a:t>
            </a:r>
          </a:p>
          <a:p>
            <a:r>
              <a:rPr lang="ro-RO" sz="3200" b="1" dirty="0">
                <a:solidFill>
                  <a:srgbClr val="FF0000"/>
                </a:solidFill>
              </a:rPr>
              <a:t>povestea de succes in tratamentul infecţiei HIV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/>
          </a:bodyPr>
          <a:lstStyle/>
          <a:p>
            <a:r>
              <a:rPr lang="ro-RO" sz="3200" b="1" dirty="0"/>
              <a:t>Infecţia mixtă, suprainfecţia sau reinfecţia</a:t>
            </a:r>
            <a:endParaRPr lang="en-US" sz="3200" b="1" dirty="0"/>
          </a:p>
        </p:txBody>
      </p:sp>
      <p:pic>
        <p:nvPicPr>
          <p:cNvPr id="4" name="Picture 5" descr="D:\kuloth\2015\Mar\11-03-2015\NR_aop\slides_img\nrgastro.2015.36-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870" y="1600200"/>
            <a:ext cx="46222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6275388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Cunningham, E. B.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(2015)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Mixed HCV infection and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reinfection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in people who inject drugs—impact on therapy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doi:10.1038/nrgastro.2015.36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b="1" dirty="0"/>
              <a:t>Incidenţa HCC post-tratament antiviral</a:t>
            </a:r>
            <a:endParaRPr lang="en-US" sz="3600" b="1" dirty="0"/>
          </a:p>
        </p:txBody>
      </p:sp>
      <p:pic>
        <p:nvPicPr>
          <p:cNvPr id="4" name="Picture 4" descr="nrgastro.2016.140-f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600200"/>
            <a:ext cx="66281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6035675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latin typeface="Arial" pitchFamily="34" charset="0"/>
                <a:cs typeface="Arial" pitchFamily="34" charset="0"/>
              </a:rPr>
              <a:t>Llovet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J. M. &amp; Villanueva, A.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(2016)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Effect of HCV clearance with direct‑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acting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antiviral agents on HCC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doi:10.1038/nrgastro.2016.140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600" b="1" dirty="0" err="1"/>
              <a:t>Sf</a:t>
            </a:r>
            <a:r>
              <a:rPr lang="ro-RO" sz="3600" b="1" dirty="0"/>
              <a:t>ârşitul istoriei</a:t>
            </a:r>
            <a:r>
              <a:rPr lang="en-US" sz="3600" b="1" dirty="0"/>
              <a:t>?</a:t>
            </a:r>
          </a:p>
        </p:txBody>
      </p:sp>
      <p:pic>
        <p:nvPicPr>
          <p:cNvPr id="4" name="Picture 5" descr="nrdp20176-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686443" cy="38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5846763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latin typeface="Arial" pitchFamily="34" charset="0"/>
                <a:cs typeface="Arial" pitchFamily="34" charset="0"/>
              </a:rPr>
              <a:t>Manns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M.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(2017)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Hepatitis C virus infection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Dis. Primers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doi:10.1038/nrdp.2017.6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Date </a:t>
            </a:r>
            <a:r>
              <a:rPr lang="en-US" sz="3600" b="1" dirty="0" err="1"/>
              <a:t>globale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/>
              <a:t>184 de </a:t>
            </a:r>
            <a:r>
              <a:rPr lang="en-US" dirty="0" err="1"/>
              <a:t>milioane</a:t>
            </a:r>
            <a:r>
              <a:rPr lang="en-US" dirty="0"/>
              <a:t> de </a:t>
            </a:r>
            <a:r>
              <a:rPr lang="en-US" dirty="0" err="1"/>
              <a:t>persoane</a:t>
            </a:r>
            <a:r>
              <a:rPr lang="en-US" dirty="0"/>
              <a:t> cu </a:t>
            </a:r>
            <a:r>
              <a:rPr lang="ro-RO" dirty="0"/>
              <a:t>Ac anti </a:t>
            </a:r>
            <a:r>
              <a:rPr lang="en-US" dirty="0"/>
              <a:t>VHC </a:t>
            </a:r>
            <a:r>
              <a:rPr lang="ro-RO" dirty="0"/>
              <a:t>prezenţi (</a:t>
            </a:r>
            <a:r>
              <a:rPr lang="en-US" dirty="0"/>
              <a:t>GBD2010</a:t>
            </a:r>
            <a:r>
              <a:rPr lang="ro-RO" dirty="0"/>
              <a:t>)</a:t>
            </a:r>
          </a:p>
          <a:p>
            <a:r>
              <a:rPr lang="en-US" dirty="0" err="1"/>
              <a:t>Seroprevalen</a:t>
            </a:r>
            <a:r>
              <a:rPr lang="ro-RO" dirty="0"/>
              <a:t>ţa: </a:t>
            </a:r>
            <a:r>
              <a:rPr lang="en-US" dirty="0"/>
              <a:t>2,8% din </a:t>
            </a:r>
            <a:r>
              <a:rPr lang="en-US" dirty="0" err="1"/>
              <a:t>populația</a:t>
            </a:r>
            <a:r>
              <a:rPr lang="en-US" dirty="0"/>
              <a:t> </a:t>
            </a:r>
            <a:r>
              <a:rPr lang="en-US" dirty="0" err="1"/>
              <a:t>mondială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2005</a:t>
            </a:r>
            <a:endParaRPr lang="ro-RO" dirty="0"/>
          </a:p>
          <a:p>
            <a:r>
              <a:rPr lang="ro-RO" dirty="0"/>
              <a:t>60-85% infectaţi (ARN VHC prezent)</a:t>
            </a:r>
          </a:p>
          <a:p>
            <a:r>
              <a:rPr lang="en-US" dirty="0"/>
              <a:t>~ 2,2 </a:t>
            </a:r>
            <a:r>
              <a:rPr lang="en-US" dirty="0" err="1"/>
              <a:t>milioane</a:t>
            </a:r>
            <a:r>
              <a:rPr lang="en-US" dirty="0"/>
              <a:t> de </a:t>
            </a:r>
            <a:r>
              <a:rPr lang="en-US" dirty="0" err="1"/>
              <a:t>persoane</a:t>
            </a:r>
            <a:r>
              <a:rPr lang="en-US" dirty="0"/>
              <a:t> </a:t>
            </a:r>
            <a:r>
              <a:rPr lang="en-US" dirty="0" err="1"/>
              <a:t>infectate</a:t>
            </a:r>
            <a:r>
              <a:rPr lang="en-US" dirty="0"/>
              <a:t> cu VHC la 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mondial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 </a:t>
            </a:r>
            <a:r>
              <a:rPr lang="en-US" dirty="0" err="1"/>
              <a:t>prezent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închisori</a:t>
            </a:r>
            <a:endParaRPr lang="ro-RO" dirty="0"/>
          </a:p>
          <a:p>
            <a:r>
              <a:rPr lang="ro-RO" dirty="0"/>
              <a:t>În Romania</a:t>
            </a:r>
            <a:r>
              <a:rPr lang="en-US" dirty="0"/>
              <a:t> ~</a:t>
            </a:r>
            <a:r>
              <a:rPr lang="ro-RO" dirty="0"/>
              <a:t> 600.000 persoane infectate HCV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Prevalen</a:t>
            </a:r>
            <a:r>
              <a:rPr lang="ro-RO" sz="3600" b="1" dirty="0"/>
              <a:t>ţ</a:t>
            </a:r>
            <a:r>
              <a:rPr lang="en-US" sz="3600" b="1" dirty="0"/>
              <a:t>a </a:t>
            </a:r>
            <a:r>
              <a:rPr lang="en-US" sz="3600" b="1" dirty="0" err="1"/>
              <a:t>infec</a:t>
            </a:r>
            <a:r>
              <a:rPr lang="ro-RO" sz="3600" b="1" dirty="0"/>
              <a:t>ţiei VHC</a:t>
            </a:r>
            <a:endParaRPr lang="en-US" sz="3600" b="1" dirty="0"/>
          </a:p>
        </p:txBody>
      </p:sp>
      <p:pic>
        <p:nvPicPr>
          <p:cNvPr id="4" name="Picture 4" descr="nrdp20176-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600200"/>
            <a:ext cx="823632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57200" y="6172200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latin typeface="Arial" pitchFamily="34" charset="0"/>
                <a:cs typeface="Arial" pitchFamily="34" charset="0"/>
              </a:rPr>
              <a:t>Manns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M.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(2017)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Hepatitis C virus infection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Dis. Primers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doi:10.1038/nrdp.2017.6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/>
          <p:cNvSpPr txBox="1">
            <a:spLocks noChangeArrowheads="1"/>
          </p:cNvSpPr>
          <p:nvPr/>
        </p:nvSpPr>
        <p:spPr bwMode="auto">
          <a:xfrm>
            <a:off x="381000" y="385763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3200" b="1" dirty="0">
                <a:latin typeface="Arial" pitchFamily="34" charset="0"/>
                <a:cs typeface="Arial" pitchFamily="34" charset="0"/>
              </a:rPr>
              <a:t>Prevalenţa globală a infecţiei VHC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1066800" y="9144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Thrift, A.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(2016)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Global epidemiology and burden of HCV infection and HCV-related disease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doi:10.1038/nrgastro.2016.176</a:t>
            </a:r>
          </a:p>
        </p:txBody>
      </p:sp>
      <p:pic>
        <p:nvPicPr>
          <p:cNvPr id="2052" name="Picture 4" descr="nrgastro.2016.176-t1.jpg"/>
          <p:cNvPicPr>
            <a:picLocks noChangeAspect="1"/>
          </p:cNvPicPr>
          <p:nvPr/>
        </p:nvPicPr>
        <p:blipFill>
          <a:blip r:embed="rId3" cstate="print"/>
          <a:srcRect l="-3571" t="1574" b="45714"/>
          <a:stretch>
            <a:fillRect/>
          </a:stretch>
        </p:blipFill>
        <p:spPr bwMode="auto">
          <a:xfrm>
            <a:off x="1219200" y="1524000"/>
            <a:ext cx="6761841" cy="535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/>
              <a:t>Evoluţia globală a infecţiei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122 milioane 1990         184 milioane 2005</a:t>
            </a:r>
          </a:p>
          <a:p>
            <a:r>
              <a:rPr lang="ro-RO" dirty="0"/>
              <a:t>50% din persoanele infectate: </a:t>
            </a:r>
            <a:r>
              <a:rPr lang="en-US" dirty="0"/>
              <a:t>China, Pakistan, India</a:t>
            </a:r>
            <a:r>
              <a:rPr lang="ro-RO" dirty="0"/>
              <a:t>, Egipt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Rusia</a:t>
            </a:r>
            <a:endParaRPr lang="ro-RO" dirty="0"/>
          </a:p>
          <a:p>
            <a:r>
              <a:rPr lang="ro-RO" dirty="0"/>
              <a:t>Scaderi ale prevalenţei in Africa Subsahariană, Africa de N., Orientul Mijlociu</a:t>
            </a:r>
          </a:p>
          <a:p>
            <a:r>
              <a:rPr lang="ro-RO" dirty="0"/>
              <a:t>Creşteri ale prevalenţei în </a:t>
            </a:r>
            <a:r>
              <a:rPr lang="en-US" dirty="0"/>
              <a:t>Asia de 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Europa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Pacificul</a:t>
            </a:r>
            <a:r>
              <a:rPr lang="en-US" dirty="0"/>
              <a:t> de Vest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114800" y="1828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/>
          <p:cNvSpPr txBox="1">
            <a:spLocks noChangeArrowheads="1"/>
          </p:cNvSpPr>
          <p:nvPr/>
        </p:nvSpPr>
        <p:spPr bwMode="auto">
          <a:xfrm>
            <a:off x="533400" y="3810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3200" dirty="0">
                <a:latin typeface="Arial" pitchFamily="34" charset="0"/>
                <a:cs typeface="Arial" pitchFamily="34" charset="0"/>
              </a:rPr>
              <a:t>Anul vârfului de incidenţă in diverse ţări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609600" y="10668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Thrift, A. P. 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(2016)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Global epidemiology and burden of HCV infection and HCV-related disease</a:t>
            </a:r>
          </a:p>
          <a:p>
            <a:pPr algn="ctr"/>
            <a:r>
              <a:rPr lang="en-US" sz="900" i="1" dirty="0">
                <a:latin typeface="Arial" pitchFamily="34" charset="0"/>
                <a:cs typeface="Arial" pitchFamily="34" charset="0"/>
              </a:rPr>
              <a:t>Nat. Rev.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Gastroenterol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Hepatol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doi:10.1038/nrgastro.2016.176</a:t>
            </a:r>
          </a:p>
        </p:txBody>
      </p:sp>
      <p:pic>
        <p:nvPicPr>
          <p:cNvPr id="2052" name="Picture 4" descr="nrgastro.2016.176-f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511761" cy="495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Vârsta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distribuția</a:t>
            </a:r>
            <a:r>
              <a:rPr lang="en-US" sz="3600" b="1" dirty="0"/>
              <a:t> </a:t>
            </a:r>
            <a:r>
              <a:rPr lang="ro-RO" sz="3600" b="1" dirty="0"/>
              <a:t>pe sexe a</a:t>
            </a:r>
            <a:r>
              <a:rPr lang="en-US" sz="3600" b="1" dirty="0"/>
              <a:t> </a:t>
            </a:r>
            <a:r>
              <a:rPr lang="ro-RO" sz="3600" b="1" dirty="0"/>
              <a:t>VHC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o-RO" dirty="0" err="1"/>
              <a:t>P</a:t>
            </a:r>
            <a:r>
              <a:rPr lang="en-US" dirty="0" err="1"/>
              <a:t>revalență</a:t>
            </a:r>
            <a:r>
              <a:rPr lang="en-US" dirty="0"/>
              <a:t> de </a:t>
            </a:r>
            <a:r>
              <a:rPr lang="en-US" dirty="0" err="1"/>
              <a:t>vârf</a:t>
            </a:r>
            <a:r>
              <a:rPr lang="en-US" dirty="0"/>
              <a:t> la 55-64 de 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ro-RO" dirty="0"/>
              <a:t>m</a:t>
            </a:r>
            <a:r>
              <a:rPr lang="en-US" dirty="0" err="1"/>
              <a:t>ajoritatea</a:t>
            </a:r>
            <a:r>
              <a:rPr lang="en-US" dirty="0"/>
              <a:t> </a:t>
            </a:r>
            <a:r>
              <a:rPr lang="en-US" dirty="0" err="1"/>
              <a:t>regiunilor</a:t>
            </a:r>
            <a:r>
              <a:rPr lang="ro-RO" dirty="0"/>
              <a:t> (model iatrogen)</a:t>
            </a:r>
          </a:p>
          <a:p>
            <a:r>
              <a:rPr lang="en-US" dirty="0"/>
              <a:t>Africa sub-</a:t>
            </a:r>
            <a:r>
              <a:rPr lang="en-US" dirty="0" err="1"/>
              <a:t>sahariană</a:t>
            </a:r>
            <a:r>
              <a:rPr lang="en-US" dirty="0"/>
              <a:t> de vest</a:t>
            </a:r>
            <a:r>
              <a:rPr lang="ro-RO" dirty="0"/>
              <a:t> un prim vârf </a:t>
            </a:r>
            <a:r>
              <a:rPr lang="en-US" dirty="0"/>
              <a:t>15-19 </a:t>
            </a:r>
            <a:r>
              <a:rPr lang="en-US" dirty="0" err="1"/>
              <a:t>ani</a:t>
            </a:r>
            <a:r>
              <a:rPr lang="ro-RO" dirty="0"/>
              <a:t>, Asia de </a:t>
            </a:r>
            <a:r>
              <a:rPr lang="en-US" dirty="0"/>
              <a:t>E</a:t>
            </a:r>
            <a:r>
              <a:rPr lang="ro-RO" dirty="0"/>
              <a:t>st 20-24 ani</a:t>
            </a:r>
          </a:p>
          <a:p>
            <a:r>
              <a:rPr lang="ro-RO" dirty="0"/>
              <a:t>SUA, Europa de Vest: 2 varfuri de prevalenţă </a:t>
            </a:r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țărilor</a:t>
            </a:r>
            <a:r>
              <a:rPr lang="en-US" dirty="0"/>
              <a:t> </a:t>
            </a:r>
            <a:r>
              <a:rPr lang="en-US" dirty="0" err="1"/>
              <a:t>prevalența</a:t>
            </a:r>
            <a:r>
              <a:rPr lang="en-US" dirty="0"/>
              <a:t> VHC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la </a:t>
            </a:r>
            <a:r>
              <a:rPr lang="en-US" dirty="0" err="1"/>
              <a:t>barba</a:t>
            </a:r>
            <a:r>
              <a:rPr lang="ro-RO" dirty="0"/>
              <a:t>ţ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dec</a:t>
            </a:r>
            <a:r>
              <a:rPr lang="ro-RO" dirty="0"/>
              <a:t>â</a:t>
            </a:r>
            <a:r>
              <a:rPr lang="en-US" dirty="0"/>
              <a:t>t la </a:t>
            </a:r>
            <a:r>
              <a:rPr lang="en-US" dirty="0" err="1"/>
              <a:t>femei</a:t>
            </a:r>
            <a:r>
              <a:rPr lang="ro-RO" dirty="0"/>
              <a:t> (comportamente la risc)</a:t>
            </a:r>
          </a:p>
          <a:p>
            <a:r>
              <a:rPr lang="ro-RO" dirty="0"/>
              <a:t>Franţa, Germania, Turcia prevalenţă crescută la femei (transmitere predominant nosocomială)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b="1" dirty="0"/>
              <a:t>Tendinţa actuală de evoluţie a infecţiei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30763"/>
          </a:xfrm>
        </p:spPr>
        <p:txBody>
          <a:bodyPr>
            <a:normAutofit/>
          </a:bodyPr>
          <a:lstStyle/>
          <a:p>
            <a:r>
              <a:rPr lang="ro-RO" sz="2800" dirty="0"/>
              <a:t>Declin global al incidenţei (excepţie Rusia)</a:t>
            </a:r>
          </a:p>
          <a:p>
            <a:r>
              <a:rPr lang="ro-RO" sz="2800" dirty="0"/>
              <a:t>Tendinţe de menţinere a incidenţei crescute datorita UDI (70% cazuri noi in SUA), lucrători sexuali, MSM</a:t>
            </a:r>
          </a:p>
          <a:p>
            <a:r>
              <a:rPr lang="ro-RO" sz="2800" dirty="0"/>
              <a:t>Scăderea evidentă a infecţiei pe cale iatrogenă în ţările cu sistem medical stabil</a:t>
            </a:r>
          </a:p>
          <a:p>
            <a:r>
              <a:rPr lang="ro-RO" sz="2800" dirty="0"/>
              <a:t>OMS: 2 milioane infecţii</a:t>
            </a:r>
            <a:r>
              <a:rPr lang="en-US" sz="2800" dirty="0"/>
              <a:t>/an </a:t>
            </a:r>
            <a:r>
              <a:rPr lang="en-US" sz="2800" dirty="0" err="1"/>
              <a:t>prin</a:t>
            </a:r>
            <a:r>
              <a:rPr lang="en-US" sz="2800" dirty="0"/>
              <a:t> </a:t>
            </a:r>
            <a:r>
              <a:rPr lang="en-US" sz="2800" dirty="0" err="1"/>
              <a:t>injec</a:t>
            </a:r>
            <a:r>
              <a:rPr lang="ro-RO" sz="2800" dirty="0"/>
              <a:t>ţii nesigure</a:t>
            </a:r>
            <a:endParaRPr lang="en-US" sz="2800" dirty="0"/>
          </a:p>
          <a:p>
            <a:r>
              <a:rPr lang="en-US" sz="2800" dirty="0" err="1"/>
              <a:t>Infecțiile</a:t>
            </a:r>
            <a:r>
              <a:rPr lang="en-US" sz="2800" dirty="0"/>
              <a:t> </a:t>
            </a:r>
            <a:r>
              <a:rPr lang="en-US" sz="2800" dirty="0" err="1"/>
              <a:t>nosocomiale</a:t>
            </a:r>
            <a:r>
              <a:rPr lang="en-US" sz="2800" dirty="0"/>
              <a:t>: </a:t>
            </a:r>
            <a:r>
              <a:rPr lang="en-US" sz="2800" dirty="0" err="1"/>
              <a:t>sursă</a:t>
            </a:r>
            <a:r>
              <a:rPr lang="en-US" sz="2800" dirty="0"/>
              <a:t> </a:t>
            </a:r>
            <a:r>
              <a:rPr lang="en-US" sz="2800" dirty="0" err="1"/>
              <a:t>importantă</a:t>
            </a:r>
            <a:r>
              <a:rPr lang="en-US" sz="2800" dirty="0"/>
              <a:t> de </a:t>
            </a:r>
            <a:r>
              <a:rPr lang="en-US" sz="2800" dirty="0" err="1"/>
              <a:t>infecție</a:t>
            </a:r>
            <a:r>
              <a:rPr lang="en-US" sz="2800" dirty="0"/>
              <a:t>, </a:t>
            </a:r>
            <a:r>
              <a:rPr lang="en-US" sz="2800" dirty="0" err="1"/>
              <a:t>în</a:t>
            </a:r>
            <a:r>
              <a:rPr lang="en-US" sz="2800" dirty="0"/>
              <a:t> special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țări</a:t>
            </a:r>
            <a:r>
              <a:rPr lang="en-US" sz="2800" dirty="0"/>
              <a:t> cu </a:t>
            </a:r>
            <a:r>
              <a:rPr lang="en-US" sz="2800" dirty="0" err="1"/>
              <a:t>prevalență</a:t>
            </a:r>
            <a:r>
              <a:rPr lang="en-US" sz="2800" dirty="0"/>
              <a:t> </a:t>
            </a:r>
            <a:r>
              <a:rPr lang="en-US" sz="2800" dirty="0" err="1"/>
              <a:t>ridicată</a:t>
            </a:r>
            <a:r>
              <a:rPr lang="en-US" sz="2800" dirty="0"/>
              <a:t> (</a:t>
            </a:r>
            <a:r>
              <a:rPr lang="en-US" sz="2800" dirty="0" err="1"/>
              <a:t>Egipt</a:t>
            </a:r>
            <a:r>
              <a:rPr lang="en-US" sz="2800" dirty="0"/>
              <a:t>, Pakistan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Europa</a:t>
            </a:r>
            <a:r>
              <a:rPr lang="en-US" sz="2800" dirty="0"/>
              <a:t> de </a:t>
            </a:r>
            <a:r>
              <a:rPr lang="en-US" sz="2800" dirty="0" err="1"/>
              <a:t>Est</a:t>
            </a:r>
            <a:r>
              <a:rPr lang="en-US" sz="2800" dirty="0"/>
              <a:t>) </a:t>
            </a:r>
            <a:endParaRPr lang="ro-RO" sz="2800" dirty="0"/>
          </a:p>
          <a:p>
            <a:endParaRPr lang="ro-RO" b="1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1004</Words>
  <Application>Microsoft Office PowerPoint</Application>
  <PresentationFormat>Expunere pe ecran (4:3)</PresentationFormat>
  <Paragraphs>169</Paragraphs>
  <Slides>25</Slides>
  <Notes>3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ヒラギノ角ゴ Pro W3</vt:lpstr>
      <vt:lpstr>Office Theme</vt:lpstr>
      <vt:lpstr>Infecţia cronică cu virusul hepatitic C  aspecte epidemiologice şi clinico-evolutive</vt:lpstr>
      <vt:lpstr>Momente importante în cercetarea și managementul HCV.</vt:lpstr>
      <vt:lpstr>Date globale</vt:lpstr>
      <vt:lpstr>Prevalenţa infecţiei VHC</vt:lpstr>
      <vt:lpstr>Prezentare PowerPoint</vt:lpstr>
      <vt:lpstr>Evoluţia globală a infecţiei</vt:lpstr>
      <vt:lpstr>Prezentare PowerPoint</vt:lpstr>
      <vt:lpstr>Vârsta și distribuția pe sexe a VHC</vt:lpstr>
      <vt:lpstr>Tendinţa actuală de evoluţie a infecţiei</vt:lpstr>
      <vt:lpstr>Prevenirea transmiterii VHC şi screening</vt:lpstr>
      <vt:lpstr>Recomandari pentru screening</vt:lpstr>
      <vt:lpstr>Genotipurile circulante</vt:lpstr>
      <vt:lpstr>Prezentare PowerPoint</vt:lpstr>
      <vt:lpstr>Situaţia în România </vt:lpstr>
      <vt:lpstr>Epidemiologia complicaţiilor VHC fibroza/ciroza hepatică(1)</vt:lpstr>
      <vt:lpstr>Epidemiologia complicaţiilor VHC fibroza/ciroza hepatică(2)</vt:lpstr>
      <vt:lpstr>Epidemiologia complicaţiilor VHC CHC</vt:lpstr>
      <vt:lpstr>Epidemiologia complicaţiilor VHC -manifestari extrahepatice-</vt:lpstr>
      <vt:lpstr>Epidemiologia complicaţiilor VHC -manifestari extrahepatice-</vt:lpstr>
      <vt:lpstr>Calitatea vieţii</vt:lpstr>
      <vt:lpstr>Infecţia VHC în epoca tratamentului  IFN-free</vt:lpstr>
      <vt:lpstr>Infecţia VHC în epoca tratamentului  IFN-free</vt:lpstr>
      <vt:lpstr>Infecţia mixtă, suprainfecţia sau reinfecţia</vt:lpstr>
      <vt:lpstr>Incidenţa HCC post-tratament antiviral</vt:lpstr>
      <vt:lpstr> Sfârşitul istoriei?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Infectia cronica cu virusul hepatitic C - aspecte epidemiologice si clinico-evolutive</dc:title>
  <dc:creator>Stefan</dc:creator>
  <cp:lastModifiedBy>Casa Doru</cp:lastModifiedBy>
  <cp:revision>9</cp:revision>
  <dcterms:created xsi:type="dcterms:W3CDTF">2017-03-22T20:18:09Z</dcterms:created>
  <dcterms:modified xsi:type="dcterms:W3CDTF">2017-03-30T04:56:06Z</dcterms:modified>
</cp:coreProperties>
</file>