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159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34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490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560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51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567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41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585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195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9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3445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C76E-C0E0-4DD2-BC16-FE827FE09370}" type="datetimeFigureOut">
              <a:rPr lang="ro-RO" smtClean="0"/>
              <a:pPr/>
              <a:t>4/5/2017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1B11-B252-4A38-9B20-7F573AC11F75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969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904" y="2458190"/>
            <a:ext cx="9015096" cy="20502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Aspecte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clinice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hepatita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cap="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cronica</a:t>
            </a: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virus </a:t>
            </a: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b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b="1" cap="all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complicatii</a:t>
            </a:r>
            <a:r>
              <a:rPr lang="fr-FR" sz="2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INTERACTIUNI MEDICAMENTOASE</a:t>
            </a:r>
            <a:br>
              <a:rPr lang="fr-FR" sz="2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200" b="1" cap="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Particularitati</a:t>
            </a:r>
            <a:r>
              <a:rPr lang="fr-FR" sz="22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r-FR" sz="2200" b="1" cap="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gRupele</a:t>
            </a:r>
            <a:r>
              <a:rPr lang="fr-FR" sz="22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r-FR" sz="2200" b="1" cap="all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endParaRPr lang="ro-RO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4082" y="4700715"/>
            <a:ext cx="7113917" cy="90146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Simin-Aysel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Florescu, Alma Gabriela Kosa</a:t>
            </a:r>
            <a:endParaRPr lang="ro-RO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D:\DAN_2014\cercetare\JPIAMR\workshop AMR\logouri\snrb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8" y="268184"/>
            <a:ext cx="1229004" cy="113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904" y="1263207"/>
            <a:ext cx="4899805" cy="61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7470" y="293082"/>
            <a:ext cx="1152244" cy="1109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676" y="930814"/>
            <a:ext cx="1556412" cy="1441450"/>
          </a:xfrm>
          <a:prstGeom prst="rect">
            <a:avLst/>
          </a:prstGeom>
        </p:spPr>
      </p:pic>
      <p:pic>
        <p:nvPicPr>
          <p:cNvPr id="1026" name="Picture 2" descr="https://europa.eu/european-union/sites/europaeu/files/docs/body/flag_yellow_low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025" y="-1"/>
            <a:ext cx="1535975" cy="102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763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8" y="-3000"/>
            <a:ext cx="10844842" cy="87707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efectelor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terapeutice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442" y="878774"/>
            <a:ext cx="5614358" cy="5795158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Interferon + Ribavirin: </a:t>
            </a:r>
            <a:endParaRPr lang="en-US" sz="6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55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</a:t>
            </a:r>
            <a:r>
              <a:rPr lang="en-US" sz="5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</a:t>
            </a:r>
            <a:r>
              <a:rPr lang="en-US" sz="5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psihice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de 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interferon</a:t>
            </a:r>
          </a:p>
          <a:p>
            <a:pPr marL="0" indent="0">
              <a:buNone/>
            </a:pPr>
            <a:r>
              <a:rPr lang="en-US" sz="55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</a:t>
            </a:r>
            <a:r>
              <a:rPr lang="en-US" sz="5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</a:t>
            </a:r>
            <a:r>
              <a:rPr lang="en-US" sz="5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</a:p>
          <a:p>
            <a:pPr marL="457200" lvl="1" indent="0"/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astenia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lvl="1" indent="0"/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hematologice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anemie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trombocitopenie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leucopenie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neutropenie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lvl="1" indent="0"/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inapetenta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457200" lvl="1" indent="0"/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scaderea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greutate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/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caderea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parului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/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manifestari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dermatologice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tranzitorii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 marL="0" indent="0">
              <a:buNone/>
            </a:pP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atinge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oprirea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vedere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legatura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contracara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adverse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periculoase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ro-RO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depresie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initierea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cu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ajutorul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medicului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psihiatru</a:t>
            </a:r>
            <a:endParaRPr lang="en-US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informarea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pacientului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asupra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posibilelor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90649"/>
            <a:ext cx="5352691" cy="5286314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Dasabuvirum):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preevaluare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psihiatrica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favoarea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atingerii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unor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subiective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obiective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efectelor</a:t>
            </a:r>
            <a:r>
              <a:rPr 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adverse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mici</a:t>
            </a:r>
            <a:r>
              <a:rPr lang="en-US" sz="5500" dirty="0" smtClean="0"/>
              <a:t>.</a:t>
            </a:r>
            <a:endParaRPr lang="ro-RO" sz="5500" dirty="0"/>
          </a:p>
        </p:txBody>
      </p:sp>
    </p:spTree>
    <p:extLst>
      <p:ext uri="{BB962C8B-B14F-4D97-AF65-F5344CB8AC3E}">
        <p14:creationId xmlns:p14="http://schemas.microsoft.com/office/powerpoint/2010/main" val="220216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30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efectelor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terapeutice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55023"/>
            <a:ext cx="5181600" cy="570015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Ribavirin: 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Tulburari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hematologice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Anemia-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ribavirina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trateaza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Eritropoetina (Epoetinum alfa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beta)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dacă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 scade &lt; 10 g / dl (sau scădere cu mai mult de 2 g în decursul unei săptămâni – de la o administrare la alta) </a:t>
            </a:r>
          </a:p>
          <a:p>
            <a:pPr>
              <a:buFontTx/>
              <a:buChar char="-"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Neutropenia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scaderea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dozelor de interferon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 neutrofile/mmc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indicatie de tratament cu factor de stimulare a coloniilor de neutrofile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Filgrastim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>
              <a:buFontTx/>
              <a:buChar char="-"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Trombocitopenia- &lt;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50000/mmc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 necesitatea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reducerii dozelor de interferon, sau chiar stoparea tratamentului.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Monitorizarea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hematologica este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in afara intervalelor consacrate din protocol.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45029"/>
            <a:ext cx="5181600" cy="513193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Dasabuvirum):</a:t>
            </a:r>
          </a:p>
          <a:p>
            <a:pPr marL="0" indent="0">
              <a:buNone/>
            </a:pP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Deoarece 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 eligibili in acesta etapa sunt cei cu </a:t>
            </a:r>
            <a:r>
              <a:rPr lang="ro-RO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ciroza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compensata, monitorizarea clinica a pacientului se focalizeaza 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asupra </a:t>
            </a:r>
            <a:r>
              <a:rPr lang="ro-RO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semnelor clinice si biologice de decompensare a </a:t>
            </a:r>
            <a:r>
              <a:rPr lang="ro-RO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cirozei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 urmari semnele 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encefalopatie 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portala </a:t>
            </a: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decompensare 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ascitica, </a:t>
            </a:r>
            <a:endParaRPr lang="en-US" sz="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o-RO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caror aparitie impune </a:t>
            </a:r>
            <a:r>
              <a:rPr lang="ro-RO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oprirea tratamentului</a:t>
            </a:r>
            <a:r>
              <a:rPr lang="ro-RO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endParaRPr lang="ro-RO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38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efectelor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terapeutice</a:t>
            </a:r>
            <a:endParaRPr lang="ro-R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970" y="973777"/>
            <a:ext cx="5391509" cy="56309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Ribavirin: </a:t>
            </a:r>
          </a:p>
          <a:p>
            <a:pPr marL="0" indent="0">
              <a:buNone/>
            </a:pP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Efectele secundare </a:t>
            </a:r>
            <a:r>
              <a:rPr lang="ro-R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dermatologice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eruptii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cutanate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dermatite alergice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fotosensibilizare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perioada de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primavara-vara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rar amenintatoare de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real disconfort pacientului, punand in pericol finalizarea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Monitorizate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dermatolog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Astenia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Tulburari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digestive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apetit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alimentar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caderea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greutate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Caderea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parului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Efectul teratogen al medicatiei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fi explicat pacientilor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initierea tratamentului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evitarea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sarcin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parcursul tratamentului si inca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 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8851" y="1092532"/>
            <a:ext cx="5644551" cy="5336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Dasabuvirum):</a:t>
            </a:r>
          </a:p>
          <a:p>
            <a:pPr marL="0" lvl="0" indent="0">
              <a:buNone/>
            </a:pP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Efectele </a:t>
            </a:r>
            <a:r>
              <a:rPr lang="ro-RO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secundare clinice </a:t>
            </a: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 frecvente </a:t>
            </a:r>
            <a:r>
              <a:rPr lang="ro-RO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constau 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icter </a:t>
            </a:r>
            <a:r>
              <a:rPr lang="ro-RO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 tranzitor, </a:t>
            </a:r>
            <a:endParaRPr lang="en-US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tulburari gastrointestinale</a:t>
            </a:r>
            <a:endParaRPr lang="en-US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insuficient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renal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acut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remisiv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 sau prin hemodializa acuta, </a:t>
            </a:r>
            <a:endParaRPr lang="en-US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o-RO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moartea </a:t>
            </a:r>
            <a:r>
              <a:rPr lang="ro-RO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subita. </a:t>
            </a:r>
            <a:endParaRPr lang="en-US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scurta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aprobarea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acestei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recomandarea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potrivit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careia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trebuiesc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supravegheati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putin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vizita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evaluare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RVS.</a:t>
            </a:r>
            <a:endParaRPr lang="ro-R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24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7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Interactiuni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medicamentoase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453" y="795644"/>
            <a:ext cx="5581289" cy="601507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Ribavirin: </a:t>
            </a:r>
          </a:p>
          <a:p>
            <a:pPr indent="457200" algn="just">
              <a:lnSpc>
                <a:spcPct val="170000"/>
              </a:lnSpc>
              <a:spcBef>
                <a:spcPts val="450"/>
              </a:spcBef>
              <a:spcAft>
                <a:spcPts val="450"/>
              </a:spcAft>
              <a:tabLst>
                <a:tab pos="5943600" algn="r"/>
              </a:tabLst>
            </a:pP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precautie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teofilinei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(inhibitor de P450 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1A2);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nivelelor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serice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ales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primele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doze de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Pegasys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scaderea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dozelor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zilnice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teofilina</a:t>
            </a:r>
            <a:endParaRPr lang="ro-R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>
              <a:lnSpc>
                <a:spcPct val="170000"/>
              </a:lnSpc>
              <a:spcBef>
                <a:spcPts val="450"/>
              </a:spcBef>
              <a:spcAft>
                <a:spcPts val="450"/>
              </a:spcAft>
              <a:tabLst>
                <a:tab pos="5943600" algn="r"/>
              </a:tabLst>
            </a:pP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co-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virus B 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contraindicatia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Peg-Interferon cu </a:t>
            </a:r>
            <a:r>
              <a:rPr lang="en-US" sz="6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telbivudina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posibilitea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declansarii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neuropatiei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periferice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>
              <a:lnSpc>
                <a:spcPct val="170000"/>
              </a:lnSpc>
              <a:spcBef>
                <a:spcPts val="450"/>
              </a:spcBef>
              <a:spcAft>
                <a:spcPts val="450"/>
              </a:spcAft>
              <a:tabLst>
                <a:tab pos="5943600" algn="r"/>
              </a:tabLst>
            </a:pP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Ribavirina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6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azatioprina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riscul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mielotoxicitate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>
              <a:lnSpc>
                <a:spcPct val="170000"/>
              </a:lnSpc>
              <a:spcBef>
                <a:spcPts val="450"/>
              </a:spcBef>
              <a:spcAft>
                <a:spcPts val="450"/>
              </a:spcAft>
              <a:tabLst>
                <a:tab pos="5943600" algn="r"/>
              </a:tabLst>
            </a:pP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Diminuarea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biodisponibilitatii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Ribavirinei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coadminsitrarea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antiacide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magneziu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simeticona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70000"/>
              </a:lnSpc>
              <a:spcBef>
                <a:spcPts val="450"/>
              </a:spcBef>
              <a:spcAft>
                <a:spcPts val="450"/>
              </a:spcAft>
              <a:buNone/>
              <a:tabLst>
                <a:tab pos="5943600" algn="r"/>
              </a:tabLst>
            </a:pP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Precautiile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la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utilizarea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tratamentului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pentru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pacientii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co-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infectati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HIV,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aflati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in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tratament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cu anti-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retrovirale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sunt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prezentate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in </a:t>
            </a:r>
            <a:r>
              <a:rPr lang="en-US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lucrarea</a:t>
            </a:r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dedicata</a:t>
            </a:r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pacientilor</a:t>
            </a:r>
            <a:r>
              <a:rPr lang="en-US" sz="5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en-US" sz="5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coinfectati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.</a:t>
            </a:r>
            <a:endParaRPr lang="ro-RO" sz="5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  <a:p>
            <a:pPr indent="0" algn="just">
              <a:lnSpc>
                <a:spcPts val="1440"/>
              </a:lnSpc>
              <a:spcBef>
                <a:spcPts val="450"/>
              </a:spcBef>
              <a:spcAft>
                <a:spcPts val="450"/>
              </a:spcAft>
              <a:buNone/>
              <a:tabLst>
                <a:tab pos="5943600" algn="r"/>
              </a:tabLst>
            </a:pPr>
            <a:endParaRPr lang="ro-RO" sz="49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indent="457200" algn="just">
              <a:lnSpc>
                <a:spcPts val="1440"/>
              </a:lnSpc>
              <a:spcBef>
                <a:spcPts val="450"/>
              </a:spcBef>
              <a:spcAft>
                <a:spcPts val="450"/>
              </a:spcAft>
              <a:tabLst>
                <a:tab pos="5943600" algn="r"/>
              </a:tabLst>
            </a:pPr>
            <a:endParaRPr lang="ro-RO" sz="2000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5742" y="831273"/>
            <a:ext cx="5779700" cy="569892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Dasabuvirum):</a:t>
            </a:r>
          </a:p>
          <a:p>
            <a:pPr marL="685800">
              <a:lnSpc>
                <a:spcPct val="170000"/>
              </a:lnSpc>
              <a:spcAft>
                <a:spcPts val="0"/>
              </a:spcAft>
            </a:pP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contraindicata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folosirea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medicamentelor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contraceptive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implanturi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baza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6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etinilestradiol</a:t>
            </a:r>
            <a:endParaRPr lang="en-US" sz="6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>
              <a:lnSpc>
                <a:spcPct val="170000"/>
              </a:lnSpc>
              <a:spcAft>
                <a:spcPts val="0"/>
              </a:spcAft>
            </a:pP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contraindicate </a:t>
            </a:r>
            <a:r>
              <a:rPr lang="en-US" sz="6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substante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caror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metabolizare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strict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dependenta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CYP3A4 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substrat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ale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plasmatice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crescute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fata de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valorile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cunoscute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determinand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reactiile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adverse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fiecaruia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(conform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sectiunii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4.5 din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prospectul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medicamentului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685800">
              <a:lnSpc>
                <a:spcPct val="170000"/>
              </a:lnSpc>
            </a:pP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se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coadministra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medicatie</a:t>
            </a:r>
            <a:r>
              <a:rPr lang="en-US" sz="6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puternic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potential inhibitor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activitatea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CYP3A4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care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cresterea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nivelelor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serice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paritaprevir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(conform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sectiunii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4.5 din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prospectul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medicamentului</a:t>
            </a:r>
            <a:r>
              <a:rPr lang="en-US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o-R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3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19" y="86265"/>
            <a:ext cx="10722634" cy="278633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cont.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Interferon- free,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</a:t>
            </a: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):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Substante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caror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metabolizare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strict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dependenta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CYP3A4 (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substrat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ale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caror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nivele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plasmatice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vor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fi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crescute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fata de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valorile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cunoscute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determinand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reactiile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adverse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specifice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fiecaruia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ro-RO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355" y="3226278"/>
            <a:ext cx="5295181" cy="330436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alfuzosin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hidrochlorida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amiodarona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astemizol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terfenadina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cisaprida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colchicina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atentie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insuficienta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ergotamina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dihidroergotamina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ergonovina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metilergometrina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fusidic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7219" y="3226278"/>
            <a:ext cx="5160034" cy="330436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lovastatin, simvastatin, atorvastatin</a:t>
            </a:r>
          </a:p>
          <a:p>
            <a:pPr>
              <a:buFontTx/>
              <a:buChar char="-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midazolam,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triazolam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(forma per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pimozida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quetiapina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quinidina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salmeterol</a:t>
            </a:r>
          </a:p>
          <a:p>
            <a:pPr>
              <a:buFontTx/>
              <a:buChar char="-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sildenafil (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atentie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hipertensiunii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arteriale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pulmonare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ticagrelor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010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18" y="86264"/>
            <a:ext cx="10791645" cy="3140013"/>
          </a:xfrm>
        </p:spPr>
        <p:txBody>
          <a:bodyPr>
            <a:normAutofit/>
          </a:bodyPr>
          <a:lstStyle/>
          <a:p>
            <a:pPr lvl="0" algn="ctr"/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cont.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Interferon- free,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</a:t>
            </a: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):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vor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coadministra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medicamente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cu potential inductor enzymatic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puternic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moderat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care pot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nivelele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serice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ale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Viekirax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Eviera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sub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cele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optime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efectului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terapeutic</a:t>
            </a: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355" y="3226278"/>
            <a:ext cx="5295181" cy="3304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carbamazepina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fenitoina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fenobarbital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efavirenz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nevirapina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etravirina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enzalutamida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mitotan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rifampicina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iarba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John (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Hypericum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perforatum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3132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18" y="86264"/>
            <a:ext cx="10791645" cy="3140013"/>
          </a:xfrm>
        </p:spPr>
        <p:txBody>
          <a:bodyPr>
            <a:normAutofit/>
          </a:bodyPr>
          <a:lstStyle/>
          <a:p>
            <a:pPr lvl="0"/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cont.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Interferon- free,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</a:t>
            </a: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):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coadministra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medicatie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puternic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potential inhibitor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activitatea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CYP3A4,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determina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cresterea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nivelelor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serice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paritaprevir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355" y="3226278"/>
            <a:ext cx="10607577" cy="33043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obicistat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indinavir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lopinavir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/ritonavir,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saquinavir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tipranavir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itraconazol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ketoconazol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posaconazol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voriconazol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claritromicina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telitromicina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conivaptan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66182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23" y="207035"/>
            <a:ext cx="10758577" cy="14836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en-US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precautii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Interferon- free,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</a:t>
            </a:r>
            <a:r>
              <a:rPr lang="pt-BR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endParaRPr lang="ro-RO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recomanda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Viekirax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corticoterapie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glucocorticoizi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metabolizeaza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CYP450, ex: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fluticazona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deoarece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interactioneaza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Ritonavirul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cresterea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expunerii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corticoid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iminenta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Cushing</a:t>
            </a:r>
            <a:endParaRPr lang="ro-RO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recomanda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reducerea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dozei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colchicina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respectiv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intreuperea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cochicinei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insuficienta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renala</a:t>
            </a:r>
            <a:endParaRPr lang="ro-RO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folosirea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statinelor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(Simvastatin, Atorvastatin, Lovastatin,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Pitavastatin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Fluvastatin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Rosuvastatin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max 5 mg/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0442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precautii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Interferon- free,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Dasabuvirum)</a:t>
            </a:r>
            <a:endParaRPr lang="ro-R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coadministrarea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medicamentelor metabolizate prin </a:t>
            </a:r>
            <a:r>
              <a:rPr lang="ro-RO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CYP3A (altele decat cele prezentate la contraindicatii)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trebuie monitorizata cu atentie deoarece se asteapta nivele plasmatice crescute pentru aceste substante datorita efectului puternic inhibitor al Ritonavirului asupra CYP3A</a:t>
            </a:r>
          </a:p>
          <a:p>
            <a:pPr marL="0" indent="0">
              <a:buNone/>
            </a:pPr>
            <a:r>
              <a:rPr lang="ro-RO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Ciclosporina, tacrolimus (Protopic), amlodipine (Norvasc), rilpivirina, alprazolam, trazodone (Trittico), blocante de canale de calciu (Nifedipin) </a:t>
            </a:r>
          </a:p>
          <a:p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precautie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coadministrarea medicamentelor metabolizate prin intermediul </a:t>
            </a:r>
            <a:r>
              <a:rPr lang="ro-RO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glucuronidazei UGT1A1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(ex: raltegravir, buprenorfina) deoarece va fi necesara scaderea dozelor si monitorizarea nivelelor serice (crescute doarece Viekirax este inhibitor UGTA1); atentie speciala necesita medicamentle cu indice terapeutic ingust (</a:t>
            </a:r>
            <a:r>
              <a:rPr lang="ro-RO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Levotiroxina)</a:t>
            </a:r>
          </a:p>
          <a:p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precautie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coadministrarea medicamentelor </a:t>
            </a: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 </a:t>
            </a:r>
            <a:r>
              <a:rPr lang="ro-RO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CYP2C19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vor necesita 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dozelor (</a:t>
            </a:r>
            <a:r>
              <a:rPr lang="ro-RO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lansoprazole, esomeprazole, s-mephenytoin)</a:t>
            </a:r>
          </a:p>
        </p:txBody>
      </p:sp>
    </p:spTree>
    <p:extLst>
      <p:ext uri="{BB962C8B-B14F-4D97-AF65-F5344CB8AC3E}">
        <p14:creationId xmlns:p14="http://schemas.microsoft.com/office/powerpoint/2010/main" val="877612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Interactiuni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medicamentoase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precautii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Protocol Interferon- free,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antivirale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directe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orale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Ombitasvirum+ Paritaprevirum+ Ritonavirum plus Dasabuvirum)</a:t>
            </a:r>
            <a:endParaRPr lang="ro-R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transportorilor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membranelor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hepatocelulare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OATP1B1, OATP1B3, OATP2B1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OCT1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trebuiesc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administrate in doze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scazute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trebuiesc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acestora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fexofenadina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repaglinidina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antagonisti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receptorilor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angiotensina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(Valsartan)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BRCP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(Breast Cancer Receptor Protein)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trebuiesc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administrate in doze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scazute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trebuiesc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acestora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sulfasalazine,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imatinib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statine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precautie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utlilizarea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P- glycoprotein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intestin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dabigatran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etexilate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Pradaxa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236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o-RO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Criterii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initiere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a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tratamentului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Monitorizarea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privind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eficienta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efectele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adverse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Interactiuni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medicamentoase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virusul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din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categoriile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defavorizate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Romania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Toate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aspectele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mai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sus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sunt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prezentate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conform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ultimului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ghid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la Casa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Nationala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Asigurari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Sanatate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(2015-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2016)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I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n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prezent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sunt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in curs de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aparitie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noi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ghiduri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 de </a:t>
            </a:r>
            <a:r>
              <a:rPr lang="en-US" b="1" dirty="0" err="1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tratament</a:t>
            </a:r>
            <a:r>
              <a:rPr lang="en-US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.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4096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privind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virusul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din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categoriile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defavorizate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Romania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81" y="1825624"/>
            <a:ext cx="10706819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Limitari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Apartenenta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locuinte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consumatori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droguri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lucratori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atentie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personalului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Diagnosticare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adresabilitatea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mica,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continuitatii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prezentarea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medic)</a:t>
            </a:r>
          </a:p>
          <a:p>
            <a:pPr>
              <a:buFontTx/>
              <a:buChar char="-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documentelor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identitate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domiciliu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card CNAS, medic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Monitorizare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adverse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imprevizibil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Consiliere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discernament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FontTx/>
              <a:buChar char="-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Evitarea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efectelor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adverse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interactiunilor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expunere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stupefiante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necunoscute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deoarece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majoritatea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consumatori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astfel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 forma de “cocktail-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679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privind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virusul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din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categoriile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defavorizate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Romania</a:t>
            </a:r>
            <a:endParaRPr lang="ro-R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7" y="1449238"/>
            <a:ext cx="11214339" cy="52189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Limitari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Ficatul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caruia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petrece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biotransformarea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medicamentelor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organul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boala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medicamentelor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cadrul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terapiilor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bolilor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sindroamelor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constituie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dintre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cazul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VHC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asigurat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tocmai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 de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medicamentoasa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substantelor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(DAA: direct acting antiviral) cu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Interferonul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cazul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buFontTx/>
              <a:buChar char="-"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cazul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Interferon-free), </a:t>
            </a:r>
          </a:p>
          <a:p>
            <a:pPr marL="0" indent="0">
              <a:buNone/>
            </a:pP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Orice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exogena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suplimentara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adauga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fapt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respectiv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co-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infectati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HIV,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concomitent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fiecare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propriile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insusiri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farmaco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cinetic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-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dinamic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-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toxicologic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Toate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existenta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paradoxale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acestei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vindecarea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vindecarea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antiviral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lipsa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unui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national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dedicat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(care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aiba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vedere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limitarile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aceasta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 are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constituie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epidemiologic 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crestere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12163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479" y="336431"/>
            <a:ext cx="435320" cy="3878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o-R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1958" y="166255"/>
            <a:ext cx="5739397" cy="601070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5691" y="5055079"/>
            <a:ext cx="4858108" cy="1121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Va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multumesc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o-RO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691" y="530354"/>
            <a:ext cx="1231499" cy="1133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1524" y="731506"/>
            <a:ext cx="1554615" cy="1438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4074" y="4115048"/>
            <a:ext cx="4901609" cy="615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6207" y="2033099"/>
            <a:ext cx="1668178" cy="1606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7396" y="12148"/>
            <a:ext cx="1328140" cy="89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2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o-RO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 de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interferon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pegylat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eficienta vindecarii ~ 50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70%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tripla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terapie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 marL="0" indent="0" algn="just">
              <a:buNone/>
            </a:pPr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Romania: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au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fost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disponibile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schemele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tripla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interferon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pegylat</a:t>
            </a:r>
            <a:endParaRPr lang="en-US" sz="2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Scheme de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interferon –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 direct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 de vindecare 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95% si avantaje clinice evidente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Romania: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Paritaprevirum+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Ritonavirum (Viekirax) + Dasabuvirum (Exviera)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Spitalul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“Victor Babes” am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traversat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(cu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proiecte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cercetare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perioada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standardul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hepatita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s-a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treptat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la 2.</a:t>
            </a:r>
            <a:endParaRPr lang="ro-RO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2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03" y="353683"/>
            <a:ext cx="10481095" cy="1000103"/>
          </a:xfrm>
        </p:spPr>
        <p:txBody>
          <a:bodyPr>
            <a:noAutofit/>
          </a:bodyPr>
          <a:lstStyle/>
          <a:p>
            <a:pPr lvl="0" algn="ctr"/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Criteriile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clinice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 </a:t>
            </a:r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virologice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initiere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tratamentului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*:</a:t>
            </a:r>
            <a:b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o-RO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75" y="1009290"/>
            <a:ext cx="11231593" cy="5719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riterii 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primare de initiere a tratamentului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Char char="-"/>
            </a:pP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gradul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fibrozei hepatice 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 categorii 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ultimul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ghid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CNAS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>
              <a:buFontTx/>
              <a:buChar char="-"/>
            </a:pP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prezenta/absenta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viremiei.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riterii 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selectie ulterioara a tipului de 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tatusul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pacientului (naiv/pretratat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omorbiditatile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concomitenta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speranta de 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viata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apartenenta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anumita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locuinte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consumatori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cronici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droguri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lucratori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etc)</a:t>
            </a:r>
            <a:r>
              <a:rPr lang="en-US" sz="3600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*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conform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ultimului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ghid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tratament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 la Casa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Nationala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Asigurari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Sanatate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(2015- 2016);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in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prezent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sunt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in curs de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aparitie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noi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ghiduri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 de </a:t>
            </a:r>
            <a:r>
              <a:rPr lang="en-US" sz="2200" b="1" dirty="0" err="1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tratament</a:t>
            </a:r>
            <a:r>
              <a:rPr lang="en-US" sz="22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  <a:ea typeface="+mj-ea"/>
                <a:cs typeface="+mj-cs"/>
              </a:rPr>
              <a:t>.</a:t>
            </a:r>
            <a:endParaRPr lang="en-US" sz="2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95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72" y="365125"/>
            <a:ext cx="10611928" cy="1049607"/>
          </a:xfrm>
        </p:spPr>
        <p:txBody>
          <a:bodyPr>
            <a:normAutofit fontScale="90000"/>
          </a:bodyPr>
          <a:lstStyle/>
          <a:p>
            <a:r>
              <a:rPr lang="fr-FR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Criteriile</a:t>
            </a:r>
            <a:r>
              <a:rPr lang="fr-F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fr-FR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clinice</a:t>
            </a:r>
            <a:r>
              <a:rPr lang="fr-F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si </a:t>
            </a:r>
            <a:r>
              <a:rPr lang="fr-FR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virologice</a:t>
            </a:r>
            <a:r>
              <a:rPr lang="fr-F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 </a:t>
            </a:r>
            <a:r>
              <a:rPr lang="fr-FR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initiere</a:t>
            </a:r>
            <a:r>
              <a:rPr lang="fr-F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fr-F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</a:t>
            </a:r>
            <a:r>
              <a:rPr lang="fr-FR" sz="31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tratamentului</a:t>
            </a:r>
            <a:r>
              <a:rPr lang="fr-FR" sz="3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fr-FR" sz="31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specific</a:t>
            </a:r>
            <a:r>
              <a:rPr lang="fr-F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*:</a:t>
            </a:r>
            <a:br>
              <a:rPr lang="fr-FR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o-RO" sz="22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3464" y="914400"/>
            <a:ext cx="5476336" cy="519131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Ribavirin:</a:t>
            </a:r>
          </a:p>
          <a:p>
            <a:pPr lvl="0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Biochimic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crescute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Virusologic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ARN-VHC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detectabil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Histologic: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puncţie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biopsie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hepatică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Fibromax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cu: A ≥1, F ≥1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S≥1,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Fibroscan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F&gt;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Vârsta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≤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&gt;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riscul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funcţie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comorbidităţi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tratament anterior: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naivi sau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pretratati cu recadere (NU pacientii non-responder/ breakthrough virusologic)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997527"/>
            <a:ext cx="5369943" cy="517943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Ritonavirum plus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Dasabuvirum):</a:t>
            </a: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Biochimic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crescute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Virusologic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ARN-VHC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detectabil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genotip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Histologic: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fibroza apreciata cu Fibromax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F4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ciroza hepatica compensata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 Child-Pugh A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F3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conditii de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contraindicatii la Interferon (depresii, psihoze, boli autoimune in tratament, diabet zaharat dezechilibrat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0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Vârsta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indiferent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varsta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tratament anterior: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naivi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pretratati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o-RO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9937" y="5913901"/>
            <a:ext cx="10707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*conform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ultimului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ghid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de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tratament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de la Casa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Nationala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de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Asigurari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de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Sanatate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(2015- 2016); </a:t>
            </a:r>
            <a:b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</a:b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in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prezent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sunt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in curs de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aparitie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noi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ghiduri</a:t>
            </a:r>
            <a:r>
              <a:rPr lang="en-US" sz="2000" b="1" dirty="0" smtClean="0">
                <a:solidFill>
                  <a:srgbClr val="5B9BD5">
                    <a:lumMod val="50000"/>
                  </a:srgbClr>
                </a:solidFill>
              </a:rPr>
              <a:t> de </a:t>
            </a:r>
            <a:r>
              <a:rPr lang="en-US" sz="2000" b="1" dirty="0" err="1" smtClean="0">
                <a:solidFill>
                  <a:srgbClr val="5B9BD5">
                    <a:lumMod val="50000"/>
                  </a:srgbClr>
                </a:solidFill>
              </a:rPr>
              <a:t>tratament</a:t>
            </a:r>
            <a:endParaRPr lang="ro-RO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250"/>
            <a:ext cx="10515600" cy="1325563"/>
          </a:xfrm>
        </p:spPr>
        <p:txBody>
          <a:bodyPr>
            <a:noAutofit/>
          </a:bodyPr>
          <a:lstStyle/>
          <a:p>
            <a:r>
              <a:rPr lang="fr-FR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Criteriile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clinice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si </a:t>
            </a:r>
            <a:r>
              <a:rPr lang="fr-FR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virologice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fr-FR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initiere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fr-FR" sz="2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tratamentului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28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specific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o-R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23158"/>
            <a:ext cx="5181600" cy="526076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</a:t>
            </a: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Ribavirin: </a:t>
            </a:r>
          </a:p>
          <a:p>
            <a:pPr marL="0" lvl="0" indent="0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riscul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terapeutic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funcţie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comorbidităţi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In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exclud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interferon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pacienţii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cu: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psihice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demenţă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zaharat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decompensat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autoimune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Boala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ischemică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coronariană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inscuficienţa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cardiaca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severă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necontrolată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Afecţiuni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respiratorii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severe,necontrolate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11g/dl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Număr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leucocite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5.000 /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mm3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Număr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PMN &lt; 1.500 /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mm3</a:t>
            </a:r>
          </a:p>
          <a:p>
            <a:pPr marL="0" indent="0">
              <a:buNone/>
            </a:pP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p</a:t>
            </a:r>
            <a:r>
              <a:rPr lang="ro-RO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acienti </a:t>
            </a:r>
            <a:r>
              <a:rPr lang="ro-RO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</a:t>
            </a:r>
            <a:r>
              <a:rPr lang="ro-RO" sz="7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hemofilie, talasemie, cu insuficienta renala cronica dializati </a:t>
            </a:r>
            <a:r>
              <a:rPr lang="ro-RO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 primi tratament cu interferon si Ribavirina, cu monitorizare adecvata a comorbiditatii majore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o-RO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buNone/>
            </a:pPr>
            <a:endParaRPr lang="ro-RO" dirty="0"/>
          </a:p>
          <a:p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1283"/>
            <a:ext cx="5181600" cy="4965680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0" lvl="0" indent="0"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contraindicata initierea tratamentului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la:</a:t>
            </a:r>
          </a:p>
          <a:p>
            <a:pPr lvl="0">
              <a:buFontTx/>
              <a:buChar char="-"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pacienti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ciroza decompensata,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noduli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displazici hepatici,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Tx/>
              <a:buChar char="-"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etilism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pacientii al caror tratament de fond pentru alte afectiuni determina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asocierile medicamentoase contraindicate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prospectele Viekirax/ Exviera, necesita re-evaluare si schimbarea medicatiei in masura posibilitatilor (cateva exemple: amiodarona, colchicina, ergotamina, simvastatin, midazolam, acid fusidic, carbamazepina, ketoconazol, claritromicina)</a:t>
            </a:r>
            <a:endParaRPr lang="ro-R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68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532" y="103875"/>
            <a:ext cx="10396268" cy="10582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chema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o-RO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901" y="890659"/>
            <a:ext cx="6008299" cy="5468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Protocol Interferon + Ribavirin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n-US" sz="1800" b="1" dirty="0" err="1" smtClean="0"/>
              <a:t>Injectabil</a:t>
            </a:r>
            <a:r>
              <a:rPr lang="en-US" sz="1800" b="1" dirty="0" smtClean="0"/>
              <a:t> </a:t>
            </a:r>
            <a:r>
              <a:rPr lang="en-US" sz="1800" b="1" dirty="0" err="1"/>
              <a:t>subcutanat</a:t>
            </a:r>
            <a:r>
              <a:rPr lang="en-US" sz="1800" b="1" dirty="0"/>
              <a:t> </a:t>
            </a:r>
            <a:r>
              <a:rPr lang="en-US" sz="1800" dirty="0"/>
              <a:t>x1/ </a:t>
            </a:r>
            <a:r>
              <a:rPr lang="en-US" sz="1800" dirty="0" err="1"/>
              <a:t>saptamana</a:t>
            </a:r>
            <a:r>
              <a:rPr lang="en-US" sz="1800" dirty="0"/>
              <a:t>: </a:t>
            </a:r>
            <a:r>
              <a:rPr lang="ro-RO" sz="1800" dirty="0" smtClean="0"/>
              <a:t>Interferon </a:t>
            </a:r>
            <a:r>
              <a:rPr lang="ro-RO" sz="1800" dirty="0"/>
              <a:t>pegylat </a:t>
            </a:r>
            <a:r>
              <a:rPr lang="el-GR" sz="1800" dirty="0"/>
              <a:t>α2</a:t>
            </a:r>
            <a:r>
              <a:rPr lang="ro-RO" sz="1800" dirty="0"/>
              <a:t>a 180</a:t>
            </a:r>
            <a:r>
              <a:rPr lang="el-GR" sz="1800" dirty="0"/>
              <a:t>μ</a:t>
            </a:r>
            <a:r>
              <a:rPr lang="ro-RO" sz="1800" dirty="0" smtClean="0"/>
              <a:t>g</a:t>
            </a:r>
            <a:r>
              <a:rPr lang="en-US" sz="1800" dirty="0" smtClean="0"/>
              <a:t> </a:t>
            </a:r>
            <a:r>
              <a:rPr lang="ro-RO" sz="1800" dirty="0" smtClean="0"/>
              <a:t>sau Interferon </a:t>
            </a:r>
            <a:r>
              <a:rPr lang="ro-RO" sz="1800" dirty="0"/>
              <a:t>pegylat </a:t>
            </a:r>
            <a:r>
              <a:rPr lang="el-GR" sz="1800" dirty="0"/>
              <a:t>α2</a:t>
            </a:r>
            <a:r>
              <a:rPr lang="ro-RO" sz="1800" dirty="0"/>
              <a:t>b 1,5</a:t>
            </a:r>
            <a:r>
              <a:rPr lang="el-GR" sz="1800" dirty="0"/>
              <a:t>μ</a:t>
            </a:r>
            <a:r>
              <a:rPr lang="ro-RO" sz="1800" dirty="0"/>
              <a:t>g/kgc</a:t>
            </a:r>
            <a:r>
              <a:rPr lang="ro-RO" sz="1800" dirty="0" smtClean="0"/>
              <a:t>/</a:t>
            </a:r>
            <a:endParaRPr lang="en-US" sz="1800" dirty="0" smtClean="0"/>
          </a:p>
          <a:p>
            <a:pPr marL="0" indent="0">
              <a:buNone/>
            </a:pPr>
            <a:r>
              <a:rPr lang="ro-RO" sz="1800" dirty="0" smtClean="0"/>
              <a:t> </a:t>
            </a:r>
            <a:r>
              <a:rPr lang="ro-RO" sz="1800" dirty="0"/>
              <a:t>in asociere cu </a:t>
            </a:r>
          </a:p>
          <a:p>
            <a:pPr marL="0" indent="0">
              <a:buNone/>
            </a:pPr>
            <a:r>
              <a:rPr lang="en-US" sz="1800" b="1" dirty="0"/>
              <a:t>Per </a:t>
            </a:r>
            <a:r>
              <a:rPr lang="en-US" sz="1800" b="1" dirty="0" err="1"/>
              <a:t>os</a:t>
            </a:r>
            <a:r>
              <a:rPr lang="en-US" sz="1800" b="1" dirty="0"/>
              <a:t>: </a:t>
            </a:r>
            <a:r>
              <a:rPr lang="en-US" sz="1800" dirty="0" smtClean="0"/>
              <a:t>R</a:t>
            </a:r>
            <a:r>
              <a:rPr lang="ro-RO" sz="1800" dirty="0"/>
              <a:t>ibavirină1000mg/1200mg, in functie de pragul de greutate corporala (75 kg).  </a:t>
            </a:r>
          </a:p>
          <a:p>
            <a:pPr marL="0" indent="0">
              <a:buNone/>
            </a:pPr>
            <a:r>
              <a:rPr lang="ro-RO" sz="1800" b="1" u="sng" dirty="0"/>
              <a:t>Durata recomandata a tratamentului este </a:t>
            </a:r>
            <a:r>
              <a:rPr lang="ro-RO" sz="1800" b="1" u="sng" dirty="0" smtClean="0"/>
              <a:t>de</a:t>
            </a:r>
            <a:r>
              <a:rPr lang="en-US" sz="1800" b="1" u="sng" dirty="0"/>
              <a:t>:</a:t>
            </a:r>
            <a:endParaRPr lang="ro-RO" sz="1800" b="1" u="sng" dirty="0"/>
          </a:p>
          <a:p>
            <a:pPr>
              <a:buFontTx/>
              <a:buChar char="-"/>
            </a:pPr>
            <a:r>
              <a:rPr lang="ro-RO" sz="1800" dirty="0" smtClean="0"/>
              <a:t>24 </a:t>
            </a:r>
            <a:r>
              <a:rPr lang="ro-RO" sz="1800" dirty="0"/>
              <a:t>de săptămâni pentru genotipul 2-3 (+ ribavirină 800mg/zi), 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ro-RO" sz="1800" dirty="0" smtClean="0"/>
              <a:t>24</a:t>
            </a:r>
            <a:r>
              <a:rPr lang="ro-RO" sz="1800" dirty="0"/>
              <a:t>, 48 sau 72 de săptămâni pentru genotipurile 1-4 , </a:t>
            </a:r>
            <a:r>
              <a:rPr lang="ro-RO" sz="1800" b="1" dirty="0"/>
              <a:t>in functie de nivelul initial al </a:t>
            </a:r>
            <a:r>
              <a:rPr lang="ro-RO" sz="1800" b="1" dirty="0" smtClean="0"/>
              <a:t>viremiei</a:t>
            </a:r>
            <a:r>
              <a:rPr lang="ro-RO" sz="1800" dirty="0" smtClean="0"/>
              <a:t>:</a:t>
            </a:r>
            <a:endParaRPr lang="ro-RO" sz="1800" dirty="0"/>
          </a:p>
          <a:p>
            <a:r>
              <a:rPr lang="ro-RO" sz="1800" dirty="0"/>
              <a:t>-dacă ARN-VHC iniţial este &lt; 600.000 UI/ml şi se obţine RVR (ARN-VHC nedetectabil la 4 săptămâni), se efectuează 24 de săptămâni de tratament.</a:t>
            </a:r>
          </a:p>
          <a:p>
            <a:r>
              <a:rPr lang="ro-RO" sz="1800" dirty="0"/>
              <a:t>-dacă ARN-VHC iniţial este &gt; 600.000 UI/ml si la 12 săptămâni de la începerea terapiei ARN-VHC este nedetectabil, se continuă tratamentul până la 48 de săptămâni; </a:t>
            </a:r>
          </a:p>
          <a:p>
            <a:pPr marL="0" lvl="0" indent="0"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926275"/>
            <a:ext cx="5533845" cy="52506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Protocol Interferon- free,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antivirale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directe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orale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Ombitasvirum+ Paritaprevirum+ Ritonavirum plus Dasabuvirum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pt-BR" sz="1800" b="1" dirty="0" smtClean="0"/>
              <a:t>Per os: </a:t>
            </a:r>
            <a:r>
              <a:rPr lang="pt-BR" sz="1800" dirty="0" smtClean="0"/>
              <a:t>Ombitasvirum+ Paritaprevirum+ Ritonavirum (Viekirax): </a:t>
            </a:r>
            <a:r>
              <a:rPr lang="pt-BR" sz="1800" dirty="0"/>
              <a:t>2 cp </a:t>
            </a:r>
            <a:r>
              <a:rPr lang="pt-BR" sz="1800" dirty="0" smtClean="0"/>
              <a:t>dimineata 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i</a:t>
            </a:r>
            <a:r>
              <a:rPr lang="pt-BR" sz="1800" dirty="0" smtClean="0"/>
              <a:t>n asociere cu</a:t>
            </a:r>
          </a:p>
          <a:p>
            <a:pPr marL="0" indent="0">
              <a:buNone/>
            </a:pPr>
            <a:r>
              <a:rPr lang="pt-BR" sz="1800" dirty="0" smtClean="0"/>
              <a:t>Dasabuvirum (Exviera): </a:t>
            </a:r>
            <a:r>
              <a:rPr lang="pt-BR" sz="1800" dirty="0"/>
              <a:t>1 cp dimineata si 1 cp </a:t>
            </a:r>
            <a:r>
              <a:rPr lang="pt-BR" sz="1800" dirty="0" smtClean="0"/>
              <a:t>seara 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ro-RO" sz="1800" b="1" u="sng" dirty="0" smtClean="0"/>
              <a:t>Durata </a:t>
            </a:r>
            <a:r>
              <a:rPr lang="ro-RO" sz="1800" b="1" u="sng" dirty="0"/>
              <a:t>recomandata a tratamentului este de</a:t>
            </a:r>
            <a:r>
              <a:rPr lang="en-US" sz="1800" b="1" u="sng" dirty="0"/>
              <a:t>:</a:t>
            </a:r>
            <a:endParaRPr lang="ro-RO" sz="1800" b="1" u="sng" dirty="0"/>
          </a:p>
          <a:p>
            <a:pPr marL="0" indent="0">
              <a:buNone/>
            </a:pPr>
            <a:r>
              <a:rPr lang="pt-BR" sz="1800" dirty="0" smtClean="0"/>
              <a:t>12 </a:t>
            </a:r>
            <a:r>
              <a:rPr lang="pt-BR" sz="1800" dirty="0"/>
              <a:t>saptamani. </a:t>
            </a:r>
            <a:endParaRPr lang="ro-RO" sz="1800" dirty="0"/>
          </a:p>
          <a:p>
            <a:pPr marL="0" lvl="0" indent="0">
              <a:buNone/>
            </a:pP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8372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4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Definiţii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ale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răspunsului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tratament</a:t>
            </a:r>
            <a:endParaRPr lang="ro-RO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33" y="1092531"/>
            <a:ext cx="11145328" cy="54721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600" b="1" dirty="0" smtClean="0"/>
              <a:t>RVR </a:t>
            </a:r>
            <a:r>
              <a:rPr lang="en-US" sz="2600" b="1" dirty="0"/>
              <a:t>(Rapid </a:t>
            </a:r>
            <a:r>
              <a:rPr lang="en-US" sz="2600" b="1" dirty="0" err="1"/>
              <a:t>Virologic</a:t>
            </a:r>
            <a:r>
              <a:rPr lang="en-US" sz="2600" b="1" dirty="0"/>
              <a:t> Response / </a:t>
            </a:r>
            <a:r>
              <a:rPr lang="en-US" sz="2600" b="1" dirty="0" err="1"/>
              <a:t>Răspuns</a:t>
            </a:r>
            <a:r>
              <a:rPr lang="en-US" sz="2600" b="1" dirty="0"/>
              <a:t> Viral Rapid) =</a:t>
            </a:r>
            <a:r>
              <a:rPr lang="en-US" sz="2600" dirty="0"/>
              <a:t> </a:t>
            </a:r>
            <a:r>
              <a:rPr lang="en-US" sz="2600" dirty="0" err="1"/>
              <a:t>negativarea</a:t>
            </a:r>
            <a:r>
              <a:rPr lang="en-US" sz="2600" dirty="0"/>
              <a:t> ARN – VHC </a:t>
            </a:r>
            <a:r>
              <a:rPr lang="en-US" sz="2600" dirty="0" err="1"/>
              <a:t>după</a:t>
            </a:r>
            <a:r>
              <a:rPr lang="en-US" sz="2600" dirty="0"/>
              <a:t> 4 </a:t>
            </a:r>
            <a:r>
              <a:rPr lang="en-US" sz="2600" dirty="0" err="1"/>
              <a:t>săptămâni</a:t>
            </a:r>
            <a:r>
              <a:rPr lang="en-US" sz="2600" dirty="0"/>
              <a:t> de </a:t>
            </a:r>
            <a:r>
              <a:rPr lang="en-US" sz="2600" dirty="0" err="1" smtClean="0"/>
              <a:t>terapie</a:t>
            </a:r>
            <a:endParaRPr lang="en-US" sz="2600" dirty="0" smtClean="0"/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EVR (Early </a:t>
            </a:r>
            <a:r>
              <a:rPr lang="en-US" sz="2600" b="1" dirty="0" err="1"/>
              <a:t>Virologic</a:t>
            </a:r>
            <a:r>
              <a:rPr lang="en-US" sz="2600" b="1" dirty="0"/>
              <a:t> Response / </a:t>
            </a:r>
            <a:r>
              <a:rPr lang="en-US" sz="2600" b="1" dirty="0" err="1"/>
              <a:t>Răspuns</a:t>
            </a:r>
            <a:r>
              <a:rPr lang="en-US" sz="2600" b="1" dirty="0"/>
              <a:t> Viral </a:t>
            </a:r>
            <a:r>
              <a:rPr lang="en-US" sz="2600" b="1" dirty="0" err="1"/>
              <a:t>Precoce</a:t>
            </a:r>
            <a:r>
              <a:rPr lang="en-US" sz="2600" b="1" dirty="0"/>
              <a:t>) =</a:t>
            </a:r>
            <a:r>
              <a:rPr lang="en-US" sz="2600" dirty="0"/>
              <a:t> </a:t>
            </a:r>
            <a:r>
              <a:rPr lang="en-US" sz="2600" dirty="0" err="1"/>
              <a:t>negativarea</a:t>
            </a:r>
            <a:r>
              <a:rPr lang="en-US" sz="2600" dirty="0"/>
              <a:t> </a:t>
            </a:r>
            <a:r>
              <a:rPr lang="en-US" sz="2600" dirty="0" err="1"/>
              <a:t>sau</a:t>
            </a:r>
            <a:r>
              <a:rPr lang="en-US" sz="2600" dirty="0"/>
              <a:t> </a:t>
            </a:r>
            <a:r>
              <a:rPr lang="en-US" sz="2600" dirty="0" err="1"/>
              <a:t>scăderea</a:t>
            </a:r>
            <a:r>
              <a:rPr lang="en-US" sz="2600" dirty="0"/>
              <a:t>  ≥ 2 log10 a ARN – VHC </a:t>
            </a:r>
            <a:r>
              <a:rPr lang="en-US" sz="2600" dirty="0" err="1"/>
              <a:t>după</a:t>
            </a:r>
            <a:r>
              <a:rPr lang="en-US" sz="2600" dirty="0"/>
              <a:t> 12 </a:t>
            </a:r>
            <a:r>
              <a:rPr lang="en-US" sz="2600" dirty="0" err="1"/>
              <a:t>săptâmâni</a:t>
            </a:r>
            <a:r>
              <a:rPr lang="en-US" sz="2600" dirty="0"/>
              <a:t> de </a:t>
            </a:r>
            <a:r>
              <a:rPr lang="en-US" sz="2600" dirty="0" err="1" smtClean="0"/>
              <a:t>terapie</a:t>
            </a:r>
            <a:endParaRPr lang="en-US" sz="2600" dirty="0" smtClean="0"/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Non Response (</a:t>
            </a:r>
            <a:r>
              <a:rPr lang="en-US" sz="2600" b="1" dirty="0" err="1"/>
              <a:t>Lipsa</a:t>
            </a:r>
            <a:r>
              <a:rPr lang="en-US" sz="2600" b="1" dirty="0"/>
              <a:t> de </a:t>
            </a:r>
            <a:r>
              <a:rPr lang="en-US" sz="2600" b="1" dirty="0" err="1"/>
              <a:t>răspuns</a:t>
            </a:r>
            <a:r>
              <a:rPr lang="en-US" sz="2600" b="1" dirty="0"/>
              <a:t>)</a:t>
            </a:r>
            <a:r>
              <a:rPr lang="en-US" sz="2600" dirty="0"/>
              <a:t> </a:t>
            </a:r>
            <a:r>
              <a:rPr lang="en-US" sz="2600" b="1" dirty="0"/>
              <a:t>=</a:t>
            </a:r>
            <a:r>
              <a:rPr lang="en-US" sz="2600" dirty="0"/>
              <a:t> </a:t>
            </a:r>
            <a:r>
              <a:rPr lang="en-US" sz="2600" dirty="0" err="1"/>
              <a:t>scăderea</a:t>
            </a:r>
            <a:r>
              <a:rPr lang="en-US" sz="2600" dirty="0"/>
              <a:t> ARN – VHC cu &lt; 2 log10  la 12 </a:t>
            </a:r>
            <a:r>
              <a:rPr lang="en-US" sz="2600" dirty="0" err="1"/>
              <a:t>săptămâni</a:t>
            </a:r>
            <a:r>
              <a:rPr lang="en-US" sz="2600" dirty="0"/>
              <a:t> de </a:t>
            </a:r>
            <a:r>
              <a:rPr lang="en-US" sz="2600" dirty="0" err="1" smtClean="0"/>
              <a:t>tratament</a:t>
            </a:r>
            <a:endParaRPr lang="en-US" sz="2600" dirty="0" smtClean="0"/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Slow </a:t>
            </a:r>
            <a:r>
              <a:rPr lang="en-US" sz="2600" b="1" dirty="0" smtClean="0"/>
              <a:t>Response</a:t>
            </a:r>
            <a:r>
              <a:rPr lang="en-US" sz="2600" dirty="0" smtClean="0"/>
              <a:t> </a:t>
            </a:r>
            <a:r>
              <a:rPr lang="en-US" sz="2600" b="1" dirty="0"/>
              <a:t>(</a:t>
            </a:r>
            <a:r>
              <a:rPr lang="en-US" sz="2600" b="1" dirty="0" err="1"/>
              <a:t>Răspuns</a:t>
            </a:r>
            <a:r>
              <a:rPr lang="en-US" sz="2600" b="1" dirty="0"/>
              <a:t> Lent) = </a:t>
            </a:r>
            <a:r>
              <a:rPr lang="en-US" sz="2600" dirty="0" err="1"/>
              <a:t>negativarea</a:t>
            </a:r>
            <a:r>
              <a:rPr lang="en-US" sz="2600" dirty="0"/>
              <a:t> ARN – VHC la 24 de </a:t>
            </a:r>
            <a:r>
              <a:rPr lang="en-US" sz="2600" dirty="0" err="1"/>
              <a:t>săptămâni</a:t>
            </a:r>
            <a:r>
              <a:rPr lang="en-US" sz="2600" dirty="0"/>
              <a:t> de </a:t>
            </a:r>
            <a:r>
              <a:rPr lang="en-US" sz="2600" dirty="0" err="1" smtClean="0"/>
              <a:t>tratament</a:t>
            </a:r>
            <a:endParaRPr lang="en-US" sz="2600" dirty="0" smtClean="0"/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EOT</a:t>
            </a:r>
            <a:r>
              <a:rPr lang="en-US" sz="2600" dirty="0"/>
              <a:t> </a:t>
            </a:r>
            <a:r>
              <a:rPr lang="en-US" sz="2600" b="1" dirty="0"/>
              <a:t>(End of Treatment Response / </a:t>
            </a:r>
            <a:r>
              <a:rPr lang="en-US" sz="2600" b="1" dirty="0" err="1"/>
              <a:t>Răspuns</a:t>
            </a:r>
            <a:r>
              <a:rPr lang="en-US" sz="2600" b="1" dirty="0"/>
              <a:t> Viral la </a:t>
            </a:r>
            <a:r>
              <a:rPr lang="en-US" sz="2600" b="1" dirty="0" err="1"/>
              <a:t>Sfârşitul</a:t>
            </a:r>
            <a:r>
              <a:rPr lang="en-US" sz="2600" b="1" dirty="0"/>
              <a:t> </a:t>
            </a:r>
            <a:r>
              <a:rPr lang="en-US" sz="2600" b="1" dirty="0" err="1"/>
              <a:t>Tratamentului</a:t>
            </a:r>
            <a:r>
              <a:rPr lang="en-US" sz="2600" b="1" dirty="0"/>
              <a:t>) = </a:t>
            </a:r>
            <a:r>
              <a:rPr lang="en-US" sz="2600" dirty="0"/>
              <a:t>ARN – VHC </a:t>
            </a:r>
            <a:r>
              <a:rPr lang="en-US" sz="2600" dirty="0" err="1"/>
              <a:t>nedetectabil</a:t>
            </a:r>
            <a:r>
              <a:rPr lang="en-US" sz="2600" dirty="0"/>
              <a:t> la </a:t>
            </a:r>
            <a:r>
              <a:rPr lang="en-US" sz="2600" dirty="0" err="1"/>
              <a:t>sfârşitul</a:t>
            </a:r>
            <a:r>
              <a:rPr lang="en-US" sz="2600" dirty="0"/>
              <a:t> </a:t>
            </a:r>
            <a:r>
              <a:rPr lang="en-US" sz="2600" dirty="0" err="1"/>
              <a:t>tratamentului</a:t>
            </a:r>
            <a:r>
              <a:rPr lang="en-US" sz="2600" dirty="0" smtClean="0"/>
              <a:t>.</a:t>
            </a:r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SVR</a:t>
            </a:r>
            <a:r>
              <a:rPr lang="en-US" sz="2600" dirty="0"/>
              <a:t> (</a:t>
            </a:r>
            <a:r>
              <a:rPr lang="en-US" sz="2600" b="1" dirty="0"/>
              <a:t>Sustained </a:t>
            </a:r>
            <a:r>
              <a:rPr lang="en-US" sz="2600" b="1" dirty="0" err="1"/>
              <a:t>Virologic</a:t>
            </a:r>
            <a:r>
              <a:rPr lang="en-US" sz="2600" b="1" dirty="0"/>
              <a:t> Response / </a:t>
            </a:r>
            <a:r>
              <a:rPr lang="en-US" sz="2600" b="1" dirty="0" err="1"/>
              <a:t>Răspuns</a:t>
            </a:r>
            <a:r>
              <a:rPr lang="en-US" sz="2600" b="1" dirty="0"/>
              <a:t> Viral </a:t>
            </a:r>
            <a:r>
              <a:rPr lang="en-US" sz="2600" b="1" dirty="0" err="1"/>
              <a:t>Susţinut</a:t>
            </a:r>
            <a:r>
              <a:rPr lang="en-US" sz="2600" b="1" dirty="0"/>
              <a:t>) = </a:t>
            </a:r>
            <a:r>
              <a:rPr lang="en-US" sz="2600" dirty="0"/>
              <a:t>ARN – VHC </a:t>
            </a:r>
            <a:r>
              <a:rPr lang="en-US" sz="2600" dirty="0" err="1"/>
              <a:t>nedetectabil</a:t>
            </a:r>
            <a:r>
              <a:rPr lang="en-US" sz="2600" dirty="0"/>
              <a:t> la 24 </a:t>
            </a:r>
            <a:r>
              <a:rPr lang="en-US" sz="2600" dirty="0" err="1"/>
              <a:t>săptămâni</a:t>
            </a:r>
            <a:r>
              <a:rPr lang="en-US" sz="2600" dirty="0"/>
              <a:t> </a:t>
            </a:r>
            <a:r>
              <a:rPr lang="en-US" sz="2600" dirty="0" err="1"/>
              <a:t>după</a:t>
            </a:r>
            <a:r>
              <a:rPr lang="en-US" sz="2600" dirty="0"/>
              <a:t> </a:t>
            </a:r>
            <a:r>
              <a:rPr lang="en-US" sz="2600" dirty="0" err="1"/>
              <a:t>terminarea</a:t>
            </a:r>
            <a:r>
              <a:rPr lang="en-US" sz="2600" dirty="0"/>
              <a:t> </a:t>
            </a:r>
            <a:r>
              <a:rPr lang="en-US" sz="2600" dirty="0" err="1" smtClean="0"/>
              <a:t>terapiei</a:t>
            </a:r>
            <a:endParaRPr lang="en-US" sz="2600" dirty="0" smtClean="0"/>
          </a:p>
          <a:p>
            <a:pPr lvl="0"/>
            <a:endParaRPr lang="ro-RO" sz="2600" dirty="0"/>
          </a:p>
          <a:p>
            <a:pPr lvl="0"/>
            <a:r>
              <a:rPr lang="en-US" sz="2600" b="1" dirty="0" err="1"/>
              <a:t>Breaktrough</a:t>
            </a:r>
            <a:r>
              <a:rPr lang="en-US" sz="2600" dirty="0"/>
              <a:t> </a:t>
            </a:r>
            <a:r>
              <a:rPr lang="en-US" sz="2600" b="1" dirty="0"/>
              <a:t>= </a:t>
            </a:r>
            <a:r>
              <a:rPr lang="en-US" sz="2600" dirty="0"/>
              <a:t>ARN – VHC </a:t>
            </a:r>
            <a:r>
              <a:rPr lang="en-US" sz="2600" dirty="0" err="1"/>
              <a:t>detectabil</a:t>
            </a:r>
            <a:r>
              <a:rPr lang="en-US" sz="2600" dirty="0"/>
              <a:t>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cursul</a:t>
            </a:r>
            <a:r>
              <a:rPr lang="en-US" sz="2600" dirty="0"/>
              <a:t> </a:t>
            </a:r>
            <a:r>
              <a:rPr lang="en-US" sz="2600" dirty="0" err="1"/>
              <a:t>tratamentului</a:t>
            </a:r>
            <a:r>
              <a:rPr lang="en-US" sz="2600" dirty="0"/>
              <a:t>, </a:t>
            </a:r>
            <a:r>
              <a:rPr lang="en-US" sz="2600" dirty="0" err="1"/>
              <a:t>după</a:t>
            </a:r>
            <a:r>
              <a:rPr lang="en-US" sz="2600" dirty="0"/>
              <a:t> </a:t>
            </a:r>
            <a:r>
              <a:rPr lang="en-US" sz="2600" dirty="0" err="1"/>
              <a:t>obţinerea</a:t>
            </a:r>
            <a:r>
              <a:rPr lang="en-US" sz="2600" dirty="0"/>
              <a:t> </a:t>
            </a:r>
            <a:r>
              <a:rPr lang="en-US" sz="2600" dirty="0" smtClean="0"/>
              <a:t>EVR</a:t>
            </a:r>
          </a:p>
          <a:p>
            <a:pPr lvl="0"/>
            <a:endParaRPr lang="ro-RO" sz="2600" dirty="0"/>
          </a:p>
          <a:p>
            <a:pPr lvl="0"/>
            <a:r>
              <a:rPr lang="en-US" sz="2600" b="1" dirty="0"/>
              <a:t>Relapse</a:t>
            </a:r>
            <a:r>
              <a:rPr lang="en-US" sz="2600" dirty="0"/>
              <a:t> </a:t>
            </a:r>
            <a:r>
              <a:rPr lang="en-US" sz="2600" b="1" dirty="0"/>
              <a:t>(</a:t>
            </a:r>
            <a:r>
              <a:rPr lang="en-US" sz="2600" b="1" dirty="0" err="1"/>
              <a:t>Recădere</a:t>
            </a:r>
            <a:r>
              <a:rPr lang="en-US" sz="2600" b="1" dirty="0"/>
              <a:t>)</a:t>
            </a:r>
            <a:r>
              <a:rPr lang="en-US" sz="2600" dirty="0"/>
              <a:t> </a:t>
            </a:r>
            <a:r>
              <a:rPr lang="en-US" sz="2600" b="1" dirty="0"/>
              <a:t>= </a:t>
            </a:r>
            <a:r>
              <a:rPr lang="en-US" sz="2600" dirty="0" err="1"/>
              <a:t>pozitivarea</a:t>
            </a:r>
            <a:r>
              <a:rPr lang="en-US" sz="2600" dirty="0"/>
              <a:t> ARN –VHC </a:t>
            </a:r>
            <a:r>
              <a:rPr lang="en-US" sz="2600" dirty="0" err="1"/>
              <a:t>după</a:t>
            </a:r>
            <a:r>
              <a:rPr lang="en-US" sz="2600" dirty="0"/>
              <a:t> </a:t>
            </a:r>
            <a:r>
              <a:rPr lang="en-US" sz="2600" dirty="0" err="1"/>
              <a:t>obţinerea</a:t>
            </a:r>
            <a:r>
              <a:rPr lang="en-US" sz="2600" dirty="0"/>
              <a:t> </a:t>
            </a:r>
            <a:r>
              <a:rPr lang="en-US" sz="2600" dirty="0" err="1"/>
              <a:t>răspunsului</a:t>
            </a:r>
            <a:r>
              <a:rPr lang="en-US" sz="2600" dirty="0"/>
              <a:t> viral la </a:t>
            </a:r>
            <a:r>
              <a:rPr lang="en-US" sz="2600" dirty="0" err="1"/>
              <a:t>sfârşitul</a:t>
            </a:r>
            <a:r>
              <a:rPr lang="en-US" sz="2600" dirty="0"/>
              <a:t> </a:t>
            </a:r>
            <a:r>
              <a:rPr lang="en-US" sz="2600" dirty="0" err="1"/>
              <a:t>tratamentului</a:t>
            </a:r>
            <a:endParaRPr lang="ro-RO" sz="26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785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728" y="130296"/>
            <a:ext cx="10877910" cy="983411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Monitorizarea eficientei tratamentului antiviral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528" y="914400"/>
            <a:ext cx="5840084" cy="5795158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lvl="0" indent="0">
              <a:buNone/>
            </a:pP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 + Ribavirin:</a:t>
            </a:r>
          </a:p>
          <a:p>
            <a:pPr marL="0" indent="0">
              <a:buNone/>
            </a:pP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Scăderea </a:t>
            </a:r>
            <a:r>
              <a:rPr lang="ro-RO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ARN-VHC </a:t>
            </a: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</a:t>
            </a:r>
            <a:r>
              <a:rPr lang="ro-RO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≥2log sau sub limita de detecţie la intervalele de 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saptamani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saptamani (daca a fost detectabil la 4),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ro-RO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(daca nu s-a obtinut negativare, dar a scazut cu ≥ 2 </a:t>
            </a: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log10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S12</a:t>
            </a: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saptamani</a:t>
            </a:r>
            <a:r>
              <a:rPr lang="en-US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6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</a:t>
            </a: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ro-RO" sz="6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saptamani dupa terminarea </a:t>
            </a:r>
            <a:r>
              <a:rPr lang="ro-RO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terapiei</a:t>
            </a:r>
            <a:r>
              <a:rPr lang="en-US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(RVS)</a:t>
            </a:r>
            <a:r>
              <a:rPr lang="ro-RO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o-RO" sz="6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6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o-R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Pacienţii </a:t>
            </a:r>
            <a:r>
              <a:rPr lang="ro-RO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recădere </a:t>
            </a:r>
            <a:r>
              <a:rPr lang="en-US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ro-RO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trataţi </a:t>
            </a:r>
            <a:r>
              <a:rPr lang="ro-RO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interferon pegylat şi ribavirină </a:t>
            </a:r>
            <a:r>
              <a:rPr lang="ro-RO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 indicatiilor produselor, inca o cura de 48 saptamani, cu aceleasi criterii. </a:t>
            </a:r>
            <a:endParaRPr lang="en-US" sz="64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en-US" sz="6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ro-RO" sz="6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dacă </a:t>
            </a:r>
            <a:r>
              <a:rPr lang="ro-RO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12 săptămâni de la debutul terapiei ARN-VHC este detectabil dar a scăzut cu ≥2log faţă de nivelul preterapeutic, se continuă terapia până la 24 de săptămâni, când se face o nouă determinare a ARN-VHC; ARN-VHC inca pozitiv la 24 de săptămâni, terapia se opreşte. Dacă ARN-VHC este negativ la 24 de săptămâni, se continuă </a:t>
            </a:r>
            <a:r>
              <a:rPr lang="ro-RO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tratamentul până la 72 de săptămâni.</a:t>
            </a:r>
          </a:p>
          <a:p>
            <a:pPr>
              <a:lnSpc>
                <a:spcPct val="170000"/>
              </a:lnSpc>
            </a:pPr>
            <a:endParaRPr lang="ro-RO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6898" y="1175656"/>
            <a:ext cx="5382882" cy="54032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Interferon- free,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antivirale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orale</a:t>
            </a:r>
            <a:r>
              <a:rPr lang="en-US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pt-BR" sz="6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Ombitasvirum+ Paritaprevirum+ Ritonavirum plus Dasabuvirum</a:t>
            </a:r>
            <a:r>
              <a:rPr lang="pt-BR" sz="6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0" indent="0">
              <a:buNone/>
            </a:pPr>
            <a:endParaRPr lang="pt-BR" sz="6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pt-BR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6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eterminarea </a:t>
            </a:r>
            <a:r>
              <a:rPr lang="pt-BR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 VHC, </a:t>
            </a:r>
            <a:r>
              <a:rPr lang="pt-BR" sz="6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 si in primul protocol terapeutic</a:t>
            </a:r>
            <a:r>
              <a:rPr lang="pt-BR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Criteriile de evaluare a eficientei terapeutice sunt</a:t>
            </a:r>
            <a:r>
              <a:rPr lang="pt-BR" sz="6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t-BR" sz="6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Raspuns viral sustinut:  ARN VHC nedetectabil la sfarsitul tratamentului si la </a:t>
            </a:r>
            <a:r>
              <a:rPr lang="pt-BR" sz="6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saptamani dupa finalizare </a:t>
            </a:r>
            <a:r>
              <a:rPr lang="pt-BR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acestuia (RVS).</a:t>
            </a:r>
            <a:endParaRPr lang="ro-RO" sz="6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Esec terapeutic: ARN VHC detectabil la sfarsitul tratamentului,</a:t>
            </a:r>
            <a:endParaRPr lang="ro-R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pt-BR" sz="6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Recadere: ARN VHC nedetectabil la sfarsiul tratamentului, dar detectabil la 12 saptamani dupa terminarea tratamentului</a:t>
            </a:r>
            <a:endParaRPr lang="ro-R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ro-RO" sz="6400" dirty="0">
              <a:solidFill>
                <a:prstClr val="black"/>
              </a:solidFill>
            </a:endParaRPr>
          </a:p>
          <a:p>
            <a:endParaRPr lang="ro-RO" sz="6400" dirty="0"/>
          </a:p>
        </p:txBody>
      </p:sp>
    </p:spTree>
    <p:extLst>
      <p:ext uri="{BB962C8B-B14F-4D97-AF65-F5344CB8AC3E}">
        <p14:creationId xmlns:p14="http://schemas.microsoft.com/office/powerpoint/2010/main" val="2867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2687</Words>
  <Application>Microsoft Office PowerPoint</Application>
  <PresentationFormat>Widescreen</PresentationFormat>
  <Paragraphs>250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Aspecte clinice ale tratamentului in hepatita  cronica cu virus C – monitorizare, complicatii , INTERACTIUNI MEDICAMENTOASE Particularitati la gRupele de risc</vt:lpstr>
      <vt:lpstr>Sumar:</vt:lpstr>
      <vt:lpstr>Tipuri de tratament:</vt:lpstr>
      <vt:lpstr>Criteriile clinice si virologice de initiere a tratamentului specific*: </vt:lpstr>
      <vt:lpstr>Criteriile clinice si virologice de initiere a tratamentului specific*:  </vt:lpstr>
      <vt:lpstr>Criteriile clinice si virologice de initiere a tratamentului specific: </vt:lpstr>
      <vt:lpstr>Schema de tratament:</vt:lpstr>
      <vt:lpstr>Definiţii ale răspunsului la tratament</vt:lpstr>
      <vt:lpstr>Monitorizarea eficientei tratamentului antiviral </vt:lpstr>
      <vt:lpstr>Monitorizarea efectelor secundare terapeutice</vt:lpstr>
      <vt:lpstr>Monitorizarea efectelor secundare terapeutice</vt:lpstr>
      <vt:lpstr>Monitorizarea efectelor secundare terapeutice</vt:lpstr>
      <vt:lpstr>Interactiuni medicamentoase</vt:lpstr>
      <vt:lpstr>Interactiuni medicamentoase- cont. Protocol Interferon- free, antivirale directe orale (Ombitasvirum+ Paritaprevirum+ Ritonavirum plus Dasabuvirum):  Substante a caror metabolizare este strict dependenta de CYP3A4 (substrat) ale caror nivele plasmatice vor fi mult crescute fata de valorile cunoscute, determinand reactiile adverse specifice fiecaruia:</vt:lpstr>
      <vt:lpstr>Interactiuni medicamentoase- cont. Protocol Interferon- free, antivirale directe orale (Ombitasvirum+ Paritaprevirum+ Ritonavirum plus Dasabuvirum):  Nu se vor coadministra medicamente cu potential inductor enzymatic (puternic sau moderat) care pot sa scada nivelele serice ale Viekirax + Eviera sub cele optime efectului terapeutic</vt:lpstr>
      <vt:lpstr>Interactiuni medicamentoase- cont. Protocol Interferon- free, antivirale directe orale (Ombitasvirum+ Paritaprevirum+ Ritonavirum plus Dasabuvirum):  Nu se va coadministra medicatie cu puternic potential inhibitor pentru activitatea CYP3A4, care ar determina cresterea nivelelor serice de paritaprevir.</vt:lpstr>
      <vt:lpstr>Interactiuni medicamentoase- precautii Protocol Interferon- free, antivirale directe orale (Ombitasvirum+ Paritaprevirum+ Ritonavirum plus Dasabuvirum)</vt:lpstr>
      <vt:lpstr>Interactiuni medicamentoase- precautii Protocol Interferon- free, antivirale directe orale (Ombitasvirum+ Paritaprevirum+ Ritonavirum plus Dasabuvirum)</vt:lpstr>
      <vt:lpstr>Interactiuni medicamentoase- precautii Protocol Interferon- free, antivirale directe orale (Ombitasvirum+ Paritaprevirum+ Ritonavirum plus Dasabuvirum)</vt:lpstr>
      <vt:lpstr>Aspecte particulare privind pacientul infectat cu virusul C din categoriile defavorizate, in Romania</vt:lpstr>
      <vt:lpstr>Aspecte particulare privind pacientul infectat cu virusul C din categoriile defavorizate, in Romania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 Kosa</dc:creator>
  <cp:lastModifiedBy>Alma Kosa</cp:lastModifiedBy>
  <cp:revision>131</cp:revision>
  <dcterms:created xsi:type="dcterms:W3CDTF">2017-03-28T06:16:39Z</dcterms:created>
  <dcterms:modified xsi:type="dcterms:W3CDTF">2017-04-05T06:28:26Z</dcterms:modified>
</cp:coreProperties>
</file>