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24" r:id="rId2"/>
    <p:sldId id="325" r:id="rId3"/>
    <p:sldId id="362" r:id="rId4"/>
    <p:sldId id="326" r:id="rId5"/>
    <p:sldId id="294" r:id="rId6"/>
    <p:sldId id="318" r:id="rId7"/>
    <p:sldId id="319" r:id="rId8"/>
    <p:sldId id="315" r:id="rId9"/>
    <p:sldId id="317" r:id="rId10"/>
    <p:sldId id="321" r:id="rId11"/>
    <p:sldId id="322" r:id="rId12"/>
    <p:sldId id="320" r:id="rId13"/>
    <p:sldId id="363" r:id="rId14"/>
    <p:sldId id="295" r:id="rId15"/>
    <p:sldId id="265" r:id="rId16"/>
    <p:sldId id="273" r:id="rId17"/>
    <p:sldId id="397" r:id="rId18"/>
    <p:sldId id="365" r:id="rId19"/>
    <p:sldId id="367" r:id="rId20"/>
    <p:sldId id="380" r:id="rId21"/>
    <p:sldId id="374" r:id="rId22"/>
    <p:sldId id="369" r:id="rId23"/>
    <p:sldId id="336" r:id="rId24"/>
    <p:sldId id="377" r:id="rId25"/>
    <p:sldId id="375" r:id="rId26"/>
    <p:sldId id="381" r:id="rId27"/>
    <p:sldId id="371" r:id="rId28"/>
    <p:sldId id="370" r:id="rId29"/>
    <p:sldId id="373" r:id="rId30"/>
    <p:sldId id="376" r:id="rId31"/>
    <p:sldId id="384" r:id="rId32"/>
    <p:sldId id="390" r:id="rId33"/>
    <p:sldId id="398" r:id="rId34"/>
    <p:sldId id="311" r:id="rId35"/>
    <p:sldId id="330" r:id="rId36"/>
    <p:sldId id="392" r:id="rId37"/>
    <p:sldId id="396" r:id="rId38"/>
    <p:sldId id="3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28" autoAdjust="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4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493268472584714E-2"/>
          <c:y val="0.11560884935927403"/>
          <c:w val="0.9650134630548306"/>
          <c:h val="0.7780344806199255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MSM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14</c:v>
                </c:pt>
                <c:pt idx="1">
                  <c:v>40</c:v>
                </c:pt>
                <c:pt idx="2">
                  <c:v>45</c:v>
                </c:pt>
                <c:pt idx="3">
                  <c:v>61</c:v>
                </c:pt>
                <c:pt idx="4">
                  <c:v>100</c:v>
                </c:pt>
                <c:pt idx="5">
                  <c:v>91</c:v>
                </c:pt>
                <c:pt idx="6">
                  <c:v>97</c:v>
                </c:pt>
                <c:pt idx="7">
                  <c:v>135</c:v>
                </c:pt>
                <c:pt idx="8">
                  <c:v>112</c:v>
                </c:pt>
                <c:pt idx="9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9A-492D-A892-E51586E355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IDUs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2887776629954343E-18"/>
                  <c:y val="-1.65543633517517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9A-492D-A892-E51586E35534}"/>
                </c:ext>
              </c:extLst>
            </c:dLbl>
            <c:dLbl>
              <c:idx val="1"/>
              <c:layout>
                <c:manualLayout>
                  <c:x val="-1.5629991200773261E-3"/>
                  <c:y val="-1.34294183154226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9A-492D-A892-E51586E35534}"/>
                </c:ext>
              </c:extLst>
            </c:dLbl>
            <c:dLbl>
              <c:idx val="2"/>
              <c:layout>
                <c:manualLayout>
                  <c:x val="0"/>
                  <c:y val="-9.2940674412350774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9A-492D-A892-E51586E355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</c:v>
                </c:pt>
                <c:pt idx="1">
                  <c:v>3</c:v>
                </c:pt>
                <c:pt idx="2">
                  <c:v>8</c:v>
                </c:pt>
                <c:pt idx="3">
                  <c:v>15</c:v>
                </c:pt>
                <c:pt idx="4">
                  <c:v>143</c:v>
                </c:pt>
                <c:pt idx="5">
                  <c:v>266</c:v>
                </c:pt>
                <c:pt idx="6">
                  <c:v>261</c:v>
                </c:pt>
                <c:pt idx="7">
                  <c:v>175</c:v>
                </c:pt>
                <c:pt idx="8">
                  <c:v>140</c:v>
                </c:pt>
                <c:pt idx="9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9A-492D-A892-E51586E355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Heterosexual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354</c:v>
                </c:pt>
                <c:pt idx="1">
                  <c:v>405</c:v>
                </c:pt>
                <c:pt idx="2">
                  <c:v>393</c:v>
                </c:pt>
                <c:pt idx="3">
                  <c:v>409</c:v>
                </c:pt>
                <c:pt idx="4">
                  <c:v>448</c:v>
                </c:pt>
                <c:pt idx="5">
                  <c:v>447</c:v>
                </c:pt>
                <c:pt idx="6">
                  <c:v>511</c:v>
                </c:pt>
                <c:pt idx="7">
                  <c:v>522</c:v>
                </c:pt>
                <c:pt idx="8">
                  <c:v>401</c:v>
                </c:pt>
                <c:pt idx="9">
                  <c:v>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19A-492D-A892-E51586E355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Vertical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9</c:v>
                </c:pt>
                <c:pt idx="1">
                  <c:v>13</c:v>
                </c:pt>
                <c:pt idx="2">
                  <c:v>23</c:v>
                </c:pt>
                <c:pt idx="3">
                  <c:v>27</c:v>
                </c:pt>
                <c:pt idx="4">
                  <c:v>22</c:v>
                </c:pt>
                <c:pt idx="5">
                  <c:v>21</c:v>
                </c:pt>
                <c:pt idx="6">
                  <c:v>27</c:v>
                </c:pt>
                <c:pt idx="7">
                  <c:v>17</c:v>
                </c:pt>
                <c:pt idx="8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19A-492D-A892-E51586E355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-205618624"/>
        <c:axId val="-205635488"/>
      </c:barChart>
      <c:catAx>
        <c:axId val="-205618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sq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635488"/>
        <c:crosses val="autoZero"/>
        <c:auto val="1"/>
        <c:lblAlgn val="ctr"/>
        <c:lblOffset val="100"/>
        <c:noMultiLvlLbl val="0"/>
      </c:catAx>
      <c:valAx>
        <c:axId val="-2056354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-2056186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113137369490763"/>
          <c:y val="1.7634659836205945E-2"/>
          <c:w val="0.51779097960926024"/>
          <c:h val="7.9025201118215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900953739015651E-2"/>
          <c:y val="5.6301389399728285E-2"/>
          <c:w val="0.90085566249997595"/>
          <c:h val="0.80077601596662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Newly HIV-infected patients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106</c:v>
                </c:pt>
                <c:pt idx="1">
                  <c:v>117</c:v>
                </c:pt>
                <c:pt idx="2">
                  <c:v>119</c:v>
                </c:pt>
                <c:pt idx="3">
                  <c:v>118</c:v>
                </c:pt>
                <c:pt idx="4">
                  <c:v>250</c:v>
                </c:pt>
                <c:pt idx="5">
                  <c:v>312</c:v>
                </c:pt>
                <c:pt idx="6">
                  <c:v>351</c:v>
                </c:pt>
                <c:pt idx="7">
                  <c:v>279</c:v>
                </c:pt>
                <c:pt idx="8">
                  <c:v>293</c:v>
                </c:pt>
                <c:pt idx="9">
                  <c:v>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5-40A5-A09C-84054274B5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HIV-infected IDUs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5"/>
              <c:layout>
                <c:manualLayout>
                  <c:x val="1.2345679012345723E-2"/>
                  <c:y val="2.80603266089453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05-40A5-A09C-84054274B595}"/>
                </c:ext>
              </c:extLst>
            </c:dLbl>
            <c:dLbl>
              <c:idx val="6"/>
              <c:layout>
                <c:manualLayout>
                  <c:x val="5.90846617256040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05-40A5-A09C-84054274B595}"/>
                </c:ext>
              </c:extLst>
            </c:dLbl>
            <c:dLbl>
              <c:idx val="7"/>
              <c:layout>
                <c:manualLayout>
                  <c:x val="7.71604938271612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05-40A5-A09C-84054274B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18</c:v>
                </c:pt>
                <c:pt idx="4">
                  <c:v>99</c:v>
                </c:pt>
                <c:pt idx="5">
                  <c:v>156</c:v>
                </c:pt>
                <c:pt idx="6">
                  <c:v>175</c:v>
                </c:pt>
                <c:pt idx="7">
                  <c:v>142</c:v>
                </c:pt>
                <c:pt idx="8">
                  <c:v>117</c:v>
                </c:pt>
                <c:pt idx="9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05-40A5-A09C-84054274B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648000"/>
        <c:axId val="-205626240"/>
      </c:barChart>
      <c:catAx>
        <c:axId val="-20564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 cap="sq">
            <a:solidFill>
              <a:schemeClr val="tx1"/>
            </a:solidFill>
          </a:ln>
        </c:spPr>
        <c:crossAx val="-205626240"/>
        <c:crosses val="autoZero"/>
        <c:auto val="1"/>
        <c:lblAlgn val="ctr"/>
        <c:lblOffset val="100"/>
        <c:noMultiLvlLbl val="0"/>
      </c:catAx>
      <c:valAx>
        <c:axId val="-205626240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9050" cap="sq">
            <a:solidFill>
              <a:schemeClr val="tx1"/>
            </a:solidFill>
          </a:ln>
        </c:spPr>
        <c:crossAx val="-2056480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712965026630809"/>
          <c:y val="0"/>
          <c:w val="0.78621303155887401"/>
          <c:h val="0.105834878361844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2011–2012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10-4147-8BB1-8EEA8AA21A0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10-4147-8BB1-8EEA8AA21A0F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610-4147-8BB1-8EEA8AA21A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610-4147-8BB1-8EEA8AA21A0F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610-4147-8BB1-8EEA8AA21A0F}"/>
              </c:ext>
            </c:extLst>
          </c:dPt>
          <c:dLbls>
            <c:dLbl>
              <c:idx val="0"/>
              <c:layout>
                <c:manualLayout>
                  <c:x val="3.7625078675932238E-3"/>
                  <c:y val="2.277239173228346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10-4147-8BB1-8EEA8AA21A0F}"/>
                </c:ext>
              </c:extLst>
            </c:dLbl>
            <c:dLbl>
              <c:idx val="1"/>
              <c:layout>
                <c:manualLayout>
                  <c:x val="1.6087140820284906E-3"/>
                  <c:y val="1.37588582677165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10-4147-8BB1-8EEA8AA21A0F}"/>
                </c:ext>
              </c:extLst>
            </c:dLbl>
            <c:dLbl>
              <c:idx val="2"/>
              <c:layout>
                <c:manualLayout>
                  <c:x val="8.6472877676587313E-4"/>
                  <c:y val="1.211712598425196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10-4147-8BB1-8EEA8AA21A0F}"/>
                </c:ext>
              </c:extLst>
            </c:dLbl>
            <c:dLbl>
              <c:idx val="3"/>
              <c:layout>
                <c:manualLayout>
                  <c:x val="-2.0873206509871428E-3"/>
                  <c:y val="4.832185039370065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10-4147-8BB1-8EEA8AA21A0F}"/>
                </c:ext>
              </c:extLst>
            </c:dLbl>
            <c:dLbl>
              <c:idx val="4"/>
              <c:layout>
                <c:manualLayout>
                  <c:x val="6.7272096697537018E-3"/>
                  <c:y val="6.688238188976379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10-4147-8BB1-8EEA8AA21A0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IDUs</c:v>
                </c:pt>
                <c:pt idx="1">
                  <c:v>Heterosexual</c:v>
                </c:pt>
                <c:pt idx="2">
                  <c:v>MSM</c:v>
                </c:pt>
                <c:pt idx="3">
                  <c:v>Vertical</c:v>
                </c:pt>
                <c:pt idx="4">
                  <c:v>Unknown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52</c:v>
                </c:pt>
                <c:pt idx="1">
                  <c:v>33</c:v>
                </c:pt>
                <c:pt idx="2">
                  <c:v>12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610-4147-8BB1-8EEA8AA21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869B3-4E61-4C04-837E-13BBB91ED59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2A6AA-9B63-41DB-9505-93A47A508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980CC-DC36-4FDF-9231-970FAEA59A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79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F2D70-A686-4487-9845-DC1DFE40003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00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2A6AA-9B63-41DB-9505-93A47A5083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68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2A6AA-9B63-41DB-9505-93A47A5083A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25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2A6AA-9B63-41DB-9505-93A47A5083A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90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2A6AA-9B63-41DB-9505-93A47A5083A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1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6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1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7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5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4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2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8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3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2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730C7-480E-4D8D-8F9D-9B9382EE9F8C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5D5BC-E476-4F3F-95D8-4A97635B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5487" y="2217431"/>
            <a:ext cx="9144000" cy="1685267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B0F0"/>
                </a:solidFill>
              </a:rPr>
              <a:t>Particularitati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epidemiologice</a:t>
            </a:r>
            <a:r>
              <a:rPr lang="en-US" sz="3600" b="1" dirty="0">
                <a:solidFill>
                  <a:srgbClr val="00B0F0"/>
                </a:solidFill>
              </a:rPr>
              <a:t> de diagnostic </a:t>
            </a:r>
            <a:r>
              <a:rPr lang="en-US" sz="3600" b="1" dirty="0" err="1">
                <a:solidFill>
                  <a:srgbClr val="00B0F0"/>
                </a:solidFill>
              </a:rPr>
              <a:t>si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tratament</a:t>
            </a:r>
            <a:r>
              <a:rPr lang="en-US" sz="3600" b="1" dirty="0">
                <a:solidFill>
                  <a:srgbClr val="00B0F0"/>
                </a:solidFill>
              </a:rPr>
              <a:t> la </a:t>
            </a:r>
            <a:r>
              <a:rPr lang="en-US" sz="3600" b="1" dirty="0" err="1">
                <a:solidFill>
                  <a:srgbClr val="00B0F0"/>
                </a:solidFill>
              </a:rPr>
              <a:t>pacientii</a:t>
            </a:r>
            <a:r>
              <a:rPr lang="en-US" sz="3600" b="1" dirty="0">
                <a:solidFill>
                  <a:srgbClr val="00B0F0"/>
                </a:solidFill>
              </a:rPr>
              <a:t> cu co-</a:t>
            </a:r>
            <a:r>
              <a:rPr lang="en-US" sz="3600" b="1" dirty="0" err="1">
                <a:solidFill>
                  <a:srgbClr val="00B0F0"/>
                </a:solidFill>
              </a:rPr>
              <a:t>infectie</a:t>
            </a:r>
            <a:r>
              <a:rPr lang="en-US" sz="3600" b="1" dirty="0">
                <a:solidFill>
                  <a:srgbClr val="00B0F0"/>
                </a:solidFill>
              </a:rPr>
              <a:t> HIV/VHC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625" y="4427228"/>
            <a:ext cx="9144000" cy="1655762"/>
          </a:xfrm>
        </p:spPr>
        <p:txBody>
          <a:bodyPr>
            <a:normAutofit/>
          </a:bodyPr>
          <a:lstStyle/>
          <a:p>
            <a:r>
              <a:rPr lang="en-US" b="1" dirty="0"/>
              <a:t>Dr. Cristiana </a:t>
            </a:r>
            <a:r>
              <a:rPr lang="en-US" b="1" dirty="0" err="1"/>
              <a:t>Oprea</a:t>
            </a:r>
            <a:endParaRPr lang="en-US" b="1" dirty="0"/>
          </a:p>
          <a:p>
            <a:r>
              <a:rPr lang="en-US" sz="2000" dirty="0" err="1"/>
              <a:t>Universitatea</a:t>
            </a:r>
            <a:r>
              <a:rPr lang="en-US" sz="2000" dirty="0"/>
              <a:t> de </a:t>
            </a:r>
            <a:r>
              <a:rPr lang="en-US" sz="2000" dirty="0" err="1"/>
              <a:t>Medicina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Farmacie</a:t>
            </a:r>
            <a:r>
              <a:rPr lang="en-US" sz="2000" dirty="0"/>
              <a:t> “Carol Davila” </a:t>
            </a:r>
          </a:p>
          <a:p>
            <a:r>
              <a:rPr lang="en-US" sz="2000" dirty="0" err="1"/>
              <a:t>Spitalul</a:t>
            </a:r>
            <a:r>
              <a:rPr lang="en-US" sz="2000" dirty="0"/>
              <a:t> Clinic de </a:t>
            </a:r>
            <a:r>
              <a:rPr lang="en-US" sz="2000" dirty="0" err="1"/>
              <a:t>Boli</a:t>
            </a:r>
            <a:r>
              <a:rPr lang="en-US" sz="2000" dirty="0"/>
              <a:t> </a:t>
            </a:r>
            <a:r>
              <a:rPr lang="en-US" sz="2000" dirty="0" err="1"/>
              <a:t>Infectioase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Tropicale</a:t>
            </a:r>
            <a:r>
              <a:rPr lang="en-US" sz="2000" dirty="0"/>
              <a:t> “ Victor Babes” </a:t>
            </a:r>
            <a:r>
              <a:rPr lang="en-US" sz="2000" dirty="0" err="1"/>
              <a:t>Bucuresti</a:t>
            </a:r>
            <a:endParaRPr lang="en-US" sz="2000" dirty="0"/>
          </a:p>
          <a:p>
            <a:r>
              <a:rPr lang="en-US" sz="2000" dirty="0"/>
              <a:t>Workshop HEPCARE EUROPE 30 </a:t>
            </a:r>
            <a:r>
              <a:rPr lang="en-US" sz="2000" dirty="0" err="1"/>
              <a:t>martie</a:t>
            </a:r>
            <a:r>
              <a:rPr lang="en-US" sz="2000" dirty="0"/>
              <a:t>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60" y="478658"/>
            <a:ext cx="1478800" cy="1377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652" y="512514"/>
            <a:ext cx="1642407" cy="1343866"/>
          </a:xfrm>
          <a:prstGeom prst="rect">
            <a:avLst/>
          </a:prstGeom>
        </p:spPr>
      </p:pic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4" y="440143"/>
            <a:ext cx="1353581" cy="125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" t="-1474" r="48532" b="531"/>
          <a:stretch/>
        </p:blipFill>
        <p:spPr>
          <a:xfrm>
            <a:off x="2252864" y="276668"/>
            <a:ext cx="1561171" cy="157971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71860" y="72816"/>
            <a:ext cx="2875254" cy="2174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9115" y="527459"/>
            <a:ext cx="1320836" cy="116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28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762" y="273645"/>
            <a:ext cx="11533288" cy="7207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solidFill>
                  <a:srgbClr val="00B0F0"/>
                </a:solidFill>
              </a:rPr>
              <a:t>Statusul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imunologic</a:t>
            </a:r>
            <a:r>
              <a:rPr lang="en-US" sz="3600" b="1" dirty="0">
                <a:solidFill>
                  <a:srgbClr val="00B0F0"/>
                </a:solidFill>
              </a:rPr>
              <a:t> la </a:t>
            </a:r>
            <a:r>
              <a:rPr lang="en-US" sz="3600" b="1" dirty="0" err="1">
                <a:solidFill>
                  <a:srgbClr val="00B0F0"/>
                </a:solidFill>
              </a:rPr>
              <a:t>pacientii</a:t>
            </a:r>
            <a:r>
              <a:rPr lang="en-US" sz="3600" b="1" dirty="0">
                <a:solidFill>
                  <a:srgbClr val="00B0F0"/>
                </a:solidFill>
              </a:rPr>
              <a:t> cu </a:t>
            </a:r>
            <a:r>
              <a:rPr lang="en-US" sz="3600" b="1" dirty="0" err="1">
                <a:solidFill>
                  <a:srgbClr val="00B0F0"/>
                </a:solidFill>
              </a:rPr>
              <a:t>infectie</a:t>
            </a:r>
            <a:r>
              <a:rPr lang="en-US" sz="3600" b="1" dirty="0">
                <a:solidFill>
                  <a:srgbClr val="00B0F0"/>
                </a:solidFill>
              </a:rPr>
              <a:t> HIV </a:t>
            </a:r>
            <a:r>
              <a:rPr lang="en-US" sz="3600" b="1" dirty="0" err="1">
                <a:solidFill>
                  <a:srgbClr val="00B0F0"/>
                </a:solidFill>
              </a:rPr>
              <a:t>depistati</a:t>
            </a:r>
            <a:r>
              <a:rPr lang="en-US" sz="3600" b="1" dirty="0">
                <a:solidFill>
                  <a:srgbClr val="00B0F0"/>
                </a:solidFill>
              </a:rPr>
              <a:t> in </a:t>
            </a:r>
            <a:r>
              <a:rPr lang="en-US" sz="3600" b="1" dirty="0" err="1">
                <a:solidFill>
                  <a:srgbClr val="00B0F0"/>
                </a:solidFill>
              </a:rPr>
              <a:t>anul</a:t>
            </a:r>
            <a:r>
              <a:rPr lang="en-US" sz="3600" b="1" dirty="0">
                <a:solidFill>
                  <a:srgbClr val="00B0F0"/>
                </a:solidFill>
              </a:rPr>
              <a:t>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42" y="1886390"/>
            <a:ext cx="4915318" cy="4619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9640" y="2069270"/>
            <a:ext cx="2821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Peste</a:t>
            </a:r>
            <a:r>
              <a:rPr lang="en-US" b="1" dirty="0">
                <a:solidFill>
                  <a:srgbClr val="FF0000"/>
                </a:solidFill>
              </a:rPr>
              <a:t> 60 % late presenter!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077" y="1886390"/>
            <a:ext cx="4420553" cy="3885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6517" y="1240059"/>
            <a:ext cx="4329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B0F0"/>
                </a:solidFill>
              </a:rPr>
              <a:t>Statusul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imunologic</a:t>
            </a:r>
            <a:r>
              <a:rPr lang="en-US" b="1" dirty="0">
                <a:solidFill>
                  <a:srgbClr val="00B0F0"/>
                </a:solidFill>
              </a:rPr>
              <a:t> la </a:t>
            </a:r>
            <a:r>
              <a:rPr lang="en-US" b="1" dirty="0" err="1">
                <a:solidFill>
                  <a:srgbClr val="00B0F0"/>
                </a:solidFill>
              </a:rPr>
              <a:t>utilizatorii</a:t>
            </a:r>
            <a:r>
              <a:rPr lang="en-US" b="1" dirty="0">
                <a:solidFill>
                  <a:srgbClr val="00B0F0"/>
                </a:solidFill>
              </a:rPr>
              <a:t> de </a:t>
            </a:r>
            <a:r>
              <a:rPr lang="en-US" b="1" dirty="0" err="1">
                <a:solidFill>
                  <a:srgbClr val="00B0F0"/>
                </a:solidFill>
              </a:rPr>
              <a:t>droguri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injectabile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001250" y="3813717"/>
            <a:ext cx="558955" cy="345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32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854" y="147955"/>
            <a:ext cx="9937316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</a:rPr>
              <a:t>Infectia</a:t>
            </a:r>
            <a:r>
              <a:rPr lang="en-US" sz="3200" b="1" dirty="0">
                <a:solidFill>
                  <a:srgbClr val="00B0F0"/>
                </a:solidFill>
              </a:rPr>
              <a:t> cu VHC, VHC </a:t>
            </a:r>
            <a:r>
              <a:rPr lang="en-US" sz="3200" b="1" dirty="0" err="1">
                <a:solidFill>
                  <a:srgbClr val="00B0F0"/>
                </a:solidFill>
              </a:rPr>
              <a:t>si</a:t>
            </a:r>
            <a:r>
              <a:rPr lang="en-US" sz="3200" b="1" dirty="0">
                <a:solidFill>
                  <a:srgbClr val="00B0F0"/>
                </a:solidFill>
              </a:rPr>
              <a:t> VHB+VHC la </a:t>
            </a:r>
            <a:r>
              <a:rPr lang="en-US" sz="3200" b="1" dirty="0" err="1">
                <a:solidFill>
                  <a:srgbClr val="00B0F0"/>
                </a:solidFill>
              </a:rPr>
              <a:t>pacientii</a:t>
            </a:r>
            <a:r>
              <a:rPr lang="en-US" sz="3200" b="1" dirty="0">
                <a:solidFill>
                  <a:srgbClr val="00B0F0"/>
                </a:solidFill>
              </a:rPr>
              <a:t> cu </a:t>
            </a:r>
            <a:r>
              <a:rPr lang="en-US" sz="3200" b="1" dirty="0" err="1">
                <a:solidFill>
                  <a:srgbClr val="00B0F0"/>
                </a:solidFill>
              </a:rPr>
              <a:t>infectie</a:t>
            </a:r>
            <a:r>
              <a:rPr lang="en-US" sz="3200" b="1" dirty="0">
                <a:solidFill>
                  <a:srgbClr val="00B0F0"/>
                </a:solidFill>
              </a:rPr>
              <a:t> HIV (1985-2016)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75" y="1917429"/>
            <a:ext cx="74199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60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5125"/>
            <a:ext cx="1145286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</a:rPr>
              <a:t>Prevalenta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infectiei</a:t>
            </a:r>
            <a:r>
              <a:rPr lang="en-US" sz="3200" b="1" dirty="0">
                <a:solidFill>
                  <a:srgbClr val="00B0F0"/>
                </a:solidFill>
              </a:rPr>
              <a:t> cu VHC </a:t>
            </a:r>
            <a:r>
              <a:rPr lang="en-US" sz="3200" b="1" dirty="0" err="1">
                <a:solidFill>
                  <a:srgbClr val="00B0F0"/>
                </a:solidFill>
              </a:rPr>
              <a:t>si</a:t>
            </a:r>
            <a:r>
              <a:rPr lang="en-US" sz="3200" b="1" dirty="0">
                <a:solidFill>
                  <a:srgbClr val="00B0F0"/>
                </a:solidFill>
              </a:rPr>
              <a:t> VHB </a:t>
            </a:r>
            <a:r>
              <a:rPr lang="en-US" sz="3200" b="1" dirty="0" err="1">
                <a:solidFill>
                  <a:srgbClr val="00B0F0"/>
                </a:solidFill>
              </a:rPr>
              <a:t>si</a:t>
            </a:r>
            <a:r>
              <a:rPr lang="en-US" sz="3200" b="1" dirty="0">
                <a:solidFill>
                  <a:srgbClr val="00B0F0"/>
                </a:solidFill>
              </a:rPr>
              <a:t> a BTS la </a:t>
            </a:r>
            <a:r>
              <a:rPr lang="en-US" sz="3200" b="1" dirty="0" err="1">
                <a:solidFill>
                  <a:srgbClr val="00B0F0"/>
                </a:solidFill>
              </a:rPr>
              <a:t>pacientii</a:t>
            </a:r>
            <a:r>
              <a:rPr lang="en-US" sz="3200" b="1" dirty="0">
                <a:solidFill>
                  <a:srgbClr val="00B0F0"/>
                </a:solidFill>
              </a:rPr>
              <a:t> cu </a:t>
            </a:r>
            <a:r>
              <a:rPr lang="en-US" sz="3200" b="1" dirty="0" err="1">
                <a:solidFill>
                  <a:srgbClr val="00B0F0"/>
                </a:solidFill>
              </a:rPr>
              <a:t>infectie</a:t>
            </a:r>
            <a:r>
              <a:rPr lang="en-US" sz="3200" b="1" dirty="0">
                <a:solidFill>
                  <a:srgbClr val="00B0F0"/>
                </a:solidFill>
              </a:rPr>
              <a:t> HIV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081" y="2125701"/>
            <a:ext cx="7239000" cy="3543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76083" y="5970419"/>
            <a:ext cx="10560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Sursa</a:t>
            </a:r>
            <a:r>
              <a:rPr lang="en-US" sz="1600" dirty="0"/>
              <a:t>: </a:t>
            </a:r>
            <a:r>
              <a:rPr lang="en-US" sz="1600" dirty="0" err="1"/>
              <a:t>Compartimentul</a:t>
            </a:r>
            <a:r>
              <a:rPr lang="en-US" sz="1600" dirty="0"/>
              <a:t> de </a:t>
            </a:r>
            <a:r>
              <a:rPr lang="en-US" sz="1600" dirty="0" err="1"/>
              <a:t>monitorizaresi</a:t>
            </a:r>
            <a:r>
              <a:rPr lang="en-US" sz="1600" dirty="0"/>
              <a:t> </a:t>
            </a:r>
            <a:r>
              <a:rPr lang="en-US" sz="1600" dirty="0" err="1"/>
              <a:t>evaluare</a:t>
            </a:r>
            <a:r>
              <a:rPr lang="en-US" sz="1600" dirty="0"/>
              <a:t> a </a:t>
            </a:r>
            <a:r>
              <a:rPr lang="en-US" sz="1600" dirty="0" err="1"/>
              <a:t>infectiei</a:t>
            </a:r>
            <a:r>
              <a:rPr lang="en-US" sz="1600" dirty="0"/>
              <a:t> HIV/SIDA in Romania INBI “</a:t>
            </a:r>
            <a:r>
              <a:rPr lang="en-US" sz="1600" dirty="0" err="1"/>
              <a:t>Matei</a:t>
            </a:r>
            <a:r>
              <a:rPr lang="en-US" sz="1600" dirty="0"/>
              <a:t> </a:t>
            </a:r>
            <a:r>
              <a:rPr lang="en-US" sz="1600" dirty="0" err="1"/>
              <a:t>Balş</a:t>
            </a:r>
            <a:r>
              <a:rPr lang="en-US" sz="1600" dirty="0"/>
              <a:t>”, 2016 </a:t>
            </a:r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67693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87664" y="5802870"/>
            <a:ext cx="7018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Year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19774868"/>
              </p:ext>
            </p:extLst>
          </p:nvPr>
        </p:nvGraphicFramePr>
        <p:xfrm>
          <a:off x="2271713" y="1900898"/>
          <a:ext cx="7785100" cy="4142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199663154"/>
              </p:ext>
            </p:extLst>
          </p:nvPr>
        </p:nvGraphicFramePr>
        <p:xfrm>
          <a:off x="2246196" y="1585521"/>
          <a:ext cx="7785100" cy="432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180" y="365126"/>
            <a:ext cx="9891132" cy="1128395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Numar</a:t>
            </a:r>
            <a:r>
              <a:rPr lang="en-US" sz="3200" b="1" dirty="0">
                <a:solidFill>
                  <a:srgbClr val="00B0F0"/>
                </a:solidFill>
              </a:rPr>
              <a:t> de IDU din </a:t>
            </a:r>
            <a:r>
              <a:rPr lang="en-US" sz="3200" b="1" dirty="0" err="1">
                <a:solidFill>
                  <a:srgbClr val="00B0F0"/>
                </a:solidFill>
              </a:rPr>
              <a:t>cazurile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nou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diagnosticate</a:t>
            </a:r>
            <a:r>
              <a:rPr lang="en-US" sz="3200" b="1" dirty="0">
                <a:solidFill>
                  <a:srgbClr val="00B0F0"/>
                </a:solidFill>
              </a:rPr>
              <a:t> cu </a:t>
            </a:r>
            <a:r>
              <a:rPr lang="en-US" sz="3200" b="1" dirty="0" err="1">
                <a:solidFill>
                  <a:srgbClr val="00B0F0"/>
                </a:solidFill>
              </a:rPr>
              <a:t>infectie</a:t>
            </a:r>
            <a:r>
              <a:rPr lang="en-US" sz="3200" b="1" dirty="0">
                <a:solidFill>
                  <a:srgbClr val="00B0F0"/>
                </a:solidFill>
              </a:rPr>
              <a:t> HIV in </a:t>
            </a:r>
            <a:r>
              <a:rPr lang="en-US" sz="3200" b="1" dirty="0" err="1">
                <a:solidFill>
                  <a:srgbClr val="00B0F0"/>
                </a:solidFill>
              </a:rPr>
              <a:t>spitalul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spc="-100" dirty="0">
                <a:solidFill>
                  <a:srgbClr val="00B0F0"/>
                </a:solidFill>
              </a:rPr>
              <a:t>“Victor Babes” (2007–2015)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9149" y="6235420"/>
            <a:ext cx="7837690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1400" dirty="0" err="1"/>
              <a:t>Departmentul</a:t>
            </a:r>
            <a:r>
              <a:rPr lang="en-US" sz="1400" dirty="0"/>
              <a:t> de </a:t>
            </a:r>
            <a:r>
              <a:rPr lang="en-US" sz="1400" dirty="0" err="1"/>
              <a:t>statisticsa</a:t>
            </a:r>
            <a:r>
              <a:rPr lang="en-US" sz="1400" dirty="0"/>
              <a:t> a </a:t>
            </a:r>
            <a:r>
              <a:rPr lang="en-US" sz="1400" dirty="0" err="1"/>
              <a:t>spitalului</a:t>
            </a:r>
            <a:r>
              <a:rPr lang="en-US" sz="1400" dirty="0"/>
              <a:t>  “Victor Babes”</a:t>
            </a:r>
            <a:br>
              <a:rPr lang="en-US" sz="1400" dirty="0"/>
            </a:br>
            <a:r>
              <a:rPr lang="en-US" sz="1400" dirty="0"/>
              <a:t>*</a:t>
            </a:r>
            <a:r>
              <a:rPr lang="en-US" sz="1400" dirty="0" err="1"/>
              <a:t>Oprea</a:t>
            </a:r>
            <a:r>
              <a:rPr lang="en-US" sz="1400" dirty="0"/>
              <a:t> C et al. </a:t>
            </a:r>
            <a:r>
              <a:rPr lang="en-US" altLang="en-US" sz="1400" dirty="0"/>
              <a:t>EACS 2013, 16–19 October, Brussels </a:t>
            </a:r>
          </a:p>
        </p:txBody>
      </p:sp>
    </p:spTree>
    <p:extLst>
      <p:ext uri="{BB962C8B-B14F-4D97-AF65-F5344CB8AC3E}">
        <p14:creationId xmlns:p14="http://schemas.microsoft.com/office/powerpoint/2010/main" val="149511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540" y="365125"/>
            <a:ext cx="10060259" cy="917265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Prevalenta</a:t>
            </a:r>
            <a:r>
              <a:rPr lang="en-US" sz="3200" b="1" dirty="0">
                <a:solidFill>
                  <a:srgbClr val="00B0F0"/>
                </a:solidFill>
              </a:rPr>
              <a:t> VHC la </a:t>
            </a:r>
            <a:r>
              <a:rPr lang="en-US" sz="3200" b="1" dirty="0" err="1">
                <a:solidFill>
                  <a:srgbClr val="00B0F0"/>
                </a:solidFill>
              </a:rPr>
              <a:t>pacientii</a:t>
            </a:r>
            <a:r>
              <a:rPr lang="en-US" sz="3200" b="1" dirty="0">
                <a:solidFill>
                  <a:srgbClr val="00B0F0"/>
                </a:solidFill>
              </a:rPr>
              <a:t> din </a:t>
            </a:r>
            <a:r>
              <a:rPr lang="en-US" sz="3200" b="1" dirty="0" err="1">
                <a:solidFill>
                  <a:srgbClr val="00B0F0"/>
                </a:solidFill>
              </a:rPr>
              <a:t>cohorta</a:t>
            </a:r>
            <a:r>
              <a:rPr lang="en-US" sz="3200" b="1" dirty="0">
                <a:solidFill>
                  <a:srgbClr val="00B0F0"/>
                </a:solidFill>
              </a:rPr>
              <a:t> Swiss (SHCS)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263" y="1282390"/>
            <a:ext cx="8352263" cy="514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28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864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Metode</a:t>
            </a:r>
            <a:r>
              <a:rPr lang="en-US" sz="3200" b="1" dirty="0">
                <a:solidFill>
                  <a:srgbClr val="00B0F0"/>
                </a:solidFill>
              </a:rPr>
              <a:t> de diagnostic la </a:t>
            </a:r>
            <a:r>
              <a:rPr lang="en-US" sz="3200" b="1" dirty="0" err="1">
                <a:solidFill>
                  <a:srgbClr val="00B0F0"/>
                </a:solidFill>
              </a:rPr>
              <a:t>pacientii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coinfectati</a:t>
            </a:r>
            <a:r>
              <a:rPr lang="en-US" sz="3200" b="1" dirty="0">
                <a:solidFill>
                  <a:srgbClr val="00B0F0"/>
                </a:solidFill>
              </a:rPr>
              <a:t> HIV/VHC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418" y="1687429"/>
            <a:ext cx="10413381" cy="491083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b="1" dirty="0" err="1">
                <a:solidFill>
                  <a:srgbClr val="00B0F0"/>
                </a:solidFill>
              </a:rPr>
              <a:t>Diagnosticul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hepatitei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cronice</a:t>
            </a:r>
            <a:r>
              <a:rPr lang="en-US" sz="2400" b="1" dirty="0">
                <a:solidFill>
                  <a:srgbClr val="00B0F0"/>
                </a:solidFill>
              </a:rPr>
              <a:t> VHC </a:t>
            </a:r>
            <a:r>
              <a:rPr lang="en-US" sz="2400" b="1" dirty="0" err="1">
                <a:solidFill>
                  <a:srgbClr val="00B0F0"/>
                </a:solidFill>
              </a:rPr>
              <a:t>si</a:t>
            </a:r>
            <a:r>
              <a:rPr lang="en-US" sz="2400" b="1" dirty="0">
                <a:solidFill>
                  <a:srgbClr val="00B0F0"/>
                </a:solidFill>
              </a:rPr>
              <a:t> screening </a:t>
            </a:r>
            <a:r>
              <a:rPr lang="en-US" sz="2400" b="1" dirty="0" err="1">
                <a:solidFill>
                  <a:srgbClr val="00B0F0"/>
                </a:solidFill>
              </a:rPr>
              <a:t>pentru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alte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tipuri</a:t>
            </a:r>
            <a:r>
              <a:rPr lang="en-US" sz="2400" b="1" dirty="0">
                <a:solidFill>
                  <a:srgbClr val="00B0F0"/>
                </a:solidFill>
              </a:rPr>
              <a:t> de </a:t>
            </a:r>
            <a:r>
              <a:rPr lang="en-US" sz="2400" b="1" dirty="0" err="1">
                <a:solidFill>
                  <a:srgbClr val="00B0F0"/>
                </a:solidFill>
              </a:rPr>
              <a:t>hepatite</a:t>
            </a:r>
            <a:endParaRPr lang="en-US" sz="2400" b="1" dirty="0">
              <a:solidFill>
                <a:srgbClr val="00B0F0"/>
              </a:solidFill>
            </a:endParaRP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Ac anti VHC - pot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apara</a:t>
            </a:r>
            <a:r>
              <a:rPr lang="en-US" sz="2400" dirty="0"/>
              <a:t> la 1-6 </a:t>
            </a:r>
            <a:r>
              <a:rPr lang="en-US" sz="2400" dirty="0" err="1"/>
              <a:t>luni</a:t>
            </a:r>
            <a:r>
              <a:rPr lang="en-US" sz="2400" dirty="0"/>
              <a:t> de la </a:t>
            </a:r>
            <a:r>
              <a:rPr lang="en-US" sz="2400" dirty="0" err="1"/>
              <a:t>infectie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pot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dispara</a:t>
            </a:r>
            <a:r>
              <a:rPr lang="en-US" sz="2400" dirty="0"/>
              <a:t> la </a:t>
            </a:r>
            <a:r>
              <a:rPr lang="en-US" sz="2400" dirty="0" err="1"/>
              <a:t>cei</a:t>
            </a:r>
            <a:r>
              <a:rPr lang="en-US" sz="2400" dirty="0"/>
              <a:t> cu </a:t>
            </a:r>
            <a:r>
              <a:rPr lang="en-US" sz="2400" dirty="0" err="1"/>
              <a:t>imunodepresie</a:t>
            </a:r>
            <a:r>
              <a:rPr lang="en-US" sz="2400" dirty="0"/>
              <a:t> </a:t>
            </a:r>
            <a:r>
              <a:rPr lang="en-US" sz="2400" dirty="0" err="1"/>
              <a:t>severa</a:t>
            </a:r>
            <a:r>
              <a:rPr lang="en-US" sz="2400" dirty="0"/>
              <a:t> (</a:t>
            </a:r>
            <a:r>
              <a:rPr lang="en-US" sz="2400" dirty="0" err="1"/>
              <a:t>situatii</a:t>
            </a:r>
            <a:r>
              <a:rPr lang="en-US" sz="2400" dirty="0"/>
              <a:t> rare)</a:t>
            </a:r>
          </a:p>
          <a:p>
            <a:pPr lvl="0"/>
            <a:r>
              <a:rPr lang="en-US" sz="2400" dirty="0"/>
              <a:t> ARN-VHC </a:t>
            </a:r>
          </a:p>
          <a:p>
            <a:pPr lvl="0"/>
            <a:r>
              <a:rPr lang="en-US" sz="2400" dirty="0" err="1"/>
              <a:t>testare</a:t>
            </a:r>
            <a:r>
              <a:rPr lang="en-US" sz="2400" dirty="0"/>
              <a:t> </a:t>
            </a:r>
            <a:r>
              <a:rPr lang="en-US" sz="2400" dirty="0" err="1"/>
              <a:t>AgHBs</a:t>
            </a:r>
            <a:r>
              <a:rPr lang="en-US" sz="2400" dirty="0"/>
              <a:t>, Ac </a:t>
            </a:r>
            <a:r>
              <a:rPr lang="en-US" sz="2400" dirty="0" err="1"/>
              <a:t>antiHBs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anti </a:t>
            </a:r>
            <a:r>
              <a:rPr lang="en-US" sz="2400" dirty="0" err="1"/>
              <a:t>HBc</a:t>
            </a:r>
            <a:endParaRPr lang="en-US" sz="2400" dirty="0"/>
          </a:p>
          <a:p>
            <a:pPr lvl="0"/>
            <a:r>
              <a:rPr lang="en-US" sz="2400" dirty="0" err="1"/>
              <a:t>testare</a:t>
            </a:r>
            <a:r>
              <a:rPr lang="en-US" sz="2400" dirty="0"/>
              <a:t> IgG anti VHA</a:t>
            </a:r>
          </a:p>
          <a:p>
            <a:pPr marL="0" indent="0">
              <a:buNone/>
            </a:pPr>
            <a:r>
              <a:rPr lang="en-US" sz="2400" b="1" dirty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555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</a:rPr>
              <a:t>Metode</a:t>
            </a:r>
            <a:r>
              <a:rPr lang="en-US" sz="3200" b="1" dirty="0">
                <a:solidFill>
                  <a:srgbClr val="00B0F0"/>
                </a:solidFill>
              </a:rPr>
              <a:t> de diagnostic la </a:t>
            </a:r>
            <a:r>
              <a:rPr lang="en-US" sz="3200" b="1" dirty="0" err="1">
                <a:solidFill>
                  <a:srgbClr val="00B0F0"/>
                </a:solidFill>
              </a:rPr>
              <a:t>pacientii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coinfectati</a:t>
            </a:r>
            <a:r>
              <a:rPr lang="en-US" sz="3200" b="1" dirty="0">
                <a:solidFill>
                  <a:srgbClr val="00B0F0"/>
                </a:solidFill>
              </a:rPr>
              <a:t> HIV/VHC (2)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 err="1">
                <a:solidFill>
                  <a:srgbClr val="00B0F0"/>
                </a:solidFill>
              </a:rPr>
              <a:t>Evaluarea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afectarii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hepatice</a:t>
            </a:r>
            <a:endParaRPr lang="en-US" sz="2400" b="1" dirty="0">
              <a:solidFill>
                <a:srgbClr val="00B0F0"/>
              </a:solidFill>
            </a:endParaRPr>
          </a:p>
          <a:p>
            <a:pPr lvl="0"/>
            <a:r>
              <a:rPr lang="en-US" sz="2400" dirty="0" err="1"/>
              <a:t>Hemograma</a:t>
            </a:r>
            <a:r>
              <a:rPr lang="en-US" sz="2400" dirty="0"/>
              <a:t> , </a:t>
            </a:r>
            <a:r>
              <a:rPr lang="en-US" sz="2400" dirty="0" err="1"/>
              <a:t>enzime</a:t>
            </a:r>
            <a:r>
              <a:rPr lang="en-US" sz="2400" dirty="0"/>
              <a:t> </a:t>
            </a:r>
            <a:r>
              <a:rPr lang="en-US" sz="2400" dirty="0" err="1"/>
              <a:t>hepatice</a:t>
            </a:r>
            <a:endParaRPr lang="en-US" sz="2400" dirty="0"/>
          </a:p>
          <a:p>
            <a:pPr lvl="0"/>
            <a:r>
              <a:rPr lang="en-US" sz="2400" dirty="0" err="1"/>
              <a:t>stadializarea</a:t>
            </a:r>
            <a:r>
              <a:rPr lang="en-US" sz="2400" dirty="0"/>
              <a:t> </a:t>
            </a:r>
            <a:r>
              <a:rPr lang="en-US" sz="2400" dirty="0" err="1"/>
              <a:t>fibrozei</a:t>
            </a:r>
            <a:r>
              <a:rPr lang="en-US" sz="2400" dirty="0"/>
              <a:t> </a:t>
            </a:r>
            <a:r>
              <a:rPr lang="en-US" sz="2400" dirty="0" err="1"/>
              <a:t>hepatice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: </a:t>
            </a:r>
            <a:r>
              <a:rPr lang="en-US" sz="2400" dirty="0" err="1"/>
              <a:t>biopsie</a:t>
            </a:r>
            <a:r>
              <a:rPr lang="en-US" sz="2400" dirty="0"/>
              <a:t> hepatica, </a:t>
            </a:r>
            <a:r>
              <a:rPr lang="en-US" sz="2400" dirty="0" err="1"/>
              <a:t>FibroScan</a:t>
            </a:r>
            <a:r>
              <a:rPr lang="en-US" sz="2400" dirty="0"/>
              <a:t>, </a:t>
            </a:r>
            <a:r>
              <a:rPr lang="en-US" sz="2400" dirty="0" err="1"/>
              <a:t>markeri</a:t>
            </a:r>
            <a:r>
              <a:rPr lang="en-US" sz="2400" dirty="0"/>
              <a:t> </a:t>
            </a:r>
            <a:r>
              <a:rPr lang="en-US" sz="2400" dirty="0" err="1"/>
              <a:t>serologici</a:t>
            </a:r>
            <a:r>
              <a:rPr lang="en-US" sz="2400" dirty="0"/>
              <a:t> de </a:t>
            </a:r>
            <a:r>
              <a:rPr lang="en-US" sz="2400" dirty="0" err="1"/>
              <a:t>fibroza</a:t>
            </a:r>
            <a:r>
              <a:rPr lang="en-US" sz="2400" dirty="0"/>
              <a:t>: APRI, FIB4)</a:t>
            </a:r>
          </a:p>
          <a:p>
            <a:pPr lvl="0"/>
            <a:r>
              <a:rPr lang="en-US" sz="2400" dirty="0" err="1"/>
              <a:t>functia</a:t>
            </a:r>
            <a:r>
              <a:rPr lang="en-US" sz="2400" dirty="0"/>
              <a:t> de </a:t>
            </a:r>
            <a:r>
              <a:rPr lang="en-US" sz="2400" dirty="0" err="1"/>
              <a:t>sinteza</a:t>
            </a:r>
            <a:r>
              <a:rPr lang="en-US" sz="2400" dirty="0"/>
              <a:t> hepatica (</a:t>
            </a:r>
            <a:r>
              <a:rPr lang="en-US" sz="2400" dirty="0" err="1"/>
              <a:t>coagulare</a:t>
            </a:r>
            <a:r>
              <a:rPr lang="en-US" sz="2400" dirty="0"/>
              <a:t>, </a:t>
            </a:r>
            <a:r>
              <a:rPr lang="en-US" sz="2400" dirty="0" err="1"/>
              <a:t>albumina</a:t>
            </a:r>
            <a:r>
              <a:rPr lang="en-US" sz="2400" dirty="0"/>
              <a:t>)</a:t>
            </a:r>
          </a:p>
          <a:p>
            <a:pPr lvl="0"/>
            <a:r>
              <a:rPr lang="en-US" sz="2400" dirty="0" err="1"/>
              <a:t>ecografie</a:t>
            </a:r>
            <a:r>
              <a:rPr lang="en-US" sz="2400" dirty="0"/>
              <a:t> hepatica: la </a:t>
            </a:r>
            <a:r>
              <a:rPr lang="en-US" sz="2400" dirty="0" err="1"/>
              <a:t>fiecare</a:t>
            </a:r>
            <a:r>
              <a:rPr lang="en-US" sz="2400" dirty="0"/>
              <a:t> 6 </a:t>
            </a:r>
            <a:r>
              <a:rPr lang="en-US" sz="2400" dirty="0" err="1"/>
              <a:t>luni</a:t>
            </a:r>
            <a:r>
              <a:rPr lang="en-US" sz="2400" dirty="0"/>
              <a:t> la </a:t>
            </a:r>
            <a:r>
              <a:rPr lang="en-US" sz="2400" dirty="0" err="1"/>
              <a:t>pacientii</a:t>
            </a:r>
            <a:r>
              <a:rPr lang="en-US" sz="2400" dirty="0"/>
              <a:t> cu </a:t>
            </a:r>
            <a:r>
              <a:rPr lang="en-US" sz="2400" dirty="0" err="1"/>
              <a:t>ciroza</a:t>
            </a:r>
            <a:r>
              <a:rPr lang="en-US" sz="2400" dirty="0"/>
              <a:t> hepatica </a:t>
            </a:r>
          </a:p>
          <a:p>
            <a:pPr lvl="0"/>
            <a:r>
              <a:rPr lang="en-US" sz="2400" dirty="0" err="1"/>
              <a:t>endoscopie</a:t>
            </a:r>
            <a:r>
              <a:rPr lang="en-US" sz="2400" dirty="0"/>
              <a:t> </a:t>
            </a:r>
            <a:r>
              <a:rPr lang="en-US" sz="2400" dirty="0" err="1"/>
              <a:t>digestiva</a:t>
            </a:r>
            <a:r>
              <a:rPr lang="en-US" sz="2400" dirty="0"/>
              <a:t>: la </a:t>
            </a:r>
            <a:r>
              <a:rPr lang="en-US" sz="2400" dirty="0" err="1"/>
              <a:t>momentul</a:t>
            </a:r>
            <a:r>
              <a:rPr lang="en-US" sz="2400" dirty="0"/>
              <a:t> </a:t>
            </a:r>
            <a:r>
              <a:rPr lang="en-US" sz="2400" dirty="0" err="1"/>
              <a:t>diagnosticului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la </a:t>
            </a:r>
            <a:r>
              <a:rPr lang="en-US" sz="2400" dirty="0" err="1"/>
              <a:t>fiecare</a:t>
            </a:r>
            <a:r>
              <a:rPr lang="en-US" sz="2400" dirty="0"/>
              <a:t> 2-3 </a:t>
            </a:r>
            <a:r>
              <a:rPr lang="en-US" sz="2400" dirty="0" err="1"/>
              <a:t>ani</a:t>
            </a:r>
            <a:r>
              <a:rPr lang="en-US" sz="2400" dirty="0"/>
              <a:t> la </a:t>
            </a:r>
            <a:r>
              <a:rPr lang="en-US" sz="2400" dirty="0" err="1"/>
              <a:t>cei</a:t>
            </a:r>
            <a:r>
              <a:rPr lang="en-US" sz="2400" dirty="0"/>
              <a:t> </a:t>
            </a:r>
            <a:r>
              <a:rPr lang="en-US" sz="2400" dirty="0" err="1"/>
              <a:t>fara</a:t>
            </a:r>
            <a:r>
              <a:rPr lang="en-US" sz="2400" dirty="0"/>
              <a:t> </a:t>
            </a:r>
            <a:r>
              <a:rPr lang="en-US" sz="2400" dirty="0" err="1"/>
              <a:t>varice</a:t>
            </a:r>
            <a:r>
              <a:rPr lang="en-US" sz="2400" dirty="0"/>
              <a:t> </a:t>
            </a:r>
            <a:r>
              <a:rPr lang="en-US" sz="2400" dirty="0" err="1"/>
              <a:t>esofagiene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4574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52932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La un </a:t>
            </a:r>
            <a:r>
              <a:rPr lang="en-US" sz="3200" b="1" dirty="0" err="1">
                <a:solidFill>
                  <a:srgbClr val="00B0F0"/>
                </a:solidFill>
              </a:rPr>
              <a:t>pacient</a:t>
            </a:r>
            <a:r>
              <a:rPr lang="en-US" sz="3200" b="1" dirty="0">
                <a:solidFill>
                  <a:srgbClr val="00B0F0"/>
                </a:solidFill>
              </a:rPr>
              <a:t> cu </a:t>
            </a:r>
            <a:r>
              <a:rPr lang="en-US" sz="3200" b="1" dirty="0" err="1">
                <a:solidFill>
                  <a:srgbClr val="00B0F0"/>
                </a:solidFill>
              </a:rPr>
              <a:t>infectie</a:t>
            </a:r>
            <a:r>
              <a:rPr lang="en-US" sz="3200" b="1" dirty="0">
                <a:solidFill>
                  <a:srgbClr val="00B0F0"/>
                </a:solidFill>
              </a:rPr>
              <a:t> HIV </a:t>
            </a:r>
            <a:r>
              <a:rPr lang="en-US" sz="3200" b="1" dirty="0" err="1">
                <a:solidFill>
                  <a:srgbClr val="00B0F0"/>
                </a:solidFill>
              </a:rPr>
              <a:t>si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serologie</a:t>
            </a:r>
            <a:r>
              <a:rPr lang="en-US" sz="3200" b="1" dirty="0">
                <a:solidFill>
                  <a:srgbClr val="00B0F0"/>
                </a:solidFill>
              </a:rPr>
              <a:t> VHC </a:t>
            </a:r>
            <a:r>
              <a:rPr lang="en-US" sz="3200" b="1" dirty="0" err="1">
                <a:solidFill>
                  <a:srgbClr val="00B0F0"/>
                </a:solidFill>
              </a:rPr>
              <a:t>pozitiva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 FACE CONSILIERE PRE SI POST TESTARE</a:t>
            </a:r>
          </a:p>
          <a:p>
            <a:r>
              <a:rPr lang="en-US" sz="2400" dirty="0"/>
              <a:t>SE EVALUEAZA VIREMIA SI GRADUL DE FIBROZA</a:t>
            </a:r>
          </a:p>
          <a:p>
            <a:r>
              <a:rPr lang="en-US" sz="2400" dirty="0"/>
              <a:t>DACA EXISTA UN GRAD INALT DE FIBROZA, ENZIME HEPATICE CRESCUTE, VIREMIE VHC CRESCUTA SAU MANIFESTARI EXTRAHEPATICE – SE OFERA </a:t>
            </a:r>
            <a:r>
              <a:rPr lang="en-US" sz="2400" dirty="0">
                <a:solidFill>
                  <a:srgbClr val="FF0000"/>
                </a:solidFill>
              </a:rPr>
              <a:t>TERAPIE ANTIVIRALA </a:t>
            </a:r>
          </a:p>
          <a:p>
            <a:r>
              <a:rPr lang="en-US" sz="2400" dirty="0"/>
              <a:t>DACA SEROLOGIA VHC ESTE POZITIVA DAR FARA SEMNELE DE MAI SUS- SE FACE DOAR </a:t>
            </a:r>
            <a:r>
              <a:rPr lang="en-US" sz="2400" dirty="0">
                <a:solidFill>
                  <a:srgbClr val="FF0000"/>
                </a:solidFill>
              </a:rPr>
              <a:t>CONSILIERE </a:t>
            </a:r>
          </a:p>
        </p:txBody>
      </p:sp>
    </p:spTree>
    <p:extLst>
      <p:ext uri="{BB962C8B-B14F-4D97-AF65-F5344CB8AC3E}">
        <p14:creationId xmlns:p14="http://schemas.microsoft.com/office/powerpoint/2010/main" val="2950417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205" y="289933"/>
            <a:ext cx="9937595" cy="769434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Ce </a:t>
            </a:r>
            <a:r>
              <a:rPr lang="en-US" sz="3200" b="1" dirty="0" err="1">
                <a:solidFill>
                  <a:srgbClr val="00B0F0"/>
                </a:solidFill>
              </a:rPr>
              <a:t>trebuie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sa</a:t>
            </a:r>
            <a:r>
              <a:rPr lang="en-US" sz="3200" b="1" dirty="0">
                <a:solidFill>
                  <a:srgbClr val="00B0F0"/>
                </a:solidFill>
              </a:rPr>
              <a:t> stim </a:t>
            </a:r>
            <a:r>
              <a:rPr lang="en-US" sz="3200" b="1" dirty="0" err="1">
                <a:solidFill>
                  <a:srgbClr val="00B0F0"/>
                </a:solidFill>
              </a:rPr>
              <a:t>inainte</a:t>
            </a:r>
            <a:r>
              <a:rPr lang="en-US" sz="3200" b="1" dirty="0">
                <a:solidFill>
                  <a:srgbClr val="00B0F0"/>
                </a:solidFill>
              </a:rPr>
              <a:t> de </a:t>
            </a:r>
            <a:r>
              <a:rPr lang="en-US" sz="3200" b="1" dirty="0" err="1">
                <a:solidFill>
                  <a:srgbClr val="00B0F0"/>
                </a:solidFill>
              </a:rPr>
              <a:t>inceperea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tratamentului</a:t>
            </a:r>
            <a:r>
              <a:rPr lang="en-US" sz="3200" b="1" dirty="0">
                <a:solidFill>
                  <a:srgbClr val="00B0F0"/>
                </a:solidFill>
              </a:rPr>
              <a:t> cu DAA?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655" y="1167703"/>
            <a:ext cx="11262730" cy="5556482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Genotipul</a:t>
            </a:r>
            <a:r>
              <a:rPr lang="en-US" sz="2400" dirty="0"/>
              <a:t> de VHC</a:t>
            </a:r>
          </a:p>
          <a:p>
            <a:r>
              <a:rPr lang="en-US" sz="2400" dirty="0"/>
              <a:t>Viremia </a:t>
            </a:r>
            <a:r>
              <a:rPr lang="en-US" sz="2400" b="1" dirty="0"/>
              <a:t>ARN - VHC</a:t>
            </a:r>
          </a:p>
          <a:p>
            <a:r>
              <a:rPr lang="en-US" sz="2400" dirty="0" err="1"/>
              <a:t>Rezistenta</a:t>
            </a:r>
            <a:r>
              <a:rPr lang="en-US" sz="2400" dirty="0"/>
              <a:t> la VHC (nu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genotipul</a:t>
            </a:r>
            <a:r>
              <a:rPr lang="en-US" sz="2400" dirty="0"/>
              <a:t> 1b) – </a:t>
            </a:r>
            <a:r>
              <a:rPr lang="en-US" sz="2400" dirty="0" err="1"/>
              <a:t>doar</a:t>
            </a:r>
            <a:r>
              <a:rPr lang="en-US" sz="2400" dirty="0"/>
              <a:t> in </a:t>
            </a:r>
            <a:r>
              <a:rPr lang="en-US" sz="2400" dirty="0" err="1"/>
              <a:t>situatii</a:t>
            </a:r>
            <a:r>
              <a:rPr lang="en-US" sz="2400" dirty="0"/>
              <a:t> </a:t>
            </a:r>
            <a:r>
              <a:rPr lang="en-US" sz="2400" dirty="0" err="1"/>
              <a:t>speciale</a:t>
            </a:r>
            <a:endParaRPr lang="en-US" sz="2400" dirty="0"/>
          </a:p>
          <a:p>
            <a:r>
              <a:rPr lang="en-US" sz="2400" dirty="0" err="1"/>
              <a:t>Stadiul</a:t>
            </a:r>
            <a:r>
              <a:rPr lang="en-US" sz="2400" dirty="0"/>
              <a:t> de </a:t>
            </a:r>
            <a:r>
              <a:rPr lang="en-US" sz="2400" b="1" dirty="0" err="1"/>
              <a:t>fibroza</a:t>
            </a:r>
            <a:r>
              <a:rPr lang="en-US" sz="2400" dirty="0"/>
              <a:t> ( </a:t>
            </a:r>
            <a:r>
              <a:rPr lang="en-US" sz="2400" dirty="0" err="1"/>
              <a:t>Fibroscan</a:t>
            </a:r>
            <a:r>
              <a:rPr lang="en-US" sz="2400" dirty="0"/>
              <a:t>, marker </a:t>
            </a:r>
            <a:r>
              <a:rPr lang="en-US" sz="2400" dirty="0" err="1"/>
              <a:t>biochimici</a:t>
            </a:r>
            <a:r>
              <a:rPr lang="en-US" sz="2400" dirty="0"/>
              <a:t> – </a:t>
            </a:r>
            <a:r>
              <a:rPr lang="en-US" sz="2400" dirty="0" err="1"/>
              <a:t>Fibromax</a:t>
            </a:r>
            <a:r>
              <a:rPr lang="en-US" sz="2400" dirty="0"/>
              <a:t>, </a:t>
            </a:r>
            <a:r>
              <a:rPr lang="en-US" sz="2400" dirty="0" err="1"/>
              <a:t>punctie</a:t>
            </a:r>
            <a:r>
              <a:rPr lang="en-US" sz="2400" dirty="0"/>
              <a:t> </a:t>
            </a:r>
            <a:r>
              <a:rPr lang="en-US" sz="2400" dirty="0" err="1"/>
              <a:t>biopsie</a:t>
            </a:r>
            <a:r>
              <a:rPr lang="en-US" sz="2400" dirty="0"/>
              <a:t> hepatica)</a:t>
            </a:r>
          </a:p>
          <a:p>
            <a:pPr marL="0" indent="0">
              <a:buNone/>
            </a:pPr>
            <a:r>
              <a:rPr lang="en-US" sz="2400" dirty="0"/>
              <a:t>   - </a:t>
            </a:r>
            <a:r>
              <a:rPr lang="en-US" sz="2400" b="1" dirty="0" err="1"/>
              <a:t>ciroza</a:t>
            </a:r>
            <a:r>
              <a:rPr lang="en-US" sz="2400" dirty="0"/>
              <a:t> da/nu</a:t>
            </a:r>
          </a:p>
          <a:p>
            <a:pPr marL="0" indent="0">
              <a:buNone/>
            </a:pPr>
            <a:r>
              <a:rPr lang="en-US" sz="2400" dirty="0"/>
              <a:t>   - </a:t>
            </a:r>
            <a:r>
              <a:rPr lang="en-US" sz="2400" dirty="0" err="1"/>
              <a:t>daca</a:t>
            </a:r>
            <a:r>
              <a:rPr lang="en-US" sz="2400" dirty="0"/>
              <a:t> </a:t>
            </a:r>
            <a:r>
              <a:rPr lang="en-US" sz="2400" b="1" dirty="0"/>
              <a:t>da</a:t>
            </a:r>
            <a:r>
              <a:rPr lang="en-US" sz="2400" dirty="0"/>
              <a:t> - </a:t>
            </a:r>
            <a:r>
              <a:rPr lang="en-US" sz="2400" dirty="0" err="1"/>
              <a:t>gradul</a:t>
            </a:r>
            <a:r>
              <a:rPr lang="en-US" sz="2400" dirty="0"/>
              <a:t> de </a:t>
            </a:r>
            <a:r>
              <a:rPr lang="en-US" sz="2400" dirty="0" err="1"/>
              <a:t>decompensare</a:t>
            </a:r>
            <a:r>
              <a:rPr lang="en-US" sz="2400" dirty="0"/>
              <a:t> (Child- Pugh, </a:t>
            </a:r>
            <a:r>
              <a:rPr lang="en-US" sz="2400" dirty="0" err="1"/>
              <a:t>ascita</a:t>
            </a:r>
            <a:r>
              <a:rPr lang="en-US" sz="2400" dirty="0"/>
              <a:t>, </a:t>
            </a:r>
            <a:r>
              <a:rPr lang="en-US" sz="2400" dirty="0" err="1"/>
              <a:t>encefalopatie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   - </a:t>
            </a:r>
            <a:r>
              <a:rPr lang="en-US" sz="2400" dirty="0" err="1"/>
              <a:t>daca</a:t>
            </a:r>
            <a:r>
              <a:rPr lang="en-US" sz="2400" dirty="0"/>
              <a:t> e </a:t>
            </a:r>
            <a:r>
              <a:rPr lang="en-US" sz="2400" dirty="0" err="1"/>
              <a:t>decompensata</a:t>
            </a:r>
            <a:r>
              <a:rPr lang="en-US" sz="2400" dirty="0"/>
              <a:t> – nu se </a:t>
            </a:r>
            <a:r>
              <a:rPr lang="en-US" sz="2400" dirty="0" err="1"/>
              <a:t>utilizeaza</a:t>
            </a:r>
            <a:r>
              <a:rPr lang="en-US" sz="2400" dirty="0"/>
              <a:t> IP!</a:t>
            </a:r>
          </a:p>
          <a:p>
            <a:r>
              <a:rPr lang="en-US" sz="2400" dirty="0" err="1"/>
              <a:t>Daca</a:t>
            </a:r>
            <a:r>
              <a:rPr lang="en-US" sz="2400" dirty="0"/>
              <a:t> a </a:t>
            </a:r>
            <a:r>
              <a:rPr lang="en-US" sz="2400" dirty="0" err="1"/>
              <a:t>avut</a:t>
            </a:r>
            <a:r>
              <a:rPr lang="en-US" sz="2400" dirty="0"/>
              <a:t> </a:t>
            </a:r>
            <a:r>
              <a:rPr lang="en-US" sz="2400" b="1" dirty="0" err="1"/>
              <a:t>tratament</a:t>
            </a:r>
            <a:r>
              <a:rPr lang="en-US" sz="2400" b="1" dirty="0"/>
              <a:t> anterior </a:t>
            </a:r>
            <a:r>
              <a:rPr lang="en-US" sz="2400" dirty="0"/>
              <a:t>cu IFN </a:t>
            </a:r>
            <a:r>
              <a:rPr lang="en-US" sz="2400" dirty="0" err="1"/>
              <a:t>sau</a:t>
            </a:r>
            <a:r>
              <a:rPr lang="en-US" sz="2400" dirty="0"/>
              <a:t> DAA- </a:t>
            </a:r>
            <a:r>
              <a:rPr lang="en-US" sz="2400" dirty="0" err="1"/>
              <a:t>raspuns</a:t>
            </a:r>
            <a:r>
              <a:rPr lang="en-US" sz="2400" dirty="0"/>
              <a:t> da </a:t>
            </a:r>
            <a:r>
              <a:rPr lang="en-US" sz="2400" dirty="0" err="1"/>
              <a:t>sau</a:t>
            </a:r>
            <a:r>
              <a:rPr lang="en-US" sz="2400" dirty="0"/>
              <a:t> nu</a:t>
            </a:r>
          </a:p>
          <a:p>
            <a:r>
              <a:rPr lang="en-US" sz="2400" dirty="0" err="1"/>
              <a:t>Medicatia</a:t>
            </a:r>
            <a:r>
              <a:rPr lang="en-US" sz="2400" dirty="0"/>
              <a:t> </a:t>
            </a:r>
            <a:r>
              <a:rPr lang="en-US" sz="2400" dirty="0" err="1"/>
              <a:t>antivirala</a:t>
            </a:r>
            <a:r>
              <a:rPr lang="en-US" sz="2400" dirty="0"/>
              <a:t> C - </a:t>
            </a:r>
            <a:r>
              <a:rPr lang="en-US" sz="2400" dirty="0" err="1"/>
              <a:t>atentie</a:t>
            </a:r>
            <a:r>
              <a:rPr lang="en-US" sz="2400" dirty="0"/>
              <a:t> la </a:t>
            </a:r>
            <a:r>
              <a:rPr lang="en-US" sz="2400" dirty="0" err="1"/>
              <a:t>interactiuni</a:t>
            </a:r>
            <a:r>
              <a:rPr lang="en-US" sz="2400" dirty="0"/>
              <a:t> </a:t>
            </a:r>
            <a:r>
              <a:rPr lang="en-US" sz="2400" dirty="0" err="1"/>
              <a:t>medicamentoase</a:t>
            </a:r>
            <a:r>
              <a:rPr lang="en-US" sz="2400" dirty="0"/>
              <a:t> cu </a:t>
            </a:r>
            <a:r>
              <a:rPr lang="en-US" sz="2400" dirty="0" err="1"/>
              <a:t>medicatia</a:t>
            </a:r>
            <a:r>
              <a:rPr lang="en-US" sz="2400" dirty="0"/>
              <a:t> ARV!</a:t>
            </a:r>
          </a:p>
          <a:p>
            <a:r>
              <a:rPr lang="en-US" sz="2400" dirty="0" err="1"/>
              <a:t>Evaluarea</a:t>
            </a:r>
            <a:r>
              <a:rPr lang="en-US" sz="2400" dirty="0"/>
              <a:t> </a:t>
            </a:r>
            <a:r>
              <a:rPr lang="en-US" sz="2400" b="1" dirty="0" err="1"/>
              <a:t>functiei</a:t>
            </a:r>
            <a:r>
              <a:rPr lang="en-US" sz="2400" b="1" dirty="0"/>
              <a:t> </a:t>
            </a:r>
            <a:r>
              <a:rPr lang="en-US" sz="2400" b="1" dirty="0" err="1"/>
              <a:t>renale</a:t>
            </a:r>
            <a:r>
              <a:rPr lang="en-US" sz="2400" dirty="0"/>
              <a:t>: Cl creatinine</a:t>
            </a:r>
          </a:p>
          <a:p>
            <a:r>
              <a:rPr lang="en-US" sz="2400" dirty="0" err="1"/>
              <a:t>Evaluarea</a:t>
            </a:r>
            <a:r>
              <a:rPr lang="en-US" sz="2400" dirty="0"/>
              <a:t> </a:t>
            </a:r>
            <a:r>
              <a:rPr lang="en-US" sz="2400" dirty="0" err="1"/>
              <a:t>statusului</a:t>
            </a:r>
            <a:r>
              <a:rPr lang="en-US" sz="2400" dirty="0"/>
              <a:t> </a:t>
            </a:r>
            <a:r>
              <a:rPr lang="en-US" sz="2400" dirty="0" err="1"/>
              <a:t>imunologic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virusologic</a:t>
            </a:r>
            <a:r>
              <a:rPr lang="en-US" sz="2400" dirty="0"/>
              <a:t> in </a:t>
            </a:r>
            <a:r>
              <a:rPr lang="en-US" sz="2400" dirty="0" err="1"/>
              <a:t>infectie</a:t>
            </a:r>
            <a:r>
              <a:rPr lang="en-US" sz="2400" dirty="0"/>
              <a:t> HIV ( CD4, ARN-HIV)</a:t>
            </a:r>
          </a:p>
          <a:p>
            <a:r>
              <a:rPr lang="en-US" sz="2400" dirty="0" err="1"/>
              <a:t>Daca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o </a:t>
            </a:r>
            <a:r>
              <a:rPr lang="en-US" sz="2400" dirty="0" err="1"/>
              <a:t>femeie</a:t>
            </a:r>
            <a:r>
              <a:rPr lang="en-US" sz="2400" dirty="0"/>
              <a:t> de </a:t>
            </a:r>
            <a:r>
              <a:rPr lang="en-US" sz="2400" dirty="0" err="1"/>
              <a:t>varsta</a:t>
            </a:r>
            <a:r>
              <a:rPr lang="en-US" sz="2400" dirty="0"/>
              <a:t> </a:t>
            </a:r>
            <a:r>
              <a:rPr lang="en-US" sz="2400" dirty="0" err="1"/>
              <a:t>fertila</a:t>
            </a:r>
            <a:r>
              <a:rPr lang="en-US" sz="2400" dirty="0"/>
              <a:t> ( RBV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teratogena</a:t>
            </a:r>
            <a:r>
              <a:rPr lang="en-US" sz="2400" dirty="0"/>
              <a:t> !)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46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57986" cy="93956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In </a:t>
            </a:r>
            <a:r>
              <a:rPr lang="en-US" sz="3200" b="1" dirty="0" err="1">
                <a:solidFill>
                  <a:srgbClr val="00B0F0"/>
                </a:solidFill>
              </a:rPr>
              <a:t>prezent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toate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terapiile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antivirale</a:t>
            </a:r>
            <a:r>
              <a:rPr lang="en-US" sz="3200" b="1" dirty="0">
                <a:solidFill>
                  <a:srgbClr val="00B0F0"/>
                </a:solidFill>
              </a:rPr>
              <a:t> C </a:t>
            </a:r>
            <a:r>
              <a:rPr lang="en-US" sz="3200" b="1" dirty="0" err="1">
                <a:solidFill>
                  <a:srgbClr val="00B0F0"/>
                </a:solidFill>
              </a:rPr>
              <a:t>sunt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eficiente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si</a:t>
            </a:r>
            <a:r>
              <a:rPr lang="en-US" sz="3200" b="1" dirty="0">
                <a:solidFill>
                  <a:srgbClr val="00B0F0"/>
                </a:solidFill>
              </a:rPr>
              <a:t> bine tolerate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054" y="1690688"/>
            <a:ext cx="9065941" cy="486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6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00B0F0"/>
                </a:solidFill>
              </a:rPr>
              <a:t>Sumar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5625"/>
            <a:ext cx="9411629" cy="262371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+mj-lt"/>
              </a:rPr>
              <a:t>Date </a:t>
            </a:r>
            <a:r>
              <a:rPr lang="en-US" b="1" dirty="0" err="1">
                <a:solidFill>
                  <a:srgbClr val="00B0F0"/>
                </a:solidFill>
                <a:latin typeface="+mj-lt"/>
              </a:rPr>
              <a:t>epidemiologice</a:t>
            </a:r>
            <a:r>
              <a:rPr lang="en-US" b="1" dirty="0">
                <a:solidFill>
                  <a:srgbClr val="00B0F0"/>
                </a:solidFill>
                <a:latin typeface="+mj-lt"/>
              </a:rPr>
              <a:t> HIV/VHC</a:t>
            </a:r>
          </a:p>
          <a:p>
            <a:r>
              <a:rPr lang="en-US" b="1" dirty="0" err="1">
                <a:solidFill>
                  <a:srgbClr val="00B0F0"/>
                </a:solidFill>
                <a:latin typeface="+mj-lt"/>
              </a:rPr>
              <a:t>Metode</a:t>
            </a:r>
            <a:r>
              <a:rPr lang="en-US" b="1" dirty="0">
                <a:solidFill>
                  <a:srgbClr val="00B0F0"/>
                </a:solidFill>
                <a:latin typeface="+mj-lt"/>
              </a:rPr>
              <a:t> diagnostic la </a:t>
            </a:r>
            <a:r>
              <a:rPr lang="en-US" b="1" dirty="0" err="1">
                <a:solidFill>
                  <a:srgbClr val="00B0F0"/>
                </a:solidFill>
                <a:latin typeface="+mj-lt"/>
              </a:rPr>
              <a:t>pacientii</a:t>
            </a:r>
            <a:r>
              <a:rPr lang="en-US" b="1" dirty="0">
                <a:solidFill>
                  <a:srgbClr val="00B0F0"/>
                </a:solidFill>
                <a:latin typeface="+mj-lt"/>
              </a:rPr>
              <a:t> cu </a:t>
            </a:r>
            <a:r>
              <a:rPr lang="en-US" b="1" dirty="0" err="1">
                <a:solidFill>
                  <a:srgbClr val="00B0F0"/>
                </a:solidFill>
                <a:latin typeface="+mj-lt"/>
              </a:rPr>
              <a:t>coinfectie</a:t>
            </a:r>
            <a:r>
              <a:rPr lang="en-US" b="1" dirty="0">
                <a:solidFill>
                  <a:srgbClr val="00B0F0"/>
                </a:solidFill>
                <a:latin typeface="+mj-lt"/>
              </a:rPr>
              <a:t> HIV/VHC</a:t>
            </a:r>
          </a:p>
          <a:p>
            <a:r>
              <a:rPr lang="en-US" b="1" dirty="0" err="1">
                <a:solidFill>
                  <a:srgbClr val="00B0F0"/>
                </a:solidFill>
                <a:latin typeface="+mj-lt"/>
              </a:rPr>
              <a:t>Tratamentul</a:t>
            </a:r>
            <a:r>
              <a:rPr lang="en-US" b="1" dirty="0">
                <a:solidFill>
                  <a:srgbClr val="00B0F0"/>
                </a:solidFill>
                <a:latin typeface="+mj-lt"/>
              </a:rPr>
              <a:t> cu DAA la </a:t>
            </a:r>
            <a:r>
              <a:rPr lang="en-US" b="1" dirty="0" err="1">
                <a:solidFill>
                  <a:srgbClr val="00B0F0"/>
                </a:solidFill>
                <a:latin typeface="+mj-lt"/>
              </a:rPr>
              <a:t>pacientii</a:t>
            </a:r>
            <a:r>
              <a:rPr lang="en-US" b="1" dirty="0">
                <a:solidFill>
                  <a:srgbClr val="00B0F0"/>
                </a:solidFill>
                <a:latin typeface="+mj-lt"/>
              </a:rPr>
              <a:t> cu </a:t>
            </a:r>
            <a:r>
              <a:rPr lang="en-US" b="1" dirty="0" err="1">
                <a:solidFill>
                  <a:srgbClr val="00B0F0"/>
                </a:solidFill>
                <a:latin typeface="+mj-lt"/>
              </a:rPr>
              <a:t>coinfectie</a:t>
            </a:r>
            <a:r>
              <a:rPr lang="en-US" b="1" dirty="0">
                <a:solidFill>
                  <a:srgbClr val="00B0F0"/>
                </a:solidFill>
                <a:latin typeface="+mj-lt"/>
              </a:rPr>
              <a:t> HIV/VHC</a:t>
            </a:r>
          </a:p>
          <a:p>
            <a:r>
              <a:rPr lang="en-US" b="1" dirty="0" err="1">
                <a:solidFill>
                  <a:srgbClr val="00B0F0"/>
                </a:solidFill>
                <a:latin typeface="+mj-lt"/>
              </a:rPr>
              <a:t>Interactiuni</a:t>
            </a:r>
            <a:r>
              <a:rPr lang="en-US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+mj-lt"/>
              </a:rPr>
              <a:t>medicamentoase</a:t>
            </a:r>
            <a:r>
              <a:rPr lang="en-US" b="1" dirty="0">
                <a:solidFill>
                  <a:srgbClr val="00B0F0"/>
                </a:solidFill>
                <a:latin typeface="+mj-lt"/>
              </a:rPr>
              <a:t> la </a:t>
            </a:r>
            <a:r>
              <a:rPr lang="en-US" b="1" dirty="0" err="1">
                <a:solidFill>
                  <a:srgbClr val="00B0F0"/>
                </a:solidFill>
                <a:latin typeface="+mj-lt"/>
              </a:rPr>
              <a:t>pacientii</a:t>
            </a:r>
            <a:r>
              <a:rPr lang="en-US" b="1" dirty="0">
                <a:solidFill>
                  <a:srgbClr val="00B0F0"/>
                </a:solidFill>
                <a:latin typeface="+mj-lt"/>
              </a:rPr>
              <a:t> cu </a:t>
            </a:r>
            <a:r>
              <a:rPr lang="en-US" b="1" dirty="0" err="1">
                <a:solidFill>
                  <a:srgbClr val="00B0F0"/>
                </a:solidFill>
                <a:latin typeface="+mj-lt"/>
              </a:rPr>
              <a:t>coinfectie</a:t>
            </a:r>
            <a:r>
              <a:rPr lang="en-US" b="1" dirty="0">
                <a:solidFill>
                  <a:srgbClr val="00B0F0"/>
                </a:solidFill>
                <a:latin typeface="+mj-lt"/>
              </a:rPr>
              <a:t> HIV/VHC</a:t>
            </a:r>
          </a:p>
          <a:p>
            <a:r>
              <a:rPr lang="en-US" b="1" dirty="0" err="1">
                <a:solidFill>
                  <a:srgbClr val="00B0F0"/>
                </a:solidFill>
                <a:latin typeface="+mj-lt"/>
              </a:rPr>
              <a:t>Tratamentul</a:t>
            </a:r>
            <a:r>
              <a:rPr lang="en-US" b="1" dirty="0">
                <a:solidFill>
                  <a:srgbClr val="00B0F0"/>
                </a:solidFill>
                <a:latin typeface="+mj-lt"/>
              </a:rPr>
              <a:t> VHC ca </a:t>
            </a:r>
            <a:r>
              <a:rPr lang="en-US" b="1" dirty="0" err="1">
                <a:solidFill>
                  <a:srgbClr val="00B0F0"/>
                </a:solidFill>
                <a:latin typeface="+mj-lt"/>
              </a:rPr>
              <a:t>metoda</a:t>
            </a:r>
            <a:r>
              <a:rPr lang="en-US" b="1" dirty="0">
                <a:solidFill>
                  <a:srgbClr val="00B0F0"/>
                </a:solidFill>
                <a:latin typeface="+mj-lt"/>
              </a:rPr>
              <a:t> de </a:t>
            </a:r>
            <a:r>
              <a:rPr lang="en-US" b="1" dirty="0" err="1">
                <a:solidFill>
                  <a:srgbClr val="00B0F0"/>
                </a:solidFill>
                <a:latin typeface="+mj-lt"/>
              </a:rPr>
              <a:t>prevenire</a:t>
            </a:r>
            <a:r>
              <a:rPr lang="en-US" b="1" dirty="0">
                <a:solidFill>
                  <a:srgbClr val="00B0F0"/>
                </a:solidFill>
                <a:latin typeface="+mj-lt"/>
              </a:rPr>
              <a:t> a </a:t>
            </a:r>
            <a:r>
              <a:rPr lang="en-US" b="1" dirty="0" err="1">
                <a:solidFill>
                  <a:srgbClr val="00B0F0"/>
                </a:solidFill>
                <a:latin typeface="+mj-lt"/>
              </a:rPr>
              <a:t>raspandirii</a:t>
            </a:r>
            <a:r>
              <a:rPr lang="en-US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+mj-lt"/>
              </a:rPr>
              <a:t>infectiei</a:t>
            </a:r>
            <a:endParaRPr lang="en-US" b="1" dirty="0">
              <a:solidFill>
                <a:srgbClr val="00B0F0"/>
              </a:solidFill>
              <a:latin typeface="+mj-lt"/>
            </a:endParaRPr>
          </a:p>
          <a:p>
            <a:pPr marL="0" indent="0">
              <a:buNone/>
            </a:pPr>
            <a:endParaRPr lang="en-US" sz="2400" b="1" dirty="0">
              <a:solidFill>
                <a:srgbClr val="00B0F0"/>
              </a:solidFill>
            </a:endParaRPr>
          </a:p>
          <a:p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46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18" y="1237345"/>
            <a:ext cx="6122019" cy="4828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3541" y="267629"/>
            <a:ext cx="8764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+mj-lt"/>
              </a:rPr>
              <a:t>Mod de </a:t>
            </a:r>
            <a:r>
              <a:rPr lang="en-US" sz="3200" dirty="0" err="1">
                <a:solidFill>
                  <a:srgbClr val="00B0F0"/>
                </a:solidFill>
                <a:latin typeface="+mj-lt"/>
              </a:rPr>
              <a:t>actiune</a:t>
            </a:r>
            <a:r>
              <a:rPr lang="en-US" sz="3200" dirty="0">
                <a:solidFill>
                  <a:srgbClr val="00B0F0"/>
                </a:solidFill>
                <a:latin typeface="+mj-lt"/>
              </a:rPr>
              <a:t> a </a:t>
            </a:r>
            <a:r>
              <a:rPr lang="en-US" sz="3200" dirty="0" err="1">
                <a:solidFill>
                  <a:srgbClr val="00B0F0"/>
                </a:solidFill>
                <a:latin typeface="+mj-lt"/>
              </a:rPr>
              <a:t>medicatiei</a:t>
            </a:r>
            <a:r>
              <a:rPr lang="en-US" sz="3200" dirty="0">
                <a:solidFill>
                  <a:srgbClr val="00B0F0"/>
                </a:solidFill>
                <a:latin typeface="+mj-lt"/>
              </a:rPr>
              <a:t> anti VHC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970" y="3178097"/>
            <a:ext cx="6055113" cy="234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9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956" y="365125"/>
            <a:ext cx="10840844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</a:rPr>
              <a:t>Regimuri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aprobate</a:t>
            </a:r>
            <a:r>
              <a:rPr lang="en-US" sz="3200" b="1" dirty="0">
                <a:solidFill>
                  <a:srgbClr val="00B0F0"/>
                </a:solidFill>
              </a:rPr>
              <a:t> de FDA </a:t>
            </a:r>
            <a:r>
              <a:rPr lang="en-US" sz="3200" b="1" dirty="0" err="1">
                <a:solidFill>
                  <a:srgbClr val="00B0F0"/>
                </a:solidFill>
              </a:rPr>
              <a:t>pentru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tratamentul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hepatitei</a:t>
            </a:r>
            <a:r>
              <a:rPr lang="en-US" sz="3200" b="1" dirty="0">
                <a:solidFill>
                  <a:srgbClr val="00B0F0"/>
                </a:solidFill>
              </a:rPr>
              <a:t> VHC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5261" y="1862253"/>
            <a:ext cx="9456233" cy="423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00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0502" y="147900"/>
            <a:ext cx="10515600" cy="90611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</a:rPr>
              <a:t>Regimuri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terapeutice</a:t>
            </a:r>
            <a:r>
              <a:rPr lang="en-US" sz="3200" b="1" dirty="0">
                <a:solidFill>
                  <a:srgbClr val="00B0F0"/>
                </a:solidFill>
              </a:rPr>
              <a:t> la </a:t>
            </a:r>
            <a:r>
              <a:rPr lang="en-US" sz="3200" b="1" dirty="0" err="1">
                <a:solidFill>
                  <a:srgbClr val="00B0F0"/>
                </a:solidFill>
              </a:rPr>
              <a:t>pacientii</a:t>
            </a:r>
            <a:r>
              <a:rPr lang="en-US" sz="3200" b="1" dirty="0">
                <a:solidFill>
                  <a:srgbClr val="00B0F0"/>
                </a:solidFill>
              </a:rPr>
              <a:t> cu </a:t>
            </a:r>
            <a:r>
              <a:rPr lang="en-US" sz="3200" b="1" dirty="0" err="1">
                <a:solidFill>
                  <a:srgbClr val="00B0F0"/>
                </a:solidFill>
              </a:rPr>
              <a:t>coinfectie</a:t>
            </a:r>
            <a:r>
              <a:rPr lang="en-US" sz="3200" b="1" dirty="0">
                <a:solidFill>
                  <a:srgbClr val="00B0F0"/>
                </a:solidFill>
              </a:rPr>
              <a:t> HIV/VHC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078" y="1271239"/>
            <a:ext cx="8720254" cy="53191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70381" y="6499818"/>
            <a:ext cx="2921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EASL/ AASLD guidelines 2016 </a:t>
            </a:r>
          </a:p>
        </p:txBody>
      </p:sp>
    </p:spTree>
    <p:extLst>
      <p:ext uri="{BB962C8B-B14F-4D97-AF65-F5344CB8AC3E}">
        <p14:creationId xmlns:p14="http://schemas.microsoft.com/office/powerpoint/2010/main" val="1029538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VHC </a:t>
            </a:r>
            <a:r>
              <a:rPr lang="en-US" sz="3200" b="1" dirty="0" err="1">
                <a:solidFill>
                  <a:srgbClr val="00B0F0"/>
                </a:solidFill>
              </a:rPr>
              <a:t>genotipul</a:t>
            </a:r>
            <a:r>
              <a:rPr lang="en-US" sz="3200" b="1" dirty="0">
                <a:solidFill>
                  <a:srgbClr val="00B0F0"/>
                </a:solidFill>
              </a:rPr>
              <a:t> 1b: </a:t>
            </a:r>
            <a:r>
              <a:rPr lang="en-US" sz="3200" b="1" dirty="0" err="1">
                <a:solidFill>
                  <a:srgbClr val="00B0F0"/>
                </a:solidFill>
              </a:rPr>
              <a:t>recomandari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pentru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pacientii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naivi</a:t>
            </a:r>
            <a:r>
              <a:rPr lang="en-US" sz="3200" b="1" dirty="0">
                <a:solidFill>
                  <a:srgbClr val="00B0F0"/>
                </a:solidFill>
              </a:rPr>
              <a:t> la </a:t>
            </a:r>
            <a:r>
              <a:rPr lang="en-US" sz="3200" b="1" dirty="0" err="1">
                <a:solidFill>
                  <a:srgbClr val="00B0F0"/>
                </a:solidFill>
              </a:rPr>
              <a:t>tratament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fara</a:t>
            </a:r>
            <a:r>
              <a:rPr lang="en-US" dirty="0"/>
              <a:t> </a:t>
            </a:r>
            <a:r>
              <a:rPr lang="en-US" dirty="0" err="1"/>
              <a:t>ciroza</a:t>
            </a:r>
            <a:r>
              <a:rPr lang="en-US" dirty="0"/>
              <a:t> – </a:t>
            </a:r>
            <a:r>
              <a:rPr lang="en-US" dirty="0" err="1"/>
              <a:t>durata</a:t>
            </a:r>
            <a:r>
              <a:rPr lang="en-US" dirty="0"/>
              <a:t> 12 </a:t>
            </a:r>
            <a:r>
              <a:rPr lang="en-US" dirty="0" err="1"/>
              <a:t>saptamani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00B0F0"/>
                </a:solidFill>
              </a:rPr>
              <a:t>Sofosbuvir</a:t>
            </a:r>
            <a:r>
              <a:rPr lang="en-US" sz="2400" b="1" dirty="0">
                <a:solidFill>
                  <a:srgbClr val="00B0F0"/>
                </a:solidFill>
              </a:rPr>
              <a:t>/</a:t>
            </a:r>
            <a:r>
              <a:rPr lang="en-US" sz="2400" b="1" dirty="0" err="1">
                <a:solidFill>
                  <a:srgbClr val="00B0F0"/>
                </a:solidFill>
              </a:rPr>
              <a:t>Ledipasvir</a:t>
            </a:r>
            <a:endParaRPr lang="en-US" sz="2400" b="1" dirty="0">
              <a:solidFill>
                <a:srgbClr val="00B0F0"/>
              </a:solidFill>
            </a:endParaRPr>
          </a:p>
          <a:p>
            <a:r>
              <a:rPr lang="en-US" sz="2400" b="1" dirty="0" err="1">
                <a:solidFill>
                  <a:srgbClr val="00B0F0"/>
                </a:solidFill>
              </a:rPr>
              <a:t>Elbasvir</a:t>
            </a:r>
            <a:r>
              <a:rPr lang="en-US" sz="2400" b="1" dirty="0">
                <a:solidFill>
                  <a:srgbClr val="00B0F0"/>
                </a:solidFill>
              </a:rPr>
              <a:t>/</a:t>
            </a:r>
            <a:r>
              <a:rPr lang="en-US" sz="2400" b="1" dirty="0" err="1">
                <a:solidFill>
                  <a:srgbClr val="00B0F0"/>
                </a:solidFill>
              </a:rPr>
              <a:t>Grazoprevir</a:t>
            </a:r>
            <a:endParaRPr lang="en-US" sz="2400" b="1" dirty="0">
              <a:solidFill>
                <a:srgbClr val="00B0F0"/>
              </a:solidFill>
            </a:endParaRPr>
          </a:p>
          <a:p>
            <a:r>
              <a:rPr lang="en-US" sz="2400" dirty="0" err="1"/>
              <a:t>Sofosbuvir</a:t>
            </a:r>
            <a:r>
              <a:rPr lang="en-US" sz="2400" dirty="0"/>
              <a:t>/</a:t>
            </a:r>
            <a:r>
              <a:rPr lang="en-US" sz="2400" dirty="0" err="1"/>
              <a:t>Velpatasvir</a:t>
            </a:r>
            <a:r>
              <a:rPr lang="en-US" sz="2400" dirty="0"/>
              <a:t> </a:t>
            </a:r>
          </a:p>
          <a:p>
            <a:r>
              <a:rPr lang="en-US" sz="2400" b="1" dirty="0" err="1">
                <a:solidFill>
                  <a:srgbClr val="00B0F0"/>
                </a:solidFill>
              </a:rPr>
              <a:t>Ombitasvir</a:t>
            </a:r>
            <a:r>
              <a:rPr lang="en-US" sz="2400" b="1" dirty="0">
                <a:solidFill>
                  <a:srgbClr val="00B0F0"/>
                </a:solidFill>
              </a:rPr>
              <a:t>/</a:t>
            </a:r>
            <a:r>
              <a:rPr lang="en-US" sz="2400" b="1" dirty="0" err="1">
                <a:solidFill>
                  <a:srgbClr val="00B0F0"/>
                </a:solidFill>
              </a:rPr>
              <a:t>Paritaprevir</a:t>
            </a:r>
            <a:r>
              <a:rPr lang="en-US" sz="2400" b="1" dirty="0">
                <a:solidFill>
                  <a:srgbClr val="00B0F0"/>
                </a:solidFill>
              </a:rPr>
              <a:t>/ritonavir/ </a:t>
            </a:r>
            <a:r>
              <a:rPr lang="en-US" sz="2400" b="1" dirty="0" err="1">
                <a:solidFill>
                  <a:srgbClr val="00B0F0"/>
                </a:solidFill>
              </a:rPr>
              <a:t>Dasabuvir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Sofosbuvir</a:t>
            </a:r>
            <a:r>
              <a:rPr lang="en-US" sz="2400" dirty="0"/>
              <a:t>/</a:t>
            </a:r>
            <a:r>
              <a:rPr lang="en-US" sz="2400" dirty="0" err="1"/>
              <a:t>Daclatasvir</a:t>
            </a:r>
            <a:endParaRPr lang="en-US" sz="2400" dirty="0"/>
          </a:p>
          <a:p>
            <a:r>
              <a:rPr lang="en-US" sz="2400" dirty="0" err="1"/>
              <a:t>Simeprevir</a:t>
            </a:r>
            <a:r>
              <a:rPr lang="en-US" sz="2400" dirty="0"/>
              <a:t>/ </a:t>
            </a:r>
            <a:r>
              <a:rPr lang="en-US" sz="2400" dirty="0" err="1"/>
              <a:t>Sofosbuvir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91976" cy="823912"/>
          </a:xfrm>
        </p:spPr>
        <p:txBody>
          <a:bodyPr/>
          <a:lstStyle/>
          <a:p>
            <a:r>
              <a:rPr lang="en-US" dirty="0" err="1"/>
              <a:t>ciroza</a:t>
            </a:r>
            <a:r>
              <a:rPr lang="en-US" dirty="0"/>
              <a:t> </a:t>
            </a:r>
            <a:r>
              <a:rPr lang="en-US" dirty="0" err="1"/>
              <a:t>compensata</a:t>
            </a:r>
            <a:r>
              <a:rPr lang="en-US" dirty="0"/>
              <a:t> – </a:t>
            </a:r>
            <a:r>
              <a:rPr lang="en-US" dirty="0" err="1"/>
              <a:t>durata</a:t>
            </a:r>
            <a:r>
              <a:rPr lang="en-US" dirty="0"/>
              <a:t> 12 </a:t>
            </a:r>
            <a:r>
              <a:rPr lang="en-US" dirty="0" err="1"/>
              <a:t>saptamani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400" b="1" dirty="0" err="1">
                <a:solidFill>
                  <a:srgbClr val="00B0F0"/>
                </a:solidFill>
              </a:rPr>
              <a:t>Sofosbuvir</a:t>
            </a:r>
            <a:r>
              <a:rPr lang="en-US" sz="2400" b="1" dirty="0">
                <a:solidFill>
                  <a:srgbClr val="00B0F0"/>
                </a:solidFill>
              </a:rPr>
              <a:t>/</a:t>
            </a:r>
            <a:r>
              <a:rPr lang="en-US" sz="2400" b="1" dirty="0" err="1">
                <a:solidFill>
                  <a:srgbClr val="00B0F0"/>
                </a:solidFill>
              </a:rPr>
              <a:t>Ledipasvir</a:t>
            </a:r>
            <a:endParaRPr lang="en-US" sz="2400" b="1" dirty="0">
              <a:solidFill>
                <a:srgbClr val="00B0F0"/>
              </a:solidFill>
            </a:endParaRPr>
          </a:p>
          <a:p>
            <a:r>
              <a:rPr lang="en-US" sz="2400" b="1" dirty="0" err="1">
                <a:solidFill>
                  <a:srgbClr val="00B0F0"/>
                </a:solidFill>
              </a:rPr>
              <a:t>Elbasvir</a:t>
            </a:r>
            <a:r>
              <a:rPr lang="en-US" sz="2400" b="1" dirty="0">
                <a:solidFill>
                  <a:srgbClr val="00B0F0"/>
                </a:solidFill>
              </a:rPr>
              <a:t>/</a:t>
            </a:r>
            <a:r>
              <a:rPr lang="en-US" sz="2400" b="1" dirty="0" err="1">
                <a:solidFill>
                  <a:srgbClr val="00B0F0"/>
                </a:solidFill>
              </a:rPr>
              <a:t>Grazoprevir</a:t>
            </a:r>
            <a:endParaRPr lang="en-US" sz="2400" b="1" dirty="0">
              <a:solidFill>
                <a:srgbClr val="00B0F0"/>
              </a:solidFill>
            </a:endParaRPr>
          </a:p>
          <a:p>
            <a:r>
              <a:rPr lang="en-US" sz="2400" dirty="0" err="1"/>
              <a:t>Sofosbuvir</a:t>
            </a:r>
            <a:r>
              <a:rPr lang="en-US" sz="2400" dirty="0"/>
              <a:t>/</a:t>
            </a:r>
            <a:r>
              <a:rPr lang="en-US" sz="2400" dirty="0" err="1"/>
              <a:t>Velpatasvir</a:t>
            </a:r>
            <a:r>
              <a:rPr lang="en-US" sz="2400" dirty="0"/>
              <a:t> </a:t>
            </a:r>
          </a:p>
          <a:p>
            <a:r>
              <a:rPr lang="en-US" sz="2400" b="1" dirty="0" err="1">
                <a:solidFill>
                  <a:srgbClr val="00B0F0"/>
                </a:solidFill>
              </a:rPr>
              <a:t>Ombitasvir</a:t>
            </a:r>
            <a:r>
              <a:rPr lang="en-US" sz="2400" b="1" dirty="0">
                <a:solidFill>
                  <a:srgbClr val="00B0F0"/>
                </a:solidFill>
              </a:rPr>
              <a:t>/ </a:t>
            </a:r>
            <a:r>
              <a:rPr lang="en-US" sz="2400" b="1" dirty="0" err="1">
                <a:solidFill>
                  <a:srgbClr val="00B0F0"/>
                </a:solidFill>
              </a:rPr>
              <a:t>Paritaprevir</a:t>
            </a:r>
            <a:r>
              <a:rPr lang="en-US" sz="2400" b="1" dirty="0">
                <a:solidFill>
                  <a:srgbClr val="00B0F0"/>
                </a:solidFill>
              </a:rPr>
              <a:t>/ritonavir/ </a:t>
            </a:r>
            <a:r>
              <a:rPr lang="en-US" sz="2400" b="1" dirty="0" err="1">
                <a:solidFill>
                  <a:srgbClr val="00B0F0"/>
                </a:solidFill>
              </a:rPr>
              <a:t>Dasabuvir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sz="2400" b="1" dirty="0">
              <a:solidFill>
                <a:srgbClr val="00B0F0"/>
              </a:solidFill>
            </a:endParaRPr>
          </a:p>
          <a:p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6995" y="6032810"/>
            <a:ext cx="780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AADLD/ IDSA guidelines 2016</a:t>
            </a:r>
          </a:p>
        </p:txBody>
      </p:sp>
    </p:spTree>
    <p:extLst>
      <p:ext uri="{BB962C8B-B14F-4D97-AF65-F5344CB8AC3E}">
        <p14:creationId xmlns:p14="http://schemas.microsoft.com/office/powerpoint/2010/main" val="2406569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VHC </a:t>
            </a:r>
            <a:r>
              <a:rPr lang="en-US" sz="3200" b="1" dirty="0" err="1">
                <a:solidFill>
                  <a:srgbClr val="00B0F0"/>
                </a:solidFill>
              </a:rPr>
              <a:t>genotipul</a:t>
            </a:r>
            <a:r>
              <a:rPr lang="en-US" sz="3200" b="1" dirty="0">
                <a:solidFill>
                  <a:srgbClr val="00B0F0"/>
                </a:solidFill>
              </a:rPr>
              <a:t> 3: </a:t>
            </a:r>
            <a:r>
              <a:rPr lang="en-US" sz="3200" b="1" dirty="0" err="1">
                <a:solidFill>
                  <a:srgbClr val="00B0F0"/>
                </a:solidFill>
              </a:rPr>
              <a:t>recomandari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pentru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pacientii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naivi</a:t>
            </a:r>
            <a:r>
              <a:rPr lang="en-US" sz="3200" b="1" dirty="0">
                <a:solidFill>
                  <a:srgbClr val="00B0F0"/>
                </a:solidFill>
              </a:rPr>
              <a:t> la </a:t>
            </a:r>
            <a:r>
              <a:rPr lang="en-US" sz="3200" b="1" dirty="0" err="1">
                <a:solidFill>
                  <a:srgbClr val="00B0F0"/>
                </a:solidFill>
              </a:rPr>
              <a:t>tratament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fara</a:t>
            </a:r>
            <a:r>
              <a:rPr lang="en-US" dirty="0"/>
              <a:t> </a:t>
            </a:r>
            <a:r>
              <a:rPr lang="en-US" dirty="0" err="1"/>
              <a:t>ciroza</a:t>
            </a:r>
            <a:r>
              <a:rPr lang="en-US" dirty="0"/>
              <a:t> – </a:t>
            </a:r>
            <a:r>
              <a:rPr lang="en-US" dirty="0" err="1"/>
              <a:t>durata</a:t>
            </a:r>
            <a:r>
              <a:rPr lang="en-US" dirty="0"/>
              <a:t> 12 </a:t>
            </a:r>
            <a:r>
              <a:rPr lang="en-US" dirty="0" err="1"/>
              <a:t>saptamani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Sofosbuvir</a:t>
            </a:r>
            <a:r>
              <a:rPr lang="en-US" sz="2400" dirty="0"/>
              <a:t>/</a:t>
            </a:r>
            <a:r>
              <a:rPr lang="en-US" sz="2400" dirty="0" err="1"/>
              <a:t>Velpatasvir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Sofosbuvir</a:t>
            </a:r>
            <a:r>
              <a:rPr lang="en-US" sz="2400" dirty="0"/>
              <a:t>/</a:t>
            </a:r>
            <a:r>
              <a:rPr lang="en-US" sz="2400" dirty="0" err="1"/>
              <a:t>Daclatasvir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91976" cy="823912"/>
          </a:xfrm>
        </p:spPr>
        <p:txBody>
          <a:bodyPr/>
          <a:lstStyle/>
          <a:p>
            <a:r>
              <a:rPr lang="en-US" dirty="0" err="1"/>
              <a:t>ciroza</a:t>
            </a:r>
            <a:r>
              <a:rPr lang="en-US" dirty="0"/>
              <a:t> </a:t>
            </a:r>
            <a:r>
              <a:rPr lang="en-US" dirty="0" err="1"/>
              <a:t>compensata</a:t>
            </a:r>
            <a:r>
              <a:rPr lang="en-US" dirty="0"/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720576" y="2505075"/>
            <a:ext cx="5634812" cy="3684588"/>
          </a:xfrm>
        </p:spPr>
        <p:txBody>
          <a:bodyPr/>
          <a:lstStyle/>
          <a:p>
            <a:r>
              <a:rPr lang="en-US" sz="2400" dirty="0" err="1"/>
              <a:t>Sofosbuvir</a:t>
            </a:r>
            <a:r>
              <a:rPr lang="en-US" sz="2400" dirty="0"/>
              <a:t>/</a:t>
            </a:r>
            <a:r>
              <a:rPr lang="en-US" sz="2400" dirty="0" err="1"/>
              <a:t>Velpatasvir</a:t>
            </a:r>
            <a:r>
              <a:rPr lang="en-US" sz="2400" dirty="0"/>
              <a:t> - 12 </a:t>
            </a:r>
            <a:r>
              <a:rPr lang="en-US" sz="2400" dirty="0" err="1"/>
              <a:t>sapt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Sofosbuvir</a:t>
            </a:r>
            <a:r>
              <a:rPr lang="en-US" sz="2400" dirty="0"/>
              <a:t>/</a:t>
            </a:r>
            <a:r>
              <a:rPr lang="en-US" sz="2400" dirty="0" err="1"/>
              <a:t>Daclatasvir</a:t>
            </a:r>
            <a:r>
              <a:rPr lang="en-US" sz="2400" dirty="0"/>
              <a:t> +/- RBV - 24 </a:t>
            </a:r>
            <a:r>
              <a:rPr lang="en-US" sz="2400" dirty="0" err="1"/>
              <a:t>sapt</a:t>
            </a:r>
            <a:r>
              <a:rPr lang="en-US" sz="2400" dirty="0"/>
              <a:t>  </a:t>
            </a:r>
            <a:r>
              <a:rPr lang="en-US" sz="2400" dirty="0" err="1"/>
              <a:t>daca</a:t>
            </a:r>
            <a:r>
              <a:rPr lang="en-US" sz="2400" dirty="0"/>
              <a:t> </a:t>
            </a:r>
            <a:r>
              <a:rPr lang="en-US" sz="2400" dirty="0" err="1"/>
              <a:t>exista</a:t>
            </a:r>
            <a:r>
              <a:rPr lang="en-US" sz="2400" dirty="0"/>
              <a:t> </a:t>
            </a:r>
            <a:r>
              <a:rPr lang="en-US" sz="2400" dirty="0" err="1"/>
              <a:t>mutatii</a:t>
            </a:r>
            <a:r>
              <a:rPr lang="en-US" sz="2400" dirty="0"/>
              <a:t> de </a:t>
            </a:r>
            <a:r>
              <a:rPr lang="en-US" sz="2400" dirty="0" err="1"/>
              <a:t>rezistenta</a:t>
            </a:r>
            <a:r>
              <a:rPr lang="en-US" sz="2400" dirty="0"/>
              <a:t> (Y 93H)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b="1" dirty="0">
              <a:solidFill>
                <a:srgbClr val="00B0F0"/>
              </a:solidFill>
            </a:endParaRPr>
          </a:p>
          <a:p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62693" y="6004997"/>
            <a:ext cx="3278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AADLD/ IDSA guidelines 2016</a:t>
            </a:r>
          </a:p>
        </p:txBody>
      </p:sp>
    </p:spTree>
    <p:extLst>
      <p:ext uri="{BB962C8B-B14F-4D97-AF65-F5344CB8AC3E}">
        <p14:creationId xmlns:p14="http://schemas.microsoft.com/office/powerpoint/2010/main" val="2912147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728" y="0"/>
            <a:ext cx="11058563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Studii</a:t>
            </a:r>
            <a:r>
              <a:rPr lang="en-US" sz="3200" b="1" dirty="0">
                <a:solidFill>
                  <a:srgbClr val="00B0F0"/>
                </a:solidFill>
              </a:rPr>
              <a:t> cu </a:t>
            </a:r>
            <a:r>
              <a:rPr lang="en-US" sz="3200" b="1" dirty="0" err="1">
                <a:solidFill>
                  <a:srgbClr val="00B0F0"/>
                </a:solidFill>
              </a:rPr>
              <a:t>regimuri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terapeutice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noi</a:t>
            </a:r>
            <a:r>
              <a:rPr lang="en-US" sz="3200" b="1" dirty="0">
                <a:solidFill>
                  <a:srgbClr val="00B0F0"/>
                </a:solidFill>
              </a:rPr>
              <a:t> la </a:t>
            </a:r>
            <a:r>
              <a:rPr lang="en-US" sz="3200" b="1" dirty="0" err="1">
                <a:solidFill>
                  <a:srgbClr val="00B0F0"/>
                </a:solidFill>
              </a:rPr>
              <a:t>pacientii</a:t>
            </a:r>
            <a:r>
              <a:rPr lang="en-US" sz="3200" b="1" dirty="0">
                <a:solidFill>
                  <a:srgbClr val="00B0F0"/>
                </a:solidFill>
              </a:rPr>
              <a:t> cu </a:t>
            </a:r>
            <a:r>
              <a:rPr lang="en-US" sz="3200" b="1" dirty="0" err="1">
                <a:solidFill>
                  <a:srgbClr val="00B0F0"/>
                </a:solidFill>
              </a:rPr>
              <a:t>coinfectie</a:t>
            </a:r>
            <a:r>
              <a:rPr lang="en-US" sz="3200" b="1" dirty="0">
                <a:solidFill>
                  <a:srgbClr val="00B0F0"/>
                </a:solidFill>
              </a:rPr>
              <a:t> HIV/ VHC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332412" cy="8239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ASTRAL 5 – </a:t>
            </a:r>
            <a:r>
              <a:rPr lang="en-US" dirty="0" err="1"/>
              <a:t>Sofosbuvir</a:t>
            </a:r>
            <a:r>
              <a:rPr lang="en-US" dirty="0"/>
              <a:t>/</a:t>
            </a:r>
            <a:r>
              <a:rPr lang="en-US" dirty="0" err="1"/>
              <a:t>Velpatasvir</a:t>
            </a:r>
            <a:r>
              <a:rPr lang="en-US" dirty="0"/>
              <a:t> 12 s</a:t>
            </a:r>
          </a:p>
          <a:p>
            <a:r>
              <a:rPr lang="en-US" dirty="0"/>
              <a:t>                            N = 106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4569" y="2720898"/>
            <a:ext cx="4848225" cy="273204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C- EDGE (GRAZOPREVIR/ ELBASVIR) </a:t>
            </a:r>
          </a:p>
          <a:p>
            <a:pPr algn="ctr"/>
            <a:r>
              <a:rPr lang="en-US" dirty="0"/>
              <a:t>N = 218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25444" y="2720898"/>
            <a:ext cx="4629944" cy="27320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9788" y="5609063"/>
            <a:ext cx="5157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Wyles</a:t>
            </a:r>
            <a:r>
              <a:rPr lang="en-US" sz="1400" b="1" dirty="0"/>
              <a:t> D, EASL 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25444" y="5609063"/>
            <a:ext cx="3121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Rockstroh</a:t>
            </a:r>
            <a:r>
              <a:rPr lang="en-US" sz="1400" b="1" dirty="0"/>
              <a:t> JK et al, Lancet HIV 2015 </a:t>
            </a:r>
          </a:p>
        </p:txBody>
      </p:sp>
    </p:spTree>
    <p:extLst>
      <p:ext uri="{BB962C8B-B14F-4D97-AF65-F5344CB8AC3E}">
        <p14:creationId xmlns:p14="http://schemas.microsoft.com/office/powerpoint/2010/main" val="2989504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sz="3200" b="1" dirty="0">
                <a:solidFill>
                  <a:srgbClr val="00B0F0"/>
                </a:solidFill>
              </a:rPr>
            </a:br>
            <a:r>
              <a:rPr lang="en-US" sz="3200" b="1" dirty="0" err="1">
                <a:solidFill>
                  <a:srgbClr val="00B0F0"/>
                </a:solidFill>
              </a:rPr>
              <a:t>Durata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si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monitorizarea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tratamentului</a:t>
            </a:r>
            <a:r>
              <a:rPr lang="en-US" sz="3200" b="1" dirty="0">
                <a:solidFill>
                  <a:srgbClr val="00B0F0"/>
                </a:solidFill>
              </a:rPr>
              <a:t> antiviral C la </a:t>
            </a:r>
            <a:r>
              <a:rPr lang="en-US" sz="3200" b="1" dirty="0" err="1">
                <a:solidFill>
                  <a:srgbClr val="00B0F0"/>
                </a:solidFill>
              </a:rPr>
              <a:t>pacientii</a:t>
            </a:r>
            <a:r>
              <a:rPr lang="en-US" sz="3200" b="1" dirty="0">
                <a:solidFill>
                  <a:srgbClr val="00B0F0"/>
                </a:solidFill>
              </a:rPr>
              <a:t> cu </a:t>
            </a:r>
            <a:r>
              <a:rPr lang="en-US" sz="3200" b="1" dirty="0" err="1">
                <a:solidFill>
                  <a:srgbClr val="00B0F0"/>
                </a:solidFill>
              </a:rPr>
              <a:t>coinfectie</a:t>
            </a:r>
            <a:r>
              <a:rPr lang="en-US" sz="3200" b="1" dirty="0">
                <a:solidFill>
                  <a:srgbClr val="00B0F0"/>
                </a:solidFill>
              </a:rPr>
              <a:t> HIV/ VHC  </a:t>
            </a:r>
            <a:br>
              <a:rPr lang="en-US" sz="3200" b="1" dirty="0">
                <a:solidFill>
                  <a:srgbClr val="00B0F0"/>
                </a:solidFill>
              </a:rPr>
            </a:b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000" dirty="0" err="1"/>
              <a:t>Durata</a:t>
            </a:r>
            <a:r>
              <a:rPr lang="en-US" sz="2000" dirty="0"/>
              <a:t> </a:t>
            </a:r>
            <a:r>
              <a:rPr lang="en-US" sz="2000" dirty="0" err="1"/>
              <a:t>tratamentului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aceeasi</a:t>
            </a:r>
            <a:r>
              <a:rPr lang="en-US" sz="2000" dirty="0"/>
              <a:t> ca la </a:t>
            </a:r>
            <a:r>
              <a:rPr lang="en-US" sz="2000" dirty="0" err="1"/>
              <a:t>persoanele</a:t>
            </a:r>
            <a:r>
              <a:rPr lang="en-US" sz="2000" dirty="0"/>
              <a:t> </a:t>
            </a:r>
            <a:r>
              <a:rPr lang="en-US" sz="2000" dirty="0" err="1"/>
              <a:t>monoinfectate</a:t>
            </a:r>
            <a:r>
              <a:rPr lang="en-US" sz="2000" dirty="0"/>
              <a:t> = 12 </a:t>
            </a:r>
            <a:r>
              <a:rPr lang="en-US" sz="2000" dirty="0" err="1"/>
              <a:t>saptamani</a:t>
            </a:r>
            <a:r>
              <a:rPr lang="en-US" sz="2000" dirty="0"/>
              <a:t> </a:t>
            </a:r>
          </a:p>
          <a:p>
            <a:pPr marL="0" lvl="0" indent="0">
              <a:buNone/>
            </a:pPr>
            <a:r>
              <a:rPr lang="en-US" sz="2000" b="1" dirty="0"/>
              <a:t>Nu se </a:t>
            </a:r>
            <a:r>
              <a:rPr lang="en-US" sz="2000" b="1" dirty="0" err="1"/>
              <a:t>recomanda</a:t>
            </a:r>
            <a:r>
              <a:rPr lang="en-US" sz="2000" dirty="0"/>
              <a:t> </a:t>
            </a:r>
            <a:r>
              <a:rPr lang="en-US" sz="2000" b="1" dirty="0" err="1"/>
              <a:t>regimuri</a:t>
            </a:r>
            <a:r>
              <a:rPr lang="en-US" sz="2000" b="1" dirty="0"/>
              <a:t> &lt; 12 s </a:t>
            </a:r>
            <a:r>
              <a:rPr lang="en-US" sz="2000" dirty="0"/>
              <a:t>la </a:t>
            </a:r>
            <a:r>
              <a:rPr lang="en-US" sz="2000" dirty="0" err="1"/>
              <a:t>pacientii</a:t>
            </a:r>
            <a:r>
              <a:rPr lang="en-US" sz="2000" dirty="0"/>
              <a:t> cu </a:t>
            </a:r>
            <a:r>
              <a:rPr lang="en-US" sz="2000" dirty="0" err="1"/>
              <a:t>coinfectie</a:t>
            </a:r>
            <a:r>
              <a:rPr lang="en-US" sz="2000" dirty="0"/>
              <a:t> HIV/VHC, </a:t>
            </a:r>
            <a:r>
              <a:rPr lang="en-US" sz="2000" dirty="0" err="1"/>
              <a:t>pacientii</a:t>
            </a:r>
            <a:r>
              <a:rPr lang="en-US" sz="2000" dirty="0"/>
              <a:t> de rasa </a:t>
            </a:r>
            <a:r>
              <a:rPr lang="en-US" sz="2000" dirty="0" err="1"/>
              <a:t>neagra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cei</a:t>
            </a:r>
            <a:r>
              <a:rPr lang="en-US" sz="2000" dirty="0"/>
              <a:t> cu </a:t>
            </a:r>
            <a:r>
              <a:rPr lang="en-US" sz="2000" dirty="0" err="1"/>
              <a:t>polimorfism</a:t>
            </a:r>
            <a:r>
              <a:rPr lang="en-US" sz="2000" dirty="0"/>
              <a:t> IL28B CT/TT ( AASLD/ IDSA guidelines 2016)</a:t>
            </a:r>
          </a:p>
          <a:p>
            <a:pPr marL="0" lvl="0" indent="0">
              <a:buNone/>
            </a:pPr>
            <a:endParaRPr lang="en-US" sz="2000" dirty="0"/>
          </a:p>
          <a:p>
            <a:r>
              <a:rPr lang="en-US" sz="2000" dirty="0" err="1"/>
              <a:t>Monitorizarea</a:t>
            </a:r>
            <a:r>
              <a:rPr lang="en-US" sz="2000" dirty="0"/>
              <a:t> </a:t>
            </a:r>
            <a:r>
              <a:rPr lang="en-US" sz="2000" dirty="0" err="1"/>
              <a:t>tratamentului</a:t>
            </a:r>
            <a:r>
              <a:rPr lang="en-US" sz="2000" dirty="0"/>
              <a:t> </a:t>
            </a:r>
          </a:p>
          <a:p>
            <a:pPr marL="0" lvl="0" indent="0">
              <a:buNone/>
            </a:pPr>
            <a:r>
              <a:rPr lang="en-US" sz="2000" dirty="0" err="1"/>
              <a:t>hemograma</a:t>
            </a:r>
            <a:r>
              <a:rPr lang="en-US" sz="2000" dirty="0"/>
              <a:t>, </a:t>
            </a:r>
            <a:r>
              <a:rPr lang="en-US" sz="2000" dirty="0" err="1"/>
              <a:t>enzime</a:t>
            </a:r>
            <a:r>
              <a:rPr lang="en-US" sz="2000" dirty="0"/>
              <a:t> </a:t>
            </a:r>
            <a:r>
              <a:rPr lang="en-US" sz="2000" dirty="0" err="1"/>
              <a:t>hepatice</a:t>
            </a:r>
            <a:endParaRPr lang="en-US" sz="2000" dirty="0"/>
          </a:p>
          <a:p>
            <a:pPr marL="0" lvl="0" indent="0">
              <a:buNone/>
            </a:pPr>
            <a:r>
              <a:rPr lang="en-US" sz="2000" dirty="0" err="1"/>
              <a:t>functia</a:t>
            </a:r>
            <a:r>
              <a:rPr lang="en-US" sz="2000" dirty="0"/>
              <a:t> </a:t>
            </a:r>
            <a:r>
              <a:rPr lang="en-US" sz="2000" dirty="0" err="1"/>
              <a:t>renala</a:t>
            </a:r>
            <a:endParaRPr lang="en-US" sz="2000" dirty="0"/>
          </a:p>
          <a:p>
            <a:pPr marL="0" lvl="0" indent="0">
              <a:buNone/>
            </a:pPr>
            <a:r>
              <a:rPr lang="en-US" sz="2000" dirty="0" err="1"/>
              <a:t>evaluarea</a:t>
            </a:r>
            <a:r>
              <a:rPr lang="en-US" sz="2000" dirty="0"/>
              <a:t> ARN-VHC la 4 </a:t>
            </a:r>
            <a:r>
              <a:rPr lang="en-US" sz="2000" dirty="0" err="1"/>
              <a:t>saptamani</a:t>
            </a:r>
            <a:r>
              <a:rPr lang="en-US" sz="2000" dirty="0"/>
              <a:t> (!)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apoi</a:t>
            </a:r>
            <a:r>
              <a:rPr lang="en-US" sz="2000" dirty="0"/>
              <a:t> la </a:t>
            </a:r>
            <a:r>
              <a:rPr lang="en-US" sz="2000" b="1" dirty="0"/>
              <a:t>12 </a:t>
            </a:r>
            <a:r>
              <a:rPr lang="en-US" sz="2000" dirty="0"/>
              <a:t> (+/- 24) </a:t>
            </a:r>
            <a:r>
              <a:rPr lang="en-US" sz="2000" b="1" dirty="0" err="1"/>
              <a:t>saptamani</a:t>
            </a:r>
            <a:r>
              <a:rPr lang="en-US" sz="2000" b="1" dirty="0"/>
              <a:t> </a:t>
            </a:r>
            <a:r>
              <a:rPr lang="en-US" sz="2000" dirty="0"/>
              <a:t>de la </a:t>
            </a:r>
            <a:r>
              <a:rPr lang="en-US" sz="2000" dirty="0" err="1"/>
              <a:t>incheierea</a:t>
            </a:r>
            <a:r>
              <a:rPr lang="en-US" sz="2000" dirty="0"/>
              <a:t> DAA</a:t>
            </a:r>
          </a:p>
          <a:p>
            <a:pPr marL="0" lvl="0" indent="0">
              <a:buNone/>
            </a:pPr>
            <a:r>
              <a:rPr lang="en-US" sz="2000" dirty="0" err="1"/>
              <a:t>evaluarea</a:t>
            </a:r>
            <a:r>
              <a:rPr lang="en-US" sz="2000" dirty="0"/>
              <a:t> Lf T CD4 </a:t>
            </a:r>
            <a:r>
              <a:rPr lang="en-US" sz="2000" dirty="0" err="1"/>
              <a:t>si</a:t>
            </a:r>
            <a:r>
              <a:rPr lang="en-US" sz="2000" dirty="0"/>
              <a:t> a </a:t>
            </a:r>
            <a:r>
              <a:rPr lang="en-US" sz="2000" dirty="0" err="1"/>
              <a:t>viremiei</a:t>
            </a:r>
            <a:r>
              <a:rPr lang="en-US" sz="2000" dirty="0"/>
              <a:t> HIV ( la 3 </a:t>
            </a:r>
            <a:r>
              <a:rPr lang="en-US" sz="2000" dirty="0" err="1"/>
              <a:t>luni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898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6905"/>
            <a:ext cx="10515600" cy="62733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</a:rPr>
              <a:t>Interactiuni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medicamentoase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intre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medicatia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antiretrovirala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si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antivirale</a:t>
            </a:r>
            <a:r>
              <a:rPr lang="en-US" sz="3200" b="1" dirty="0">
                <a:solidFill>
                  <a:srgbClr val="00B0F0"/>
                </a:solidFill>
              </a:rPr>
              <a:t> cu </a:t>
            </a:r>
            <a:r>
              <a:rPr lang="en-US" sz="3200" b="1" dirty="0" err="1">
                <a:solidFill>
                  <a:srgbClr val="00B0F0"/>
                </a:solidFill>
              </a:rPr>
              <a:t>actiune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directa</a:t>
            </a:r>
            <a:r>
              <a:rPr lang="en-US" sz="3200" b="1" dirty="0">
                <a:solidFill>
                  <a:srgbClr val="00B0F0"/>
                </a:solidFill>
              </a:rPr>
              <a:t> DAA</a:t>
            </a:r>
            <a:br>
              <a:rPr lang="en-US" sz="3200" b="1" dirty="0">
                <a:solidFill>
                  <a:srgbClr val="00B0F0"/>
                </a:solidFill>
              </a:rPr>
            </a:b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61382"/>
            <a:ext cx="10223810" cy="28949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4470573"/>
            <a:ext cx="4112941" cy="216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ATV/r = </a:t>
            </a:r>
            <a:r>
              <a:rPr lang="en-US" sz="1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atazanavir</a:t>
            </a: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/ritonavir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DRV/r = </a:t>
            </a:r>
            <a:r>
              <a:rPr lang="en-US" sz="1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darunavir</a:t>
            </a: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/ritonavir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LPV/r = </a:t>
            </a:r>
            <a:r>
              <a:rPr lang="en-US" sz="1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lopinavir</a:t>
            </a: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/ritonavir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RTV= ritonavir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EFV= </a:t>
            </a:r>
            <a:r>
              <a:rPr lang="en-US" sz="1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efavirenz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ETR= </a:t>
            </a:r>
            <a:r>
              <a:rPr lang="en-US" sz="1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etravirina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NVP = </a:t>
            </a:r>
            <a:r>
              <a:rPr lang="en-US" sz="1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nevirapina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RPV = </a:t>
            </a:r>
            <a:r>
              <a:rPr lang="en-US" sz="1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rilpivirina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MVC= </a:t>
            </a:r>
            <a:r>
              <a:rPr lang="en-US" sz="1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maraviroc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81531" y="4625209"/>
            <a:ext cx="4672269" cy="2232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DTG= </a:t>
            </a:r>
            <a:r>
              <a:rPr lang="en-US" sz="1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dolutegravir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EVG/c = </a:t>
            </a:r>
            <a:r>
              <a:rPr lang="en-US" sz="1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elvitegravir</a:t>
            </a: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1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cobicistat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RAL = </a:t>
            </a:r>
            <a:r>
              <a:rPr lang="en-US" sz="1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raltegravir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ABC = </a:t>
            </a:r>
            <a:r>
              <a:rPr lang="en-US" sz="1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abacavir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FTC= </a:t>
            </a:r>
            <a:r>
              <a:rPr lang="en-US" sz="1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emtricitabina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3TC = lamivudine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TDF = </a:t>
            </a:r>
            <a:r>
              <a:rPr lang="en-US" sz="1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tenofovir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ZDV = zidovudine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9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00B0F0"/>
                </a:solidFill>
              </a:rPr>
              <a:t>Metabolizarea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medicamentelor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antivirale</a:t>
            </a:r>
            <a:r>
              <a:rPr lang="en-US" sz="3600" b="1" dirty="0">
                <a:solidFill>
                  <a:srgbClr val="00B0F0"/>
                </a:solidFill>
              </a:rPr>
              <a:t> la </a:t>
            </a:r>
            <a:r>
              <a:rPr lang="en-US" sz="3600" b="1" dirty="0" err="1">
                <a:solidFill>
                  <a:srgbClr val="00B0F0"/>
                </a:solidFill>
              </a:rPr>
              <a:t>nivel</a:t>
            </a:r>
            <a:r>
              <a:rPr lang="en-US" sz="3600" b="1" dirty="0">
                <a:solidFill>
                  <a:srgbClr val="00B0F0"/>
                </a:solidFill>
              </a:rPr>
              <a:t> hepatic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1572321"/>
            <a:ext cx="8062331" cy="50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46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345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00B0F0"/>
                </a:solidFill>
              </a:rPr>
              <a:t>Interactiuni</a:t>
            </a:r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medicamentoase</a:t>
            </a:r>
            <a:r>
              <a:rPr lang="en-US" sz="3600" b="1" dirty="0">
                <a:solidFill>
                  <a:srgbClr val="00B0F0"/>
                </a:solidFill>
              </a:rPr>
              <a:t> HIV/VHC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961" y="1148577"/>
            <a:ext cx="9277815" cy="527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09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</a:rPr>
              <a:t>Pe</a:t>
            </a:r>
            <a:r>
              <a:rPr lang="en-US" sz="3200" b="1" dirty="0">
                <a:solidFill>
                  <a:srgbClr val="00B0F0"/>
                </a:solidFill>
              </a:rPr>
              <a:t> cine </a:t>
            </a:r>
            <a:r>
              <a:rPr lang="en-US" sz="3200" b="1" dirty="0" err="1">
                <a:solidFill>
                  <a:srgbClr val="00B0F0"/>
                </a:solidFill>
              </a:rPr>
              <a:t>testam</a:t>
            </a:r>
            <a:r>
              <a:rPr lang="en-US" sz="3200" b="1" dirty="0">
                <a:solidFill>
                  <a:srgbClr val="00B0F0"/>
                </a:solidFill>
              </a:rPr>
              <a:t> de VHC?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624" y="1533524"/>
            <a:ext cx="9562751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0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</a:rPr>
              <a:t>Atentie</a:t>
            </a:r>
            <a:r>
              <a:rPr lang="en-US" sz="3200" b="1" dirty="0">
                <a:solidFill>
                  <a:srgbClr val="00B0F0"/>
                </a:solidFill>
              </a:rPr>
              <a:t> la </a:t>
            </a:r>
            <a:r>
              <a:rPr lang="en-US" sz="3200" b="1" dirty="0" err="1">
                <a:solidFill>
                  <a:srgbClr val="00B0F0"/>
                </a:solidFill>
              </a:rPr>
              <a:t>situatii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speciale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825625"/>
            <a:ext cx="10747917" cy="4351338"/>
          </a:xfrm>
        </p:spPr>
        <p:txBody>
          <a:bodyPr>
            <a:normAutofit/>
          </a:bodyPr>
          <a:lstStyle/>
          <a:p>
            <a:r>
              <a:rPr lang="en-US" sz="2400" dirty="0" err="1"/>
              <a:t>Exista</a:t>
            </a:r>
            <a:r>
              <a:rPr lang="en-US" sz="2400" dirty="0"/>
              <a:t> un </a:t>
            </a:r>
            <a:r>
              <a:rPr lang="en-US" sz="2400" dirty="0" err="1"/>
              <a:t>risc</a:t>
            </a:r>
            <a:r>
              <a:rPr lang="en-US" sz="2400" dirty="0"/>
              <a:t> de </a:t>
            </a:r>
            <a:r>
              <a:rPr lang="en-US" sz="2400" dirty="0" err="1"/>
              <a:t>reactivare</a:t>
            </a:r>
            <a:r>
              <a:rPr lang="en-US" sz="2400" dirty="0"/>
              <a:t> a VHB </a:t>
            </a:r>
            <a:r>
              <a:rPr lang="en-US" sz="2400" dirty="0" err="1"/>
              <a:t>dupa</a:t>
            </a:r>
            <a:r>
              <a:rPr lang="en-US" sz="2400" dirty="0"/>
              <a:t> 4-8 </a:t>
            </a:r>
            <a:r>
              <a:rPr lang="en-US" sz="2400" dirty="0" err="1"/>
              <a:t>sapta</a:t>
            </a:r>
            <a:r>
              <a:rPr lang="en-US" sz="2400" dirty="0"/>
              <a:t> de la </a:t>
            </a:r>
            <a:r>
              <a:rPr lang="en-US" sz="2400" dirty="0" err="1"/>
              <a:t>initerea</a:t>
            </a:r>
            <a:r>
              <a:rPr lang="en-US" sz="2400" dirty="0"/>
              <a:t> </a:t>
            </a:r>
            <a:r>
              <a:rPr lang="en-US" sz="2400" dirty="0" err="1"/>
              <a:t>tratamentului</a:t>
            </a:r>
            <a:r>
              <a:rPr lang="en-US" sz="2400" dirty="0"/>
              <a:t> cu DAA </a:t>
            </a:r>
            <a:r>
              <a:rPr lang="en-US" sz="1800" i="1" dirty="0"/>
              <a:t>( 29 de </a:t>
            </a:r>
            <a:r>
              <a:rPr lang="en-US" sz="1800" i="1" dirty="0" err="1"/>
              <a:t>cazuri</a:t>
            </a:r>
            <a:r>
              <a:rPr lang="en-US" sz="1800" i="1" dirty="0"/>
              <a:t> de </a:t>
            </a:r>
            <a:r>
              <a:rPr lang="en-US" sz="1800" i="1" dirty="0" err="1"/>
              <a:t>reactivare</a:t>
            </a:r>
            <a:r>
              <a:rPr lang="en-US" sz="1800" i="1" dirty="0"/>
              <a:t> - </a:t>
            </a:r>
            <a:r>
              <a:rPr lang="en-US" sz="1800" i="1" dirty="0" err="1"/>
              <a:t>Bersoff</a:t>
            </a:r>
            <a:r>
              <a:rPr lang="en-US" sz="1800" i="1" dirty="0"/>
              <a:t>- </a:t>
            </a:r>
            <a:r>
              <a:rPr lang="en-US" sz="1800" i="1" dirty="0" err="1"/>
              <a:t>Matcha</a:t>
            </a:r>
            <a:r>
              <a:rPr lang="en-US" sz="1800" i="1" dirty="0"/>
              <a:t> SJ AASLD 2016- LB 17)</a:t>
            </a:r>
          </a:p>
          <a:p>
            <a:r>
              <a:rPr lang="en-US" sz="2400" dirty="0"/>
              <a:t>La</a:t>
            </a:r>
            <a:r>
              <a:rPr lang="en-US" sz="1800" i="1" dirty="0"/>
              <a:t> </a:t>
            </a:r>
            <a:r>
              <a:rPr lang="en-US" sz="2400" dirty="0" err="1"/>
              <a:t>pacientii</a:t>
            </a:r>
            <a:r>
              <a:rPr lang="en-US" sz="2400" dirty="0"/>
              <a:t> </a:t>
            </a:r>
            <a:r>
              <a:rPr lang="en-US" sz="2400" dirty="0" err="1"/>
              <a:t>sunt</a:t>
            </a:r>
            <a:r>
              <a:rPr lang="en-US" sz="2400" dirty="0"/>
              <a:t> </a:t>
            </a:r>
            <a:r>
              <a:rPr lang="en-US" sz="2400" dirty="0" err="1"/>
              <a:t>tratati</a:t>
            </a:r>
            <a:r>
              <a:rPr lang="en-US" sz="2400" dirty="0"/>
              <a:t> cu </a:t>
            </a:r>
            <a:r>
              <a:rPr lang="en-US" sz="2400" dirty="0" err="1"/>
              <a:t>regimuri</a:t>
            </a:r>
            <a:r>
              <a:rPr lang="en-US" sz="2400" dirty="0"/>
              <a:t> cu VEL </a:t>
            </a:r>
            <a:r>
              <a:rPr lang="en-US" sz="2400" dirty="0" err="1"/>
              <a:t>sau</a:t>
            </a:r>
            <a:r>
              <a:rPr lang="en-US" sz="2400" dirty="0"/>
              <a:t> LPV </a:t>
            </a:r>
            <a:r>
              <a:rPr lang="en-US" sz="2400" dirty="0" err="1"/>
              <a:t>si</a:t>
            </a:r>
            <a:r>
              <a:rPr lang="en-US" sz="2400" dirty="0"/>
              <a:t> au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terapie</a:t>
            </a:r>
            <a:r>
              <a:rPr lang="en-US" sz="2400" dirty="0"/>
              <a:t> ARV cu TDF se face o </a:t>
            </a:r>
            <a:r>
              <a:rPr lang="en-US" sz="2400" dirty="0" err="1"/>
              <a:t>monitorizare</a:t>
            </a:r>
            <a:r>
              <a:rPr lang="en-US" sz="2400" dirty="0"/>
              <a:t> </a:t>
            </a:r>
            <a:r>
              <a:rPr lang="en-US" sz="2400" dirty="0" err="1"/>
              <a:t>atenta</a:t>
            </a:r>
            <a:r>
              <a:rPr lang="en-US" sz="2400" dirty="0"/>
              <a:t> a </a:t>
            </a:r>
            <a:r>
              <a:rPr lang="en-US" sz="2400" dirty="0" err="1"/>
              <a:t>functiei</a:t>
            </a:r>
            <a:r>
              <a:rPr lang="en-US" sz="2400" dirty="0"/>
              <a:t> </a:t>
            </a:r>
            <a:r>
              <a:rPr lang="en-US" sz="2400" dirty="0" err="1"/>
              <a:t>renale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b="1" dirty="0"/>
              <a:t>se </a:t>
            </a:r>
            <a:r>
              <a:rPr lang="en-US" sz="2400" b="1" dirty="0" err="1"/>
              <a:t>evita</a:t>
            </a:r>
            <a:r>
              <a:rPr lang="en-US" sz="2400" b="1" dirty="0"/>
              <a:t> </a:t>
            </a:r>
            <a:r>
              <a:rPr lang="en-US" sz="2400" b="1" dirty="0" err="1"/>
              <a:t>daca</a:t>
            </a:r>
            <a:r>
              <a:rPr lang="en-US" sz="2400" b="1" dirty="0"/>
              <a:t> Cl </a:t>
            </a:r>
            <a:r>
              <a:rPr lang="en-US" sz="2400" b="1" dirty="0" err="1"/>
              <a:t>creat</a:t>
            </a:r>
            <a:r>
              <a:rPr lang="en-US" sz="2400" b="1" dirty="0"/>
              <a:t> &lt; 60 ml/min</a:t>
            </a:r>
          </a:p>
          <a:p>
            <a:r>
              <a:rPr lang="en-US" sz="2400" dirty="0"/>
              <a:t>La </a:t>
            </a:r>
            <a:r>
              <a:rPr lang="en-US" sz="2400" dirty="0" err="1"/>
              <a:t>pacientii</a:t>
            </a:r>
            <a:r>
              <a:rPr lang="en-US" sz="2400" dirty="0"/>
              <a:t> cu </a:t>
            </a:r>
            <a:r>
              <a:rPr lang="en-US" sz="2400" dirty="0" err="1"/>
              <a:t>functie</a:t>
            </a:r>
            <a:r>
              <a:rPr lang="en-US" sz="2400" dirty="0"/>
              <a:t> </a:t>
            </a:r>
            <a:r>
              <a:rPr lang="en-US" sz="2400" dirty="0" err="1"/>
              <a:t>renala</a:t>
            </a:r>
            <a:r>
              <a:rPr lang="en-US" sz="2400" dirty="0"/>
              <a:t> </a:t>
            </a:r>
            <a:r>
              <a:rPr lang="en-US" sz="2400" dirty="0" err="1"/>
              <a:t>alterata</a:t>
            </a:r>
            <a:r>
              <a:rPr lang="en-US" sz="2400" dirty="0"/>
              <a:t> (Cl </a:t>
            </a:r>
            <a:r>
              <a:rPr lang="en-US" sz="2400" dirty="0" err="1"/>
              <a:t>creat</a:t>
            </a:r>
            <a:r>
              <a:rPr lang="en-US" sz="2400" dirty="0"/>
              <a:t> &lt; 30 ml/min) se </a:t>
            </a:r>
            <a:r>
              <a:rPr lang="en-US" sz="2400" dirty="0" err="1"/>
              <a:t>recomanda</a:t>
            </a:r>
            <a:r>
              <a:rPr lang="en-US" sz="2400" dirty="0"/>
              <a:t> </a:t>
            </a:r>
            <a:r>
              <a:rPr lang="en-US" sz="2400" dirty="0" err="1"/>
              <a:t>pt</a:t>
            </a:r>
            <a:r>
              <a:rPr lang="en-US" sz="2400" dirty="0"/>
              <a:t> </a:t>
            </a:r>
            <a:r>
              <a:rPr lang="en-US" sz="2400" dirty="0" err="1"/>
              <a:t>genotipul</a:t>
            </a:r>
            <a:r>
              <a:rPr lang="en-US" sz="2400" dirty="0"/>
              <a:t> 1 b </a:t>
            </a:r>
            <a:r>
              <a:rPr lang="en-US" sz="2400" dirty="0" err="1"/>
              <a:t>Ombitasvir</a:t>
            </a:r>
            <a:r>
              <a:rPr lang="en-US" sz="2400" dirty="0"/>
              <a:t>/</a:t>
            </a:r>
            <a:r>
              <a:rPr lang="en-US" sz="2400" dirty="0" err="1"/>
              <a:t>Paritaprevir</a:t>
            </a:r>
            <a:r>
              <a:rPr lang="en-US" sz="2400" dirty="0"/>
              <a:t>/ritonavir/</a:t>
            </a:r>
            <a:r>
              <a:rPr lang="en-US" sz="2400" dirty="0" err="1"/>
              <a:t>Dasabuvir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1a, 1b </a:t>
            </a:r>
            <a:r>
              <a:rPr lang="en-US" sz="2400" dirty="0" err="1"/>
              <a:t>sau</a:t>
            </a:r>
            <a:r>
              <a:rPr lang="en-US" sz="2400" dirty="0"/>
              <a:t> 4 </a:t>
            </a:r>
            <a:r>
              <a:rPr lang="en-US" sz="2400" dirty="0" err="1"/>
              <a:t>Elbasvir</a:t>
            </a:r>
            <a:r>
              <a:rPr lang="en-US" sz="2400" dirty="0"/>
              <a:t>/</a:t>
            </a:r>
            <a:r>
              <a:rPr lang="en-US" sz="2400" dirty="0" err="1"/>
              <a:t>Grazoprevir</a:t>
            </a:r>
            <a:r>
              <a:rPr lang="en-US" sz="2400" dirty="0"/>
              <a:t> 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Riscul</a:t>
            </a:r>
            <a:r>
              <a:rPr lang="en-US" sz="2400" dirty="0"/>
              <a:t> de </a:t>
            </a:r>
            <a:r>
              <a:rPr lang="en-US" sz="2400" dirty="0" err="1"/>
              <a:t>dezvoltare</a:t>
            </a:r>
            <a:r>
              <a:rPr lang="en-US" sz="2400" dirty="0"/>
              <a:t> a CH </a:t>
            </a:r>
            <a:r>
              <a:rPr lang="en-US" sz="2400" dirty="0" err="1"/>
              <a:t>poate</a:t>
            </a:r>
            <a:r>
              <a:rPr lang="en-US" sz="2400" dirty="0"/>
              <a:t> </a:t>
            </a:r>
            <a:r>
              <a:rPr lang="en-US" sz="2400" dirty="0" err="1"/>
              <a:t>persista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dupa</a:t>
            </a:r>
            <a:r>
              <a:rPr lang="en-US" sz="2400" dirty="0"/>
              <a:t> </a:t>
            </a:r>
            <a:r>
              <a:rPr lang="en-US" sz="2400" dirty="0" err="1"/>
              <a:t>terapia</a:t>
            </a:r>
            <a:r>
              <a:rPr lang="en-US" sz="2400" dirty="0"/>
              <a:t> cu DAA </a:t>
            </a:r>
            <a:r>
              <a:rPr lang="en-US" sz="1800" i="1" dirty="0"/>
              <a:t>(Romano A AASLD 2016 ) </a:t>
            </a:r>
            <a:r>
              <a:rPr lang="en-US" sz="2400" dirty="0"/>
              <a:t>- se </a:t>
            </a:r>
            <a:r>
              <a:rPr lang="en-US" sz="2400" dirty="0" err="1"/>
              <a:t>recomanda</a:t>
            </a:r>
            <a:r>
              <a:rPr lang="en-US" sz="2400" dirty="0"/>
              <a:t> </a:t>
            </a:r>
            <a:r>
              <a:rPr lang="en-US" sz="2400" dirty="0" err="1"/>
              <a:t>continuarea</a:t>
            </a:r>
            <a:r>
              <a:rPr lang="en-US" sz="2400" dirty="0"/>
              <a:t> </a:t>
            </a:r>
            <a:r>
              <a:rPr lang="en-US" sz="2400" dirty="0" err="1"/>
              <a:t>screeningului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CH (</a:t>
            </a:r>
            <a:r>
              <a:rPr lang="en-US" sz="2400" dirty="0" err="1"/>
              <a:t>ecografie</a:t>
            </a:r>
            <a:r>
              <a:rPr lang="en-US" sz="2400" dirty="0"/>
              <a:t> de 2 </a:t>
            </a:r>
            <a:r>
              <a:rPr lang="en-US" sz="2400" dirty="0" err="1"/>
              <a:t>ori</a:t>
            </a:r>
            <a:r>
              <a:rPr lang="en-US" sz="2400" dirty="0"/>
              <a:t>/an)</a:t>
            </a:r>
          </a:p>
          <a:p>
            <a:r>
              <a:rPr lang="en-US" sz="2400" dirty="0" err="1"/>
              <a:t>Riscul</a:t>
            </a:r>
            <a:r>
              <a:rPr lang="en-US" sz="2400" dirty="0"/>
              <a:t> de </a:t>
            </a:r>
            <a:r>
              <a:rPr lang="en-US" sz="2400" dirty="0" err="1"/>
              <a:t>reinfectie</a:t>
            </a:r>
            <a:r>
              <a:rPr lang="en-US" sz="2400" dirty="0"/>
              <a:t> la </a:t>
            </a:r>
            <a:r>
              <a:rPr lang="en-US" sz="2400" dirty="0" err="1"/>
              <a:t>pacientii</a:t>
            </a:r>
            <a:r>
              <a:rPr lang="en-US" sz="2400" dirty="0"/>
              <a:t> </a:t>
            </a:r>
            <a:r>
              <a:rPr lang="en-US" sz="2400" dirty="0" err="1"/>
              <a:t>utilizatori</a:t>
            </a:r>
            <a:r>
              <a:rPr lang="en-US" sz="2400" dirty="0"/>
              <a:t> de </a:t>
            </a:r>
            <a:r>
              <a:rPr lang="en-US" sz="2400" dirty="0" err="1"/>
              <a:t>droguri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homosexuali</a:t>
            </a:r>
            <a:r>
              <a:rPr lang="en-US" sz="2400" dirty="0"/>
              <a:t> </a:t>
            </a:r>
            <a:r>
              <a:rPr lang="en-US" sz="1800" i="1" dirty="0"/>
              <a:t>(</a:t>
            </a:r>
            <a:r>
              <a:rPr lang="en-US" sz="1800" i="1" dirty="0" err="1"/>
              <a:t>Lambers</a:t>
            </a:r>
            <a:r>
              <a:rPr lang="en-US" sz="1800" i="1" dirty="0"/>
              <a:t> FA – AIDS 2011, </a:t>
            </a:r>
            <a:r>
              <a:rPr lang="en-US" sz="1800" i="1" dirty="0" err="1"/>
              <a:t>Ingiliz</a:t>
            </a:r>
            <a:r>
              <a:rPr lang="en-US" sz="1800" i="1" dirty="0"/>
              <a:t> et al Journal of Hepatology 2017)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2826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24" y="365125"/>
            <a:ext cx="11130776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</a:rPr>
              <a:t>Riscul</a:t>
            </a:r>
            <a:r>
              <a:rPr lang="en-US" sz="3200" b="1" dirty="0">
                <a:solidFill>
                  <a:srgbClr val="00B0F0"/>
                </a:solidFill>
              </a:rPr>
              <a:t> de </a:t>
            </a:r>
            <a:r>
              <a:rPr lang="en-US" sz="3200" b="1" dirty="0" err="1">
                <a:solidFill>
                  <a:srgbClr val="00B0F0"/>
                </a:solidFill>
              </a:rPr>
              <a:t>reinfectie</a:t>
            </a:r>
            <a:r>
              <a:rPr lang="en-US" sz="3200" b="1" dirty="0">
                <a:solidFill>
                  <a:srgbClr val="00B0F0"/>
                </a:solidFill>
              </a:rPr>
              <a:t> cu VHC la </a:t>
            </a:r>
            <a:r>
              <a:rPr lang="en-US" sz="3200" b="1" dirty="0" err="1">
                <a:solidFill>
                  <a:srgbClr val="00B0F0"/>
                </a:solidFill>
              </a:rPr>
              <a:t>pacientii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homosexuali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90372" y="1773044"/>
            <a:ext cx="5241072" cy="4114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87268" y="6311590"/>
            <a:ext cx="4404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Ingiliz</a:t>
            </a:r>
            <a:r>
              <a:rPr lang="en-US" sz="1600" dirty="0"/>
              <a:t> et al Journal of Hepatology 2017)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71" y="1773044"/>
            <a:ext cx="5719297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69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-44605"/>
            <a:ext cx="10880144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“Treatment as prevention” VHC </a:t>
            </a:r>
            <a:br>
              <a:rPr lang="en-US" sz="3200" b="1" dirty="0">
                <a:solidFill>
                  <a:srgbClr val="00B0F0"/>
                </a:solidFill>
              </a:rPr>
            </a:br>
            <a:r>
              <a:rPr lang="en-US" sz="2400" dirty="0" err="1"/>
              <a:t>studiu</a:t>
            </a:r>
            <a:r>
              <a:rPr lang="en-US" sz="2400" dirty="0"/>
              <a:t> </a:t>
            </a:r>
            <a:r>
              <a:rPr lang="en-US" sz="2400" dirty="0" err="1"/>
              <a:t>efectuat</a:t>
            </a:r>
            <a:r>
              <a:rPr lang="en-US" sz="2400" dirty="0"/>
              <a:t> in </a:t>
            </a:r>
            <a:r>
              <a:rPr lang="en-US" sz="2400" dirty="0" err="1"/>
              <a:t>Olanda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91376" y="1416204"/>
            <a:ext cx="5441795" cy="8349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0" dirty="0" err="1"/>
              <a:t>Cohorta</a:t>
            </a:r>
            <a:r>
              <a:rPr lang="en-US" sz="2000" b="0" dirty="0"/>
              <a:t> Athena – </a:t>
            </a:r>
            <a:r>
              <a:rPr lang="en-US" sz="2000" b="0" dirty="0" err="1"/>
              <a:t>tratament</a:t>
            </a:r>
            <a:r>
              <a:rPr lang="en-US" sz="2000" b="0" dirty="0"/>
              <a:t> cu DAA </a:t>
            </a:r>
            <a:r>
              <a:rPr lang="en-US" sz="2000" b="0" dirty="0" err="1"/>
              <a:t>fara</a:t>
            </a:r>
            <a:r>
              <a:rPr lang="en-US" sz="2000" b="0" dirty="0"/>
              <a:t>  </a:t>
            </a:r>
            <a:r>
              <a:rPr lang="en-US" sz="2000" b="0" dirty="0" err="1"/>
              <a:t>restrictii</a:t>
            </a:r>
            <a:endParaRPr lang="en-US" sz="2000" b="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0" dirty="0" err="1">
                <a:solidFill>
                  <a:srgbClr val="00B0F0"/>
                </a:solidFill>
              </a:rPr>
              <a:t>Cascada</a:t>
            </a:r>
            <a:r>
              <a:rPr lang="en-US" sz="2000" b="0" dirty="0">
                <a:solidFill>
                  <a:srgbClr val="00B0F0"/>
                </a:solidFill>
              </a:rPr>
              <a:t> de </a:t>
            </a:r>
            <a:r>
              <a:rPr lang="en-US" sz="2000" b="0" dirty="0" err="1">
                <a:solidFill>
                  <a:srgbClr val="00B0F0"/>
                </a:solidFill>
              </a:rPr>
              <a:t>ingrijiri</a:t>
            </a:r>
            <a:r>
              <a:rPr lang="en-US" sz="2000" b="0" dirty="0">
                <a:solidFill>
                  <a:srgbClr val="00B0F0"/>
                </a:solidFill>
              </a:rPr>
              <a:t> </a:t>
            </a:r>
            <a:r>
              <a:rPr lang="en-US" sz="2000" b="0" dirty="0" err="1">
                <a:solidFill>
                  <a:srgbClr val="00B0F0"/>
                </a:solidFill>
              </a:rPr>
              <a:t>pentru</a:t>
            </a:r>
            <a:r>
              <a:rPr lang="en-US" sz="2000" b="0" dirty="0">
                <a:solidFill>
                  <a:srgbClr val="00B0F0"/>
                </a:solidFill>
              </a:rPr>
              <a:t> VHC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372922" y="1558307"/>
            <a:ext cx="5347010" cy="6913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0" dirty="0" err="1"/>
              <a:t>Reducerea</a:t>
            </a:r>
            <a:r>
              <a:rPr lang="en-US" sz="2000" b="0" dirty="0"/>
              <a:t> </a:t>
            </a:r>
            <a:r>
              <a:rPr lang="en-US" sz="2000" b="0" dirty="0" err="1"/>
              <a:t>riscului</a:t>
            </a:r>
            <a:r>
              <a:rPr lang="en-US" sz="2000" b="0" dirty="0"/>
              <a:t> de </a:t>
            </a:r>
            <a:r>
              <a:rPr lang="en-US" sz="2000" b="0" dirty="0" err="1"/>
              <a:t>transmitere</a:t>
            </a:r>
            <a:r>
              <a:rPr lang="en-US" sz="2000" b="0" dirty="0"/>
              <a:t> a VHC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0" dirty="0" err="1">
                <a:solidFill>
                  <a:srgbClr val="00B0F0"/>
                </a:solidFill>
              </a:rPr>
              <a:t>Rezultate</a:t>
            </a:r>
            <a:endParaRPr lang="en-US" sz="2000" b="0" dirty="0">
              <a:solidFill>
                <a:srgbClr val="00B0F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1376" y="2318022"/>
            <a:ext cx="5207619" cy="4082591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43291" y="2318022"/>
            <a:ext cx="4882511" cy="408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29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985" y="1608331"/>
            <a:ext cx="7928518" cy="43687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6790" y="646771"/>
            <a:ext cx="7203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+mj-lt"/>
              </a:rPr>
              <a:t>Evolutia</a:t>
            </a:r>
            <a:r>
              <a:rPr lang="en-US" sz="32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+mj-lt"/>
              </a:rPr>
              <a:t>lues</a:t>
            </a:r>
            <a:r>
              <a:rPr lang="en-US" sz="32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+mj-lt"/>
              </a:rPr>
              <a:t>si</a:t>
            </a:r>
            <a:r>
              <a:rPr lang="en-US" sz="3200" b="1" dirty="0">
                <a:solidFill>
                  <a:srgbClr val="00B0F0"/>
                </a:solidFill>
                <a:latin typeface="+mj-lt"/>
              </a:rPr>
              <a:t> BTS </a:t>
            </a:r>
          </a:p>
        </p:txBody>
      </p:sp>
    </p:spTree>
    <p:extLst>
      <p:ext uri="{BB962C8B-B14F-4D97-AF65-F5344CB8AC3E}">
        <p14:creationId xmlns:p14="http://schemas.microsoft.com/office/powerpoint/2010/main" val="333945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2032"/>
            <a:ext cx="10515600" cy="8949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“Treatment as prevention”- </a:t>
            </a:r>
            <a:r>
              <a:rPr lang="en-US" sz="3200" b="1" dirty="0" err="1">
                <a:solidFill>
                  <a:srgbClr val="00B0F0"/>
                </a:solidFill>
              </a:rPr>
              <a:t>va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functiona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si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pentru</a:t>
            </a:r>
            <a:r>
              <a:rPr lang="en-US" sz="3200" b="1" dirty="0">
                <a:solidFill>
                  <a:srgbClr val="00B0F0"/>
                </a:solidFill>
              </a:rPr>
              <a:t> VHC?</a:t>
            </a:r>
            <a:br>
              <a:rPr lang="en-US" sz="3200" b="1" dirty="0">
                <a:solidFill>
                  <a:srgbClr val="00B0F0"/>
                </a:solidFill>
              </a:rPr>
            </a:b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88" y="2503170"/>
            <a:ext cx="5698274" cy="3763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20255" y="6389649"/>
            <a:ext cx="3155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Hullegie</a:t>
            </a:r>
            <a:r>
              <a:rPr lang="en-US" sz="1600" dirty="0"/>
              <a:t> SJ et al  P 526 - CROI 2016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8911" y="1326995"/>
            <a:ext cx="6011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Dutch modelling study</a:t>
            </a:r>
          </a:p>
          <a:p>
            <a:r>
              <a:rPr lang="en-US" sz="2000" dirty="0" err="1"/>
              <a:t>Introducerea</a:t>
            </a:r>
            <a:r>
              <a:rPr lang="en-US" sz="2000" dirty="0"/>
              <a:t> </a:t>
            </a:r>
            <a:r>
              <a:rPr lang="en-US" sz="2000" dirty="0" err="1"/>
              <a:t>imediata</a:t>
            </a:r>
            <a:r>
              <a:rPr lang="en-US" sz="2000" dirty="0"/>
              <a:t> a DAA </a:t>
            </a:r>
            <a:r>
              <a:rPr lang="en-US" sz="2000" dirty="0" err="1"/>
              <a:t>este</a:t>
            </a:r>
            <a:r>
              <a:rPr lang="en-US" sz="2000" dirty="0"/>
              <a:t> cost </a:t>
            </a:r>
            <a:r>
              <a:rPr lang="en-US" sz="2000" dirty="0" err="1"/>
              <a:t>eficienta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poate</a:t>
            </a:r>
            <a:r>
              <a:rPr lang="en-US" sz="2000" dirty="0"/>
              <a:t> reduce (</a:t>
            </a:r>
            <a:r>
              <a:rPr lang="en-US" sz="2000" dirty="0" err="1"/>
              <a:t>dar</a:t>
            </a:r>
            <a:r>
              <a:rPr lang="en-US" sz="2000" dirty="0"/>
              <a:t> nu </a:t>
            </a:r>
            <a:r>
              <a:rPr lang="en-US" sz="2000" dirty="0" err="1"/>
              <a:t>elimina</a:t>
            </a:r>
            <a:r>
              <a:rPr lang="en-US" sz="2000" dirty="0"/>
              <a:t>) </a:t>
            </a:r>
            <a:r>
              <a:rPr lang="en-US" sz="2000" dirty="0" err="1"/>
              <a:t>riscul</a:t>
            </a:r>
            <a:r>
              <a:rPr lang="en-US" sz="2000" dirty="0"/>
              <a:t> de </a:t>
            </a:r>
            <a:r>
              <a:rPr lang="en-US" sz="2000" dirty="0" err="1"/>
              <a:t>transmitere</a:t>
            </a:r>
            <a:r>
              <a:rPr lang="en-US" sz="2000" dirty="0"/>
              <a:t> la MSM</a:t>
            </a:r>
          </a:p>
          <a:p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42044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815898" y="1035521"/>
            <a:ext cx="10515600" cy="560425"/>
          </a:xfrm>
        </p:spPr>
        <p:txBody>
          <a:bodyPr>
            <a:normAutofit/>
          </a:bodyPr>
          <a:lstStyle/>
          <a:p>
            <a:pPr algn="ctr"/>
            <a:r>
              <a:rPr lang="en-GB" altLang="en-US" sz="2800" b="1" dirty="0" err="1">
                <a:solidFill>
                  <a:srgbClr val="00B0F0"/>
                </a:solidFill>
              </a:rPr>
              <a:t>Metode</a:t>
            </a:r>
            <a:r>
              <a:rPr lang="en-GB" altLang="en-US" sz="2800" b="1" dirty="0">
                <a:solidFill>
                  <a:srgbClr val="00B0F0"/>
                </a:solidFill>
              </a:rPr>
              <a:t> de </a:t>
            </a:r>
            <a:r>
              <a:rPr lang="en-GB" altLang="en-US" sz="2800" b="1" dirty="0" err="1">
                <a:solidFill>
                  <a:srgbClr val="00B0F0"/>
                </a:solidFill>
              </a:rPr>
              <a:t>preventie</a:t>
            </a:r>
            <a:r>
              <a:rPr lang="en-GB" altLang="en-US" sz="2800" b="1" dirty="0">
                <a:solidFill>
                  <a:srgbClr val="00B0F0"/>
                </a:solidFill>
              </a:rPr>
              <a:t> </a:t>
            </a:r>
            <a:r>
              <a:rPr lang="en-GB" altLang="en-US" sz="2800" b="1" dirty="0" err="1">
                <a:solidFill>
                  <a:srgbClr val="00B0F0"/>
                </a:solidFill>
              </a:rPr>
              <a:t>primare</a:t>
            </a:r>
            <a:endParaRPr lang="en-GB" altLang="en-US" sz="28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7825" y="1522685"/>
            <a:ext cx="6767396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dirty="0" err="1"/>
              <a:t>Consiliaza</a:t>
            </a:r>
            <a:r>
              <a:rPr lang="en-US" altLang="en-US" sz="2400" dirty="0"/>
              <a:t> cu </a:t>
            </a:r>
            <a:r>
              <a:rPr lang="en-US" altLang="en-US" sz="2400" dirty="0" err="1"/>
              <a:t>privire</a:t>
            </a:r>
            <a:r>
              <a:rPr lang="en-US" altLang="en-US" sz="2400" dirty="0"/>
              <a:t> la </a:t>
            </a:r>
            <a:r>
              <a:rPr lang="en-US" altLang="en-US" sz="2400" dirty="0" err="1"/>
              <a:t>riscul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transmiterii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droguri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relatii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sexuale</a:t>
            </a:r>
            <a:r>
              <a:rPr lang="en-US" altLang="en-US" sz="2400" dirty="0"/>
              <a:t> a </a:t>
            </a:r>
            <a:r>
              <a:rPr lang="en-US" altLang="en-US" sz="2400" dirty="0" err="1"/>
              <a:t>virusurilor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hepatitice</a:t>
            </a:r>
            <a:r>
              <a:rPr lang="en-US" altLang="en-US" sz="2400" dirty="0"/>
              <a:t> B, C, D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1805" y="380427"/>
            <a:ext cx="11690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Rolul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medicului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de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familie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in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managementul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pacientului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cu VHC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7825" y="2709429"/>
            <a:ext cx="6767396" cy="23083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dirty="0" err="1"/>
              <a:t>Indruma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pacientul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spre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centrele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unde</a:t>
            </a:r>
            <a:r>
              <a:rPr lang="en-US" altLang="en-US" sz="2400" dirty="0"/>
              <a:t> se </a:t>
            </a:r>
            <a:r>
              <a:rPr lang="en-US" altLang="en-US" sz="2400" dirty="0" err="1"/>
              <a:t>poate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diagnostica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trata</a:t>
            </a:r>
            <a:r>
              <a:rPr lang="en-US" altLang="en-US" sz="2400" dirty="0"/>
              <a:t> VHC</a:t>
            </a:r>
          </a:p>
          <a:p>
            <a:pPr eaLnBrk="1" hangingPunct="1">
              <a:defRPr/>
            </a:pPr>
            <a:r>
              <a:rPr lang="en-US" altLang="en-US" sz="2400" dirty="0" err="1"/>
              <a:t>ofera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Indicatii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pentru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schimbarea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stilului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viata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dieta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alcool</a:t>
            </a:r>
            <a:r>
              <a:rPr lang="en-US" altLang="en-US" sz="2400" dirty="0"/>
              <a:t> </a:t>
            </a:r>
          </a:p>
          <a:p>
            <a:pPr eaLnBrk="1" hangingPunct="1">
              <a:defRPr/>
            </a:pPr>
            <a:r>
              <a:rPr lang="en-US" altLang="en-US" sz="2400" dirty="0" err="1"/>
              <a:t>imunizari</a:t>
            </a: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 err="1"/>
              <a:t>evaluaza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problemele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psihosociale</a:t>
            </a: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94679" y="2310802"/>
            <a:ext cx="10236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</a:rPr>
              <a:t>  </a:t>
            </a:r>
            <a:r>
              <a:rPr lang="en-US" sz="2800" dirty="0" err="1">
                <a:solidFill>
                  <a:srgbClr val="00B0F0"/>
                </a:solidFill>
              </a:rPr>
              <a:t>Metode</a:t>
            </a:r>
            <a:r>
              <a:rPr lang="en-US" sz="2800" dirty="0">
                <a:solidFill>
                  <a:srgbClr val="00B0F0"/>
                </a:solidFill>
              </a:rPr>
              <a:t> de </a:t>
            </a:r>
            <a:r>
              <a:rPr lang="en-US" sz="2800" dirty="0" err="1">
                <a:solidFill>
                  <a:srgbClr val="00B0F0"/>
                </a:solidFill>
              </a:rPr>
              <a:t>preventie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secundara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36760" y="6543108"/>
            <a:ext cx="2454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400" dirty="0">
                <a:cs typeface="Times New Roman" panose="02020603050405020304" pitchFamily="18" charset="0"/>
              </a:rPr>
              <a:t>Barry et al. </a:t>
            </a:r>
            <a:r>
              <a:rPr lang="en-GB" altLang="en-US" sz="1400" dirty="0" err="1">
                <a:cs typeface="Times New Roman" panose="02020603050405020304" pitchFamily="18" charset="0"/>
              </a:rPr>
              <a:t>Ir</a:t>
            </a:r>
            <a:r>
              <a:rPr lang="en-GB" altLang="en-US" sz="1400" dirty="0">
                <a:cs typeface="Times New Roman" panose="02020603050405020304" pitchFamily="18" charset="0"/>
              </a:rPr>
              <a:t> J Med </a:t>
            </a:r>
            <a:r>
              <a:rPr lang="en-GB" altLang="en-US" sz="1400" dirty="0" err="1">
                <a:cs typeface="Times New Roman" panose="02020603050405020304" pitchFamily="18" charset="0"/>
              </a:rPr>
              <a:t>Sci</a:t>
            </a:r>
            <a:r>
              <a:rPr lang="en-GB" altLang="en-US" sz="1400" dirty="0">
                <a:cs typeface="Times New Roman" panose="02020603050405020304" pitchFamily="18" charset="0"/>
              </a:rPr>
              <a:t>, 2004.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1967" y="4893160"/>
            <a:ext cx="6353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B0F0"/>
                </a:solidFill>
              </a:rPr>
              <a:t>Metode</a:t>
            </a:r>
            <a:r>
              <a:rPr lang="en-US" sz="2800" dirty="0">
                <a:solidFill>
                  <a:srgbClr val="00B0F0"/>
                </a:solidFill>
              </a:rPr>
              <a:t> de </a:t>
            </a:r>
            <a:r>
              <a:rPr lang="en-US" sz="2800" dirty="0" err="1">
                <a:solidFill>
                  <a:srgbClr val="00B0F0"/>
                </a:solidFill>
              </a:rPr>
              <a:t>preventie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tertiara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7825" y="5416380"/>
            <a:ext cx="6767396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2400" dirty="0" err="1"/>
              <a:t>Suport</a:t>
            </a:r>
            <a:r>
              <a:rPr lang="en-GB" sz="2400" dirty="0"/>
              <a:t> </a:t>
            </a:r>
            <a:r>
              <a:rPr lang="en-GB" sz="2400" dirty="0" err="1"/>
              <a:t>psiho</a:t>
            </a:r>
            <a:r>
              <a:rPr lang="en-GB" sz="2400" dirty="0"/>
              <a:t>-social</a:t>
            </a:r>
          </a:p>
          <a:p>
            <a:pPr eaLnBrk="1" hangingPunct="1">
              <a:defRPr/>
            </a:pPr>
            <a:r>
              <a:rPr lang="en-GB" sz="2400" dirty="0" err="1"/>
              <a:t>Educare</a:t>
            </a:r>
            <a:endParaRPr lang="en-GB" sz="2400" dirty="0"/>
          </a:p>
          <a:p>
            <a:pPr eaLnBrk="1" hangingPunct="1">
              <a:defRPr/>
            </a:pPr>
            <a:r>
              <a:rPr lang="en-GB" sz="2400" dirty="0" err="1"/>
              <a:t>Urmarire</a:t>
            </a:r>
            <a:r>
              <a:rPr lang="en-GB" sz="2400" dirty="0"/>
              <a:t> </a:t>
            </a:r>
            <a:r>
              <a:rPr lang="en-GB" sz="2400" dirty="0" err="1"/>
              <a:t>terapie</a:t>
            </a:r>
            <a:r>
              <a:rPr lang="en-GB" sz="2400" dirty="0"/>
              <a:t> DAA</a:t>
            </a:r>
          </a:p>
        </p:txBody>
      </p:sp>
    </p:spTree>
    <p:extLst>
      <p:ext uri="{BB962C8B-B14F-4D97-AF65-F5344CB8AC3E}">
        <p14:creationId xmlns:p14="http://schemas.microsoft.com/office/powerpoint/2010/main" val="9458256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39" y="655057"/>
            <a:ext cx="10515600" cy="52697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805" y="2062976"/>
            <a:ext cx="10515600" cy="3858322"/>
          </a:xfrm>
        </p:spPr>
        <p:txBody>
          <a:bodyPr>
            <a:normAutofit/>
          </a:bodyPr>
          <a:lstStyle/>
          <a:p>
            <a:r>
              <a:rPr lang="en-US" sz="2400" dirty="0" err="1"/>
              <a:t>Progrese</a:t>
            </a:r>
            <a:r>
              <a:rPr lang="en-US" sz="2400" dirty="0"/>
              <a:t> </a:t>
            </a:r>
            <a:r>
              <a:rPr lang="en-US" sz="2400" dirty="0" err="1"/>
              <a:t>remarcabile</a:t>
            </a:r>
            <a:r>
              <a:rPr lang="en-US" sz="2400" dirty="0"/>
              <a:t> in </a:t>
            </a:r>
            <a:r>
              <a:rPr lang="en-US" sz="2400" dirty="0" err="1"/>
              <a:t>diagnosticul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tratamentul</a:t>
            </a:r>
            <a:r>
              <a:rPr lang="en-US" sz="2400" dirty="0"/>
              <a:t> </a:t>
            </a:r>
            <a:r>
              <a:rPr lang="en-US" sz="2400" dirty="0" err="1"/>
              <a:t>hepatitei</a:t>
            </a:r>
            <a:r>
              <a:rPr lang="en-US" sz="2400" dirty="0"/>
              <a:t> </a:t>
            </a:r>
            <a:r>
              <a:rPr lang="en-US" sz="2400" dirty="0" err="1"/>
              <a:t>cronice</a:t>
            </a:r>
            <a:r>
              <a:rPr lang="en-US" sz="2400" dirty="0"/>
              <a:t> VHC cu </a:t>
            </a:r>
            <a:r>
              <a:rPr lang="en-US" sz="2400" dirty="0" err="1"/>
              <a:t>noile</a:t>
            </a:r>
            <a:r>
              <a:rPr lang="en-US" sz="2400" dirty="0"/>
              <a:t> </a:t>
            </a:r>
            <a:r>
              <a:rPr lang="en-US" sz="2400" dirty="0" err="1"/>
              <a:t>regimuri</a:t>
            </a:r>
            <a:r>
              <a:rPr lang="en-US" sz="2400" dirty="0"/>
              <a:t> </a:t>
            </a:r>
            <a:r>
              <a:rPr lang="en-US" sz="2400" dirty="0" err="1"/>
              <a:t>antivirale</a:t>
            </a:r>
            <a:r>
              <a:rPr lang="en-US" sz="2400" dirty="0"/>
              <a:t> C </a:t>
            </a:r>
            <a:r>
              <a:rPr lang="en-US" sz="2400" dirty="0" err="1"/>
              <a:t>obtinandu</a:t>
            </a:r>
            <a:r>
              <a:rPr lang="en-US" sz="2400" dirty="0"/>
              <a:t>-se la un RVS de </a:t>
            </a:r>
            <a:r>
              <a:rPr lang="en-US" sz="2400" b="1" dirty="0"/>
              <a:t>95% </a:t>
            </a:r>
          </a:p>
          <a:p>
            <a:r>
              <a:rPr lang="en-US" sz="2400" dirty="0" err="1"/>
              <a:t>Raspunsul</a:t>
            </a:r>
            <a:r>
              <a:rPr lang="en-US" sz="2400" dirty="0"/>
              <a:t> </a:t>
            </a:r>
            <a:r>
              <a:rPr lang="en-US" sz="2400" dirty="0" err="1"/>
              <a:t>terapeutic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b="1" dirty="0"/>
              <a:t>similar</a:t>
            </a:r>
            <a:r>
              <a:rPr lang="en-US" sz="2400" dirty="0"/>
              <a:t> la </a:t>
            </a:r>
            <a:r>
              <a:rPr lang="en-US" sz="2400" dirty="0" err="1"/>
              <a:t>pacientii</a:t>
            </a:r>
            <a:r>
              <a:rPr lang="en-US" sz="2400" dirty="0"/>
              <a:t> mono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b="1" dirty="0" err="1"/>
              <a:t>coinfectati</a:t>
            </a:r>
            <a:r>
              <a:rPr lang="en-US" sz="2400" b="1" dirty="0"/>
              <a:t> HIV/VHC</a:t>
            </a:r>
          </a:p>
          <a:p>
            <a:r>
              <a:rPr lang="en-US" sz="2400" dirty="0"/>
              <a:t>La </a:t>
            </a:r>
            <a:r>
              <a:rPr lang="en-US" sz="2400" dirty="0" err="1"/>
              <a:t>pacientii</a:t>
            </a:r>
            <a:r>
              <a:rPr lang="en-US" sz="2400" dirty="0"/>
              <a:t> </a:t>
            </a:r>
            <a:r>
              <a:rPr lang="en-US" sz="2400" dirty="0" err="1"/>
              <a:t>coinfectati</a:t>
            </a:r>
            <a:r>
              <a:rPr lang="en-US" sz="2400" dirty="0"/>
              <a:t> HIV/VHC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necesara</a:t>
            </a:r>
            <a:r>
              <a:rPr lang="en-US" sz="2400" dirty="0"/>
              <a:t> </a:t>
            </a:r>
            <a:r>
              <a:rPr lang="en-US" sz="2400" dirty="0" err="1"/>
              <a:t>evaluarea</a:t>
            </a:r>
            <a:r>
              <a:rPr lang="en-US" sz="2400" dirty="0"/>
              <a:t> </a:t>
            </a:r>
            <a:r>
              <a:rPr lang="en-US" sz="2400" b="1" dirty="0" err="1"/>
              <a:t>interactiunilor</a:t>
            </a:r>
            <a:r>
              <a:rPr lang="en-US" sz="2400" b="1" dirty="0"/>
              <a:t> </a:t>
            </a:r>
            <a:r>
              <a:rPr lang="en-US" sz="2400" b="1" dirty="0" err="1"/>
              <a:t>medicamentoase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dirty="0" err="1"/>
              <a:t>ntre</a:t>
            </a:r>
            <a:r>
              <a:rPr lang="en-US" sz="2400" dirty="0"/>
              <a:t> DAA </a:t>
            </a:r>
            <a:r>
              <a:rPr lang="en-US" sz="2400" dirty="0" err="1"/>
              <a:t>si</a:t>
            </a:r>
            <a:r>
              <a:rPr lang="en-US" sz="2400" dirty="0"/>
              <a:t> ARV</a:t>
            </a:r>
          </a:p>
          <a:p>
            <a:r>
              <a:rPr lang="en-US" sz="2400" dirty="0"/>
              <a:t>La </a:t>
            </a:r>
            <a:r>
              <a:rPr lang="en-US" sz="2400" dirty="0" err="1"/>
              <a:t>pacientii</a:t>
            </a:r>
            <a:r>
              <a:rPr lang="en-US" sz="2400" dirty="0"/>
              <a:t> </a:t>
            </a:r>
            <a:r>
              <a:rPr lang="en-US" sz="2400" dirty="0" err="1"/>
              <a:t>coinfectati</a:t>
            </a:r>
            <a:r>
              <a:rPr lang="en-US" sz="2400" dirty="0"/>
              <a:t> nu se </a:t>
            </a:r>
            <a:r>
              <a:rPr lang="en-US" sz="2400" dirty="0" err="1"/>
              <a:t>indica</a:t>
            </a:r>
            <a:r>
              <a:rPr lang="en-US" sz="2400" dirty="0"/>
              <a:t> scheme </a:t>
            </a:r>
            <a:r>
              <a:rPr lang="en-US" sz="2400" dirty="0" err="1"/>
              <a:t>terapeutice</a:t>
            </a:r>
            <a:r>
              <a:rPr lang="en-US" sz="2400" dirty="0"/>
              <a:t> cu </a:t>
            </a:r>
            <a:r>
              <a:rPr lang="en-US" sz="2400" dirty="0" err="1"/>
              <a:t>durata</a:t>
            </a:r>
            <a:r>
              <a:rPr lang="en-US" sz="2400" dirty="0"/>
              <a:t> &lt; 12 </a:t>
            </a:r>
            <a:r>
              <a:rPr lang="en-US" sz="2400" dirty="0" err="1"/>
              <a:t>sapt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8123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149"/>
            <a:ext cx="10515600" cy="52697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3473"/>
            <a:ext cx="10335322" cy="4760758"/>
          </a:xfrm>
        </p:spPr>
        <p:txBody>
          <a:bodyPr>
            <a:normAutofit/>
          </a:bodyPr>
          <a:lstStyle/>
          <a:p>
            <a:r>
              <a:rPr lang="en-US" sz="2400" dirty="0" err="1"/>
              <a:t>Exista</a:t>
            </a:r>
            <a:r>
              <a:rPr lang="en-US" sz="2400" dirty="0"/>
              <a:t> un </a:t>
            </a:r>
            <a:r>
              <a:rPr lang="en-US" sz="2400" dirty="0" err="1"/>
              <a:t>risc</a:t>
            </a:r>
            <a:r>
              <a:rPr lang="en-US" sz="2400" dirty="0"/>
              <a:t> </a:t>
            </a:r>
            <a:r>
              <a:rPr lang="en-US" sz="2400" dirty="0" err="1"/>
              <a:t>crescut</a:t>
            </a:r>
            <a:r>
              <a:rPr lang="en-US" sz="2400" dirty="0"/>
              <a:t> de </a:t>
            </a:r>
            <a:r>
              <a:rPr lang="en-US" sz="2400" b="1" dirty="0" err="1"/>
              <a:t>reinfectie</a:t>
            </a:r>
            <a:r>
              <a:rPr lang="en-US" sz="2400" b="1" dirty="0"/>
              <a:t> cu VHC </a:t>
            </a:r>
            <a:r>
              <a:rPr lang="en-US" sz="2400" dirty="0"/>
              <a:t>la </a:t>
            </a:r>
            <a:r>
              <a:rPr lang="en-US" sz="2400" b="1" dirty="0"/>
              <a:t>IDU </a:t>
            </a:r>
            <a:r>
              <a:rPr lang="en-US" sz="2400" dirty="0" err="1"/>
              <a:t>si</a:t>
            </a:r>
            <a:r>
              <a:rPr lang="en-US" sz="2400" dirty="0"/>
              <a:t> la </a:t>
            </a:r>
            <a:r>
              <a:rPr lang="en-US" sz="2400" b="1" dirty="0" err="1"/>
              <a:t>homosexuali</a:t>
            </a:r>
            <a:endParaRPr lang="en-US" sz="2400" b="1" dirty="0"/>
          </a:p>
          <a:p>
            <a:r>
              <a:rPr lang="en-US" sz="2400" dirty="0"/>
              <a:t>Desi </a:t>
            </a:r>
            <a:r>
              <a:rPr lang="en-US" sz="2400" dirty="0" err="1"/>
              <a:t>pacientii</a:t>
            </a:r>
            <a:r>
              <a:rPr lang="en-US" sz="2400" dirty="0"/>
              <a:t> cu RVS au un </a:t>
            </a:r>
            <a:r>
              <a:rPr lang="en-US" sz="2400" dirty="0" err="1"/>
              <a:t>risc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scazut</a:t>
            </a:r>
            <a:r>
              <a:rPr lang="en-US" sz="2400" dirty="0"/>
              <a:t> de </a:t>
            </a:r>
            <a:r>
              <a:rPr lang="en-US" sz="2400" dirty="0" err="1"/>
              <a:t>progresie</a:t>
            </a:r>
            <a:r>
              <a:rPr lang="en-US" sz="2400" dirty="0"/>
              <a:t> a </a:t>
            </a:r>
            <a:r>
              <a:rPr lang="en-US" sz="2400" dirty="0" err="1"/>
              <a:t>bolii</a:t>
            </a:r>
            <a:r>
              <a:rPr lang="en-US" sz="2400" dirty="0"/>
              <a:t> </a:t>
            </a:r>
            <a:r>
              <a:rPr lang="en-US" sz="2400" dirty="0" err="1"/>
              <a:t>hepatice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o </a:t>
            </a:r>
            <a:r>
              <a:rPr lang="en-US" sz="2400" dirty="0" err="1"/>
              <a:t>calitate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buna</a:t>
            </a:r>
            <a:r>
              <a:rPr lang="en-US" sz="2400" dirty="0"/>
              <a:t> a </a:t>
            </a:r>
            <a:r>
              <a:rPr lang="en-US" sz="2400" dirty="0" err="1"/>
              <a:t>vietii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necesara</a:t>
            </a:r>
            <a:r>
              <a:rPr lang="en-US" sz="2400" dirty="0"/>
              <a:t> </a:t>
            </a:r>
            <a:r>
              <a:rPr lang="en-US" sz="2400" b="1" dirty="0" err="1"/>
              <a:t>monitorizarea</a:t>
            </a:r>
            <a:r>
              <a:rPr lang="en-US" sz="2400" b="1" dirty="0"/>
              <a:t> </a:t>
            </a:r>
            <a:r>
              <a:rPr lang="en-US" sz="2400" b="1" dirty="0" err="1"/>
              <a:t>lor</a:t>
            </a:r>
            <a:r>
              <a:rPr lang="en-US" sz="2400" b="1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CHC</a:t>
            </a:r>
          </a:p>
          <a:p>
            <a:r>
              <a:rPr lang="en-US" sz="2400" dirty="0"/>
              <a:t>In </a:t>
            </a:r>
            <a:r>
              <a:rPr lang="en-US" sz="2400" dirty="0" err="1"/>
              <a:t>conditiile</a:t>
            </a:r>
            <a:r>
              <a:rPr lang="en-US" sz="2400" dirty="0"/>
              <a:t> </a:t>
            </a:r>
            <a:r>
              <a:rPr lang="en-US" sz="2400" dirty="0" err="1"/>
              <a:t>unui</a:t>
            </a:r>
            <a:r>
              <a:rPr lang="en-US" sz="2400" dirty="0"/>
              <a:t> </a:t>
            </a:r>
            <a:r>
              <a:rPr lang="en-US" sz="2400" dirty="0" err="1"/>
              <a:t>acces</a:t>
            </a:r>
            <a:r>
              <a:rPr lang="en-US" sz="2400" dirty="0"/>
              <a:t> universal la </a:t>
            </a:r>
            <a:r>
              <a:rPr lang="en-US" sz="2400" dirty="0" err="1"/>
              <a:t>tratament</a:t>
            </a:r>
            <a:r>
              <a:rPr lang="en-US" sz="2400" dirty="0"/>
              <a:t>, rata de </a:t>
            </a:r>
            <a:r>
              <a:rPr lang="en-US" sz="2400" dirty="0" err="1"/>
              <a:t>transmitere</a:t>
            </a:r>
            <a:r>
              <a:rPr lang="en-US" sz="2400" dirty="0"/>
              <a:t> a VHC </a:t>
            </a:r>
            <a:r>
              <a:rPr lang="en-US" sz="2400" dirty="0" err="1"/>
              <a:t>poate</a:t>
            </a:r>
            <a:r>
              <a:rPr lang="en-US" sz="2400" dirty="0"/>
              <a:t> fi </a:t>
            </a:r>
            <a:r>
              <a:rPr lang="en-US" sz="2400" dirty="0" err="1"/>
              <a:t>redusa</a:t>
            </a:r>
            <a:r>
              <a:rPr lang="en-US" sz="2400" dirty="0"/>
              <a:t> (“</a:t>
            </a:r>
            <a:r>
              <a:rPr lang="en-US" sz="2400" b="1" dirty="0"/>
              <a:t>treatment as prevention” for VHC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Reducerea</a:t>
            </a:r>
            <a:r>
              <a:rPr lang="en-US" sz="2400" dirty="0"/>
              <a:t> </a:t>
            </a:r>
            <a:r>
              <a:rPr lang="en-US" sz="2400" dirty="0" err="1"/>
              <a:t>magnitudinii</a:t>
            </a:r>
            <a:r>
              <a:rPr lang="en-US" sz="2400" dirty="0"/>
              <a:t> </a:t>
            </a:r>
            <a:r>
              <a:rPr lang="en-US" sz="2400" dirty="0" err="1"/>
              <a:t>infectiei</a:t>
            </a:r>
            <a:r>
              <a:rPr lang="en-US" sz="2400" dirty="0"/>
              <a:t> cu VHC </a:t>
            </a:r>
            <a:r>
              <a:rPr lang="en-US" sz="2400" dirty="0" err="1"/>
              <a:t>posibila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:</a:t>
            </a:r>
          </a:p>
          <a:p>
            <a:pPr>
              <a:buFontTx/>
              <a:buChar char="-"/>
            </a:pPr>
            <a:r>
              <a:rPr lang="en-US" sz="2400" b="1" dirty="0" err="1"/>
              <a:t>intensificarea</a:t>
            </a:r>
            <a:r>
              <a:rPr lang="en-US" sz="2400" b="1" dirty="0"/>
              <a:t> </a:t>
            </a:r>
            <a:r>
              <a:rPr lang="en-US" sz="2400" b="1" dirty="0" err="1"/>
              <a:t>programelor</a:t>
            </a:r>
            <a:r>
              <a:rPr lang="en-US" sz="2400" b="1" dirty="0"/>
              <a:t> de screening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detectarea</a:t>
            </a:r>
            <a:r>
              <a:rPr lang="en-US" sz="2400" dirty="0"/>
              <a:t> VHC ( HEPCARE)</a:t>
            </a:r>
          </a:p>
          <a:p>
            <a:pPr>
              <a:buFontTx/>
              <a:buChar char="-"/>
            </a:pPr>
            <a:r>
              <a:rPr lang="en-US" sz="2400" b="1" dirty="0" err="1"/>
              <a:t>managementul</a:t>
            </a:r>
            <a:r>
              <a:rPr lang="en-US" sz="2400" b="1" dirty="0"/>
              <a:t> </a:t>
            </a:r>
            <a:r>
              <a:rPr lang="en-US" sz="2400" b="1" dirty="0" err="1"/>
              <a:t>activ</a:t>
            </a:r>
            <a:r>
              <a:rPr lang="en-US" sz="2400" b="1" dirty="0"/>
              <a:t> </a:t>
            </a:r>
            <a:r>
              <a:rPr lang="en-US" sz="2400" dirty="0"/>
              <a:t>al </a:t>
            </a:r>
            <a:r>
              <a:rPr lang="en-US" sz="2400" dirty="0" err="1"/>
              <a:t>persoanelor</a:t>
            </a:r>
            <a:r>
              <a:rPr lang="en-US" sz="2400" dirty="0"/>
              <a:t> </a:t>
            </a:r>
            <a:r>
              <a:rPr lang="en-US" sz="2400" dirty="0" err="1"/>
              <a:t>infectate</a:t>
            </a:r>
            <a:r>
              <a:rPr lang="en-US" sz="2400" dirty="0"/>
              <a:t> cu VHC ( </a:t>
            </a:r>
            <a:r>
              <a:rPr lang="en-US" sz="2400" dirty="0" err="1"/>
              <a:t>inclusiv</a:t>
            </a:r>
            <a:r>
              <a:rPr lang="en-US" sz="2400" dirty="0"/>
              <a:t> a </a:t>
            </a:r>
            <a:r>
              <a:rPr lang="en-US" sz="2400" dirty="0" err="1"/>
              <a:t>celor</a:t>
            </a:r>
            <a:r>
              <a:rPr lang="en-US" sz="2400" dirty="0"/>
              <a:t> din </a:t>
            </a:r>
            <a:r>
              <a:rPr lang="en-US" sz="2400" dirty="0" err="1"/>
              <a:t>populatiile</a:t>
            </a:r>
            <a:r>
              <a:rPr lang="en-US" sz="2400" dirty="0"/>
              <a:t> </a:t>
            </a:r>
            <a:r>
              <a:rPr lang="en-US" sz="2400" dirty="0" err="1"/>
              <a:t>vulnerabile</a:t>
            </a:r>
            <a:r>
              <a:rPr lang="en-US" sz="2400" dirty="0"/>
              <a:t>)</a:t>
            </a:r>
          </a:p>
          <a:p>
            <a:pPr>
              <a:buFontTx/>
              <a:buChar char="-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63526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700346" cy="132556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B0F0"/>
                </a:solidFill>
                <a:latin typeface="Freestyle Script" panose="030804020302050B0404" pitchFamily="66" charset="0"/>
              </a:rPr>
              <a:t>Va</a:t>
            </a:r>
            <a:r>
              <a:rPr lang="en-US" sz="4800" b="1" dirty="0">
                <a:solidFill>
                  <a:srgbClr val="00B0F0"/>
                </a:solidFill>
                <a:latin typeface="Freestyle Script" panose="030804020302050B0404" pitchFamily="66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Freestyle Script" panose="030804020302050B0404" pitchFamily="66" charset="0"/>
              </a:rPr>
              <a:t>multumesc</a:t>
            </a:r>
            <a:r>
              <a:rPr lang="en-US" sz="4800" b="1" dirty="0">
                <a:solidFill>
                  <a:srgbClr val="00B0F0"/>
                </a:solidFill>
                <a:latin typeface="Freestyle Script" panose="030804020302050B0404" pitchFamily="66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888" y="1594624"/>
            <a:ext cx="5684566" cy="434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9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187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</a:rPr>
              <a:t>Numar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estimativ</a:t>
            </a:r>
            <a:r>
              <a:rPr lang="en-US" sz="3200" b="1" dirty="0">
                <a:solidFill>
                  <a:srgbClr val="00B0F0"/>
                </a:solidFill>
              </a:rPr>
              <a:t> de </a:t>
            </a:r>
            <a:r>
              <a:rPr lang="en-US" sz="3200" b="1" dirty="0" err="1">
                <a:solidFill>
                  <a:srgbClr val="00B0F0"/>
                </a:solidFill>
              </a:rPr>
              <a:t>persoane</a:t>
            </a:r>
            <a:r>
              <a:rPr lang="en-US" sz="3200" b="1" dirty="0">
                <a:solidFill>
                  <a:srgbClr val="00B0F0"/>
                </a:solidFill>
              </a:rPr>
              <a:t> cu </a:t>
            </a:r>
            <a:r>
              <a:rPr lang="en-US" sz="3200" b="1" dirty="0" err="1">
                <a:solidFill>
                  <a:srgbClr val="00B0F0"/>
                </a:solidFill>
              </a:rPr>
              <a:t>coinfectie</a:t>
            </a:r>
            <a:r>
              <a:rPr lang="en-US" sz="3200" b="1" dirty="0">
                <a:solidFill>
                  <a:srgbClr val="00B0F0"/>
                </a:solidFill>
              </a:rPr>
              <a:t> HIV/VHC </a:t>
            </a:r>
            <a:r>
              <a:rPr lang="en-US" sz="3200" b="1" dirty="0" err="1">
                <a:solidFill>
                  <a:srgbClr val="00B0F0"/>
                </a:solidFill>
              </a:rPr>
              <a:t>si</a:t>
            </a:r>
            <a:r>
              <a:rPr lang="en-US" sz="3200" b="1" dirty="0">
                <a:solidFill>
                  <a:srgbClr val="00B0F0"/>
                </a:solidFill>
              </a:rPr>
              <a:t> HIV/VHB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361" y="1543049"/>
            <a:ext cx="7281746" cy="4612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8683" y="3479929"/>
            <a:ext cx="579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184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53347" y="6371526"/>
            <a:ext cx="3010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Thrift A et al Nature 2017</a:t>
            </a:r>
          </a:p>
        </p:txBody>
      </p:sp>
    </p:spTree>
    <p:extLst>
      <p:ext uri="{BB962C8B-B14F-4D97-AF65-F5344CB8AC3E}">
        <p14:creationId xmlns:p14="http://schemas.microsoft.com/office/powerpoint/2010/main" val="1659865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654" y="163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</a:rPr>
              <a:t>Prevalenta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infectiei</a:t>
            </a:r>
            <a:r>
              <a:rPr lang="en-US" sz="3200" b="1" dirty="0">
                <a:solidFill>
                  <a:srgbClr val="00B0F0"/>
                </a:solidFill>
              </a:rPr>
              <a:t> cu VHC </a:t>
            </a:r>
            <a:r>
              <a:rPr lang="en-US" sz="3200" b="1" dirty="0" err="1">
                <a:solidFill>
                  <a:srgbClr val="00B0F0"/>
                </a:solidFill>
              </a:rPr>
              <a:t>si</a:t>
            </a:r>
            <a:r>
              <a:rPr lang="en-US" sz="3200" b="1" dirty="0">
                <a:solidFill>
                  <a:srgbClr val="00B0F0"/>
                </a:solidFill>
              </a:rPr>
              <a:t> VHB in </a:t>
            </a:r>
            <a:r>
              <a:rPr lang="en-US" sz="3200" b="1" dirty="0" err="1">
                <a:solidFill>
                  <a:srgbClr val="00B0F0"/>
                </a:solidFill>
              </a:rPr>
              <a:t>populatia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generala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si</a:t>
            </a:r>
            <a:r>
              <a:rPr lang="en-US" sz="3200" b="1" dirty="0">
                <a:solidFill>
                  <a:srgbClr val="00B0F0"/>
                </a:solidFill>
              </a:rPr>
              <a:t> la </a:t>
            </a:r>
            <a:r>
              <a:rPr lang="en-US" sz="3200" b="1" dirty="0" err="1">
                <a:solidFill>
                  <a:srgbClr val="00B0F0"/>
                </a:solidFill>
              </a:rPr>
              <a:t>utilizatorii</a:t>
            </a:r>
            <a:r>
              <a:rPr lang="en-US" sz="3200" b="1" dirty="0">
                <a:solidFill>
                  <a:srgbClr val="00B0F0"/>
                </a:solidFill>
              </a:rPr>
              <a:t> de </a:t>
            </a:r>
            <a:r>
              <a:rPr lang="en-US" sz="3200" b="1" dirty="0" err="1">
                <a:solidFill>
                  <a:srgbClr val="00B0F0"/>
                </a:solidFill>
              </a:rPr>
              <a:t>droguri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injectabile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740" y="1223488"/>
            <a:ext cx="860942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41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5613704" y="2415188"/>
            <a:ext cx="348343" cy="0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9432" y="1857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</a:rPr>
              <a:t>Infectia</a:t>
            </a:r>
            <a:r>
              <a:rPr lang="en-US" sz="3200" b="1" dirty="0">
                <a:solidFill>
                  <a:srgbClr val="00B0F0"/>
                </a:solidFill>
              </a:rPr>
              <a:t> HIV/SIDA in Romania - date </a:t>
            </a:r>
            <a:r>
              <a:rPr lang="en-US" sz="3200" b="1" dirty="0" err="1">
                <a:solidFill>
                  <a:srgbClr val="00B0F0"/>
                </a:solidFill>
              </a:rPr>
              <a:t>generale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br>
              <a:rPr lang="en-US" sz="3200" b="1" dirty="0"/>
            </a:br>
            <a:r>
              <a:rPr lang="en-US" sz="3200" b="1" dirty="0">
                <a:solidFill>
                  <a:srgbClr val="00B0F0"/>
                </a:solidFill>
              </a:rPr>
              <a:t>31 </a:t>
            </a:r>
            <a:r>
              <a:rPr lang="en-US" sz="3200" b="1" dirty="0" err="1">
                <a:solidFill>
                  <a:srgbClr val="00B0F0"/>
                </a:solidFill>
              </a:rPr>
              <a:t>decembrie</a:t>
            </a:r>
            <a:r>
              <a:rPr lang="en-US" sz="3200" b="1" dirty="0">
                <a:solidFill>
                  <a:srgbClr val="00B0F0"/>
                </a:solidFill>
              </a:rPr>
              <a:t> 2016 (</a:t>
            </a:r>
            <a:r>
              <a:rPr lang="en-US" sz="3200" b="1" dirty="0" err="1">
                <a:solidFill>
                  <a:srgbClr val="00B0F0"/>
                </a:solidFill>
              </a:rPr>
              <a:t>perioada</a:t>
            </a:r>
            <a:r>
              <a:rPr lang="en-US" sz="3200" b="1" dirty="0">
                <a:solidFill>
                  <a:srgbClr val="00B0F0"/>
                </a:solidFill>
              </a:rPr>
              <a:t> 1985 - 2016)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605112" y="6358530"/>
            <a:ext cx="48120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1000" dirty="0"/>
              <a:t>Compartment for Monitoring and Evaluation of HIV/AIDS in Romania - “</a:t>
            </a:r>
            <a:r>
              <a:rPr lang="en-US" sz="1000" dirty="0" err="1"/>
              <a:t>Matei</a:t>
            </a:r>
            <a:r>
              <a:rPr lang="en-US" sz="1000" dirty="0"/>
              <a:t> Bals” National Institute for Infectious Diseases, Romanian Ministry of Health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005620" y="2097849"/>
            <a:ext cx="1665287" cy="6096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22.095 HIV+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(1985-2016)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05620" y="2975166"/>
            <a:ext cx="1665287" cy="6096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7.059  </a:t>
            </a:r>
            <a:r>
              <a:rPr lang="en-US" b="1" dirty="0" err="1">
                <a:solidFill>
                  <a:schemeClr val="tx1"/>
                </a:solidFill>
              </a:rPr>
              <a:t>decese</a:t>
            </a:r>
            <a:r>
              <a:rPr lang="en-US" b="1" dirty="0">
                <a:solidFill>
                  <a:schemeClr val="tx1"/>
                </a:solidFill>
              </a:rPr>
              <a:t> cu SIDA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05620" y="4753911"/>
            <a:ext cx="1665287" cy="6096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10.994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in </a:t>
            </a:r>
            <a:r>
              <a:rPr lang="en-US" b="1" dirty="0" err="1">
                <a:solidFill>
                  <a:schemeClr val="tx1"/>
                </a:solidFill>
              </a:rPr>
              <a:t>cART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28298" y="5617931"/>
            <a:ext cx="1665287" cy="6096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654 </a:t>
            </a:r>
            <a:r>
              <a:rPr lang="en-US" b="1" dirty="0" err="1">
                <a:solidFill>
                  <a:schemeClr val="tx1"/>
                </a:solidFill>
              </a:rPr>
              <a:t>cazuri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noi</a:t>
            </a:r>
            <a:r>
              <a:rPr lang="en-US" b="1" dirty="0">
                <a:solidFill>
                  <a:schemeClr val="tx1"/>
                </a:solidFill>
              </a:rPr>
              <a:t> in 2016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613704" y="4174832"/>
            <a:ext cx="348343" cy="0"/>
          </a:xfrm>
          <a:prstGeom prst="lin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Freeform 18"/>
          <p:cNvSpPr/>
          <p:nvPr/>
        </p:nvSpPr>
        <p:spPr>
          <a:xfrm>
            <a:off x="5962047" y="3756801"/>
            <a:ext cx="250371" cy="843643"/>
          </a:xfrm>
          <a:custGeom>
            <a:avLst/>
            <a:gdLst>
              <a:gd name="connsiteX0" fmla="*/ 239486 w 250371"/>
              <a:gd name="connsiteY0" fmla="*/ 0 h 843643"/>
              <a:gd name="connsiteX1" fmla="*/ 0 w 250371"/>
              <a:gd name="connsiteY1" fmla="*/ 0 h 843643"/>
              <a:gd name="connsiteX2" fmla="*/ 0 w 250371"/>
              <a:gd name="connsiteY2" fmla="*/ 843643 h 843643"/>
              <a:gd name="connsiteX3" fmla="*/ 250371 w 250371"/>
              <a:gd name="connsiteY3" fmla="*/ 843643 h 84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371" h="843643">
                <a:moveTo>
                  <a:pt x="239486" y="0"/>
                </a:moveTo>
                <a:lnTo>
                  <a:pt x="0" y="0"/>
                </a:lnTo>
                <a:lnTo>
                  <a:pt x="0" y="843643"/>
                </a:lnTo>
                <a:lnTo>
                  <a:pt x="250371" y="843643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0" name="Rounded Rectangle 19"/>
          <p:cNvSpPr/>
          <p:nvPr/>
        </p:nvSpPr>
        <p:spPr>
          <a:xfrm>
            <a:off x="6201760" y="3450332"/>
            <a:ext cx="1665287" cy="6096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8378 </a:t>
            </a:r>
            <a:r>
              <a:rPr lang="en-US" b="1" dirty="0" err="1">
                <a:solidFill>
                  <a:schemeClr val="tx1"/>
                </a:solidFill>
              </a:rPr>
              <a:t>barbati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201760" y="4293292"/>
            <a:ext cx="1665287" cy="6096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5971 </a:t>
            </a:r>
            <a:r>
              <a:rPr lang="en-US" b="1" dirty="0" err="1">
                <a:solidFill>
                  <a:schemeClr val="tx1"/>
                </a:solidFill>
              </a:rPr>
              <a:t>femei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05620" y="3860535"/>
            <a:ext cx="1665287" cy="6096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14.349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in </a:t>
            </a:r>
            <a:r>
              <a:rPr lang="en-US" b="1" dirty="0" err="1">
                <a:solidFill>
                  <a:schemeClr val="tx1"/>
                </a:solidFill>
              </a:rPr>
              <a:t>viata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98651" y="6512420"/>
            <a:ext cx="481457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000" dirty="0" err="1"/>
              <a:t>cART</a:t>
            </a:r>
            <a:r>
              <a:rPr lang="en-US" sz="1000" dirty="0"/>
              <a:t> </a:t>
            </a:r>
            <a:r>
              <a:rPr lang="en-US" sz="1000" dirty="0" err="1"/>
              <a:t>terapie</a:t>
            </a:r>
            <a:r>
              <a:rPr lang="en-US" sz="1000" dirty="0"/>
              <a:t> </a:t>
            </a:r>
            <a:r>
              <a:rPr lang="en-US" sz="1000" dirty="0" err="1"/>
              <a:t>antiretrovirala</a:t>
            </a:r>
            <a:r>
              <a:rPr lang="en-US" sz="1000" dirty="0"/>
              <a:t> </a:t>
            </a:r>
            <a:r>
              <a:rPr lang="en-US" sz="1000" dirty="0" err="1"/>
              <a:t>combinata</a:t>
            </a:r>
            <a:endParaRPr lang="en-US" sz="1000" dirty="0"/>
          </a:p>
        </p:txBody>
      </p:sp>
      <p:sp>
        <p:nvSpPr>
          <p:cNvPr id="2" name="Rectangle 1"/>
          <p:cNvSpPr/>
          <p:nvPr/>
        </p:nvSpPr>
        <p:spPr>
          <a:xfrm>
            <a:off x="6221812" y="5650290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189 </a:t>
            </a:r>
            <a:r>
              <a:rPr lang="en-US" b="1" dirty="0" err="1"/>
              <a:t>decese</a:t>
            </a: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5993664" y="2086007"/>
            <a:ext cx="2681985" cy="6096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9990 </a:t>
            </a:r>
            <a:r>
              <a:rPr lang="en-US" b="1" dirty="0" err="1">
                <a:solidFill>
                  <a:schemeClr val="tx1"/>
                </a:solidFill>
              </a:rPr>
              <a:t>pacienti</a:t>
            </a:r>
            <a:r>
              <a:rPr lang="en-US" b="1" dirty="0">
                <a:solidFill>
                  <a:schemeClr val="tx1"/>
                </a:solidFill>
              </a:rPr>
              <a:t> din </a:t>
            </a:r>
            <a:r>
              <a:rPr lang="en-US" b="1" dirty="0" err="1">
                <a:solidFill>
                  <a:schemeClr val="tx1"/>
                </a:solidFill>
              </a:rPr>
              <a:t>cohorta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3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193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</a:rPr>
              <a:t>Piramida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varstelor</a:t>
            </a:r>
            <a:r>
              <a:rPr lang="en-US" sz="3200" b="1" dirty="0">
                <a:solidFill>
                  <a:srgbClr val="00B0F0"/>
                </a:solidFill>
              </a:rPr>
              <a:t> la </a:t>
            </a:r>
            <a:r>
              <a:rPr lang="en-US" sz="3200" b="1" dirty="0" err="1">
                <a:solidFill>
                  <a:srgbClr val="00B0F0"/>
                </a:solidFill>
              </a:rPr>
              <a:t>pacientii</a:t>
            </a:r>
            <a:r>
              <a:rPr lang="en-US" sz="3200" b="1" dirty="0">
                <a:solidFill>
                  <a:srgbClr val="00B0F0"/>
                </a:solidFill>
              </a:rPr>
              <a:t> cu </a:t>
            </a:r>
            <a:r>
              <a:rPr lang="en-US" sz="3200" b="1" dirty="0" err="1">
                <a:solidFill>
                  <a:srgbClr val="00B0F0"/>
                </a:solidFill>
              </a:rPr>
              <a:t>infectie</a:t>
            </a:r>
            <a:r>
              <a:rPr lang="en-US" sz="3200" b="1" dirty="0">
                <a:solidFill>
                  <a:srgbClr val="00B0F0"/>
                </a:solidFill>
              </a:rPr>
              <a:t> HIV din Romania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02" y="1326995"/>
            <a:ext cx="9857677" cy="53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1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ytuł 1"/>
          <p:cNvSpPr>
            <a:spLocks noGrp="1"/>
          </p:cNvSpPr>
          <p:nvPr>
            <p:ph type="title"/>
          </p:nvPr>
        </p:nvSpPr>
        <p:spPr>
          <a:xfrm>
            <a:off x="2152649" y="287434"/>
            <a:ext cx="8264525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Dinamica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epidemiei</a:t>
            </a:r>
            <a:r>
              <a:rPr lang="en-US" sz="3200" b="1" dirty="0">
                <a:solidFill>
                  <a:srgbClr val="00B0F0"/>
                </a:solidFill>
              </a:rPr>
              <a:t> HIV in Romania (2007 - 2016)</a:t>
            </a:r>
            <a:endParaRPr lang="pl-PL" sz="32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50559827"/>
              </p:ext>
            </p:extLst>
          </p:nvPr>
        </p:nvGraphicFramePr>
        <p:xfrm>
          <a:off x="2159001" y="2009775"/>
          <a:ext cx="7985929" cy="4071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69843" y="6453942"/>
            <a:ext cx="6727785" cy="3046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US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CNLAS Romania 1</a:t>
            </a:r>
            <a:r>
              <a:rPr lang="en-US" sz="1200" baseline="30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st</a:t>
            </a:r>
            <a:r>
              <a:rPr lang="en-US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December 2015 http://www.cnlas.ro/images/doc/01122015_rom.pdf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1737" y="6481644"/>
            <a:ext cx="4761570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GB" sz="1200" dirty="0"/>
              <a:t>IDU, injection drug users; MSM, men who have sex with men</a:t>
            </a:r>
            <a:endParaRPr lang="en-US" sz="1200" dirty="0"/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2159001" y="1580842"/>
            <a:ext cx="8124825" cy="41287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2400" dirty="0" err="1">
                <a:latin typeface="Calibri" pitchFamily="34" charset="0"/>
              </a:rPr>
              <a:t>Moduri</a:t>
            </a:r>
            <a:r>
              <a:rPr lang="en-GB" sz="2400" dirty="0">
                <a:latin typeface="Calibri" pitchFamily="34" charset="0"/>
              </a:rPr>
              <a:t> de </a:t>
            </a:r>
            <a:r>
              <a:rPr lang="en-GB" sz="2400" dirty="0" err="1">
                <a:latin typeface="Calibri" pitchFamily="34" charset="0"/>
              </a:rPr>
              <a:t>contactare</a:t>
            </a:r>
            <a:r>
              <a:rPr lang="en-GB" sz="2400" dirty="0">
                <a:latin typeface="Calibri" pitchFamily="34" charset="0"/>
              </a:rPr>
              <a:t> a </a:t>
            </a:r>
            <a:r>
              <a:rPr lang="en-GB" sz="2400" dirty="0" err="1">
                <a:latin typeface="Calibri" pitchFamily="34" charset="0"/>
              </a:rPr>
              <a:t>infectiei</a:t>
            </a:r>
            <a:r>
              <a:rPr lang="en-GB" sz="2400" dirty="0">
                <a:latin typeface="Calibri" pitchFamily="34" charset="0"/>
              </a:rPr>
              <a:t> HIV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1774" y="6018770"/>
            <a:ext cx="7554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314704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843" y="1426427"/>
            <a:ext cx="8058150" cy="4495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</a:rPr>
              <a:t>Tendinte</a:t>
            </a:r>
            <a:r>
              <a:rPr lang="en-US" sz="3200" b="1" dirty="0">
                <a:solidFill>
                  <a:srgbClr val="00B0F0"/>
                </a:solidFill>
              </a:rPr>
              <a:t> in </a:t>
            </a:r>
            <a:r>
              <a:rPr lang="en-US" sz="3200" b="1" dirty="0" err="1">
                <a:solidFill>
                  <a:srgbClr val="00B0F0"/>
                </a:solidFill>
              </a:rPr>
              <a:t>modul</a:t>
            </a:r>
            <a:r>
              <a:rPr lang="en-US" sz="3200" b="1" dirty="0">
                <a:solidFill>
                  <a:srgbClr val="00B0F0"/>
                </a:solidFill>
              </a:rPr>
              <a:t> de </a:t>
            </a:r>
            <a:r>
              <a:rPr lang="en-US" sz="3200" b="1" dirty="0" err="1">
                <a:solidFill>
                  <a:srgbClr val="00B0F0"/>
                </a:solidFill>
              </a:rPr>
              <a:t>transmitere</a:t>
            </a:r>
            <a:r>
              <a:rPr lang="en-US" sz="3200" b="1" dirty="0">
                <a:solidFill>
                  <a:srgbClr val="00B0F0"/>
                </a:solidFill>
              </a:rPr>
              <a:t> a </a:t>
            </a:r>
            <a:r>
              <a:rPr lang="en-US" sz="3200" b="1" dirty="0" err="1">
                <a:solidFill>
                  <a:srgbClr val="00B0F0"/>
                </a:solidFill>
              </a:rPr>
              <a:t>infectiei</a:t>
            </a:r>
            <a:r>
              <a:rPr lang="en-US" sz="3200" b="1" dirty="0">
                <a:solidFill>
                  <a:srgbClr val="00B0F0"/>
                </a:solidFill>
              </a:rPr>
              <a:t> HIV in Romania (2007 - 2016)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488130" y="6273225"/>
            <a:ext cx="12177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Sursa</a:t>
            </a:r>
            <a:r>
              <a:rPr lang="en-US" sz="1600" dirty="0"/>
              <a:t>: </a:t>
            </a:r>
            <a:r>
              <a:rPr lang="en-US" sz="1600" dirty="0" err="1"/>
              <a:t>Compartimentul</a:t>
            </a:r>
            <a:r>
              <a:rPr lang="en-US" sz="1600" dirty="0"/>
              <a:t> de </a:t>
            </a:r>
            <a:r>
              <a:rPr lang="en-US" sz="1600" dirty="0" err="1"/>
              <a:t>monitorizaresi</a:t>
            </a:r>
            <a:r>
              <a:rPr lang="en-US" sz="1600" dirty="0"/>
              <a:t> </a:t>
            </a:r>
            <a:r>
              <a:rPr lang="en-US" sz="1600" dirty="0" err="1"/>
              <a:t>evaluare</a:t>
            </a:r>
            <a:r>
              <a:rPr lang="en-US" sz="1600" dirty="0"/>
              <a:t> a </a:t>
            </a:r>
            <a:r>
              <a:rPr lang="en-US" sz="1600" dirty="0" err="1"/>
              <a:t>infectiei</a:t>
            </a:r>
            <a:r>
              <a:rPr lang="en-US" sz="1600" dirty="0"/>
              <a:t> HIV/SIDA in Romania INBI “</a:t>
            </a:r>
            <a:r>
              <a:rPr lang="en-US" sz="1600" dirty="0" err="1"/>
              <a:t>Matei</a:t>
            </a:r>
            <a:r>
              <a:rPr lang="en-US" sz="1600" dirty="0"/>
              <a:t> </a:t>
            </a:r>
            <a:r>
              <a:rPr lang="en-US" sz="1600" dirty="0" err="1"/>
              <a:t>Balş</a:t>
            </a:r>
            <a:r>
              <a:rPr lang="en-US" sz="1600" dirty="0"/>
              <a:t>”, 2016 </a:t>
            </a:r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23751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5178</TotalTime>
  <Words>1645</Words>
  <Application>Microsoft Office PowerPoint</Application>
  <PresentationFormat>Ecran lat</PresentationFormat>
  <Paragraphs>211</Paragraphs>
  <Slides>38</Slides>
  <Notes>6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Freestyle Script</vt:lpstr>
      <vt:lpstr>Times New Roman</vt:lpstr>
      <vt:lpstr>Office Theme</vt:lpstr>
      <vt:lpstr>Particularitati epidemiologice de diagnostic si tratament la pacientii cu co-infectie HIV/VHC</vt:lpstr>
      <vt:lpstr>Sumar</vt:lpstr>
      <vt:lpstr>Pe cine testam de VHC?</vt:lpstr>
      <vt:lpstr>Numar estimativ de persoane cu coinfectie HIV/VHC si HIV/VHB</vt:lpstr>
      <vt:lpstr>Prevalenta infectiei cu VHC si VHB in populatia generala si la utilizatorii de droguri injectabile </vt:lpstr>
      <vt:lpstr>Infectia HIV/SIDA in Romania - date generale  31 decembrie 2016 (perioada 1985 - 2016)</vt:lpstr>
      <vt:lpstr>Piramida varstelor la pacientii cu infectie HIV din Romania</vt:lpstr>
      <vt:lpstr>Dinamica epidemiei HIV in Romania (2007 - 2016)</vt:lpstr>
      <vt:lpstr>Tendinte in modul de transmitere a infectiei HIV in Romania (2007 - 2016) </vt:lpstr>
      <vt:lpstr>Statusul imunologic la pacientii cu infectie HIV depistati in anul 2016</vt:lpstr>
      <vt:lpstr>Infectia cu VHC, VHC si VHB+VHC la pacientii cu infectie HIV (1985-2016)</vt:lpstr>
      <vt:lpstr>Prevalenta infectiei cu VHC si VHB si a BTS la pacientii cu infectie HIV</vt:lpstr>
      <vt:lpstr>Numar de IDU din cazurile nou diagnosticate cu infectie HIV in spitalul “Victor Babes” (2007–2015)</vt:lpstr>
      <vt:lpstr>Prevalenta VHC la pacientii din cohorta Swiss (SHCS)</vt:lpstr>
      <vt:lpstr>Metode de diagnostic la pacientii coinfectati HIV/VHC (1)</vt:lpstr>
      <vt:lpstr>Metode de diagnostic la pacientii coinfectati HIV/VHC (2)</vt:lpstr>
      <vt:lpstr>La un pacient cu infectie HIV si serologie VHC pozitiva</vt:lpstr>
      <vt:lpstr>Ce trebuie sa stim inainte de inceperea tratamentului cu DAA?</vt:lpstr>
      <vt:lpstr>In prezent toate terapiile antivirale C sunt eficiente si bine tolerate</vt:lpstr>
      <vt:lpstr>Prezentare PowerPoint</vt:lpstr>
      <vt:lpstr>Regimuri aprobate de FDA pentru tratamentul hepatitei VHC </vt:lpstr>
      <vt:lpstr>Regimuri terapeutice la pacientii cu coinfectie HIV/VHC</vt:lpstr>
      <vt:lpstr>VHC genotipul 1b: recomandari pentru pacientii naivi la tratament</vt:lpstr>
      <vt:lpstr>VHC genotipul 3: recomandari pentru pacientii naivi la tratament</vt:lpstr>
      <vt:lpstr>Studii cu regimuri terapeutice noi la pacientii cu coinfectie HIV/ VHC</vt:lpstr>
      <vt:lpstr> Durata si monitorizarea tratamentului antiviral C la pacientii cu coinfectie HIV/ VHC   </vt:lpstr>
      <vt:lpstr>Interactiuni medicamentoase intre medicatia antiretrovirala si antivirale cu actiune directa DAA </vt:lpstr>
      <vt:lpstr>Metabolizarea medicamentelor antivirale la nivel hepatic</vt:lpstr>
      <vt:lpstr>Interactiuni medicamentoase HIV/VHC</vt:lpstr>
      <vt:lpstr>Atentie la situatii speciale</vt:lpstr>
      <vt:lpstr>Riscul de reinfectie cu VHC la pacientii homosexuali </vt:lpstr>
      <vt:lpstr>“Treatment as prevention” VHC  studiu efectuat in Olanda</vt:lpstr>
      <vt:lpstr>Prezentare PowerPoint</vt:lpstr>
      <vt:lpstr>“Treatment as prevention”- va functiona si pentru VHC? </vt:lpstr>
      <vt:lpstr>Metode de preventie primare</vt:lpstr>
      <vt:lpstr>Take home message</vt:lpstr>
      <vt:lpstr>Take home message</vt:lpstr>
      <vt:lpstr>Va multumesc!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Cristiana</dc:creator>
  <cp:lastModifiedBy>Casa Doru</cp:lastModifiedBy>
  <cp:revision>261</cp:revision>
  <dcterms:created xsi:type="dcterms:W3CDTF">2017-03-06T21:12:03Z</dcterms:created>
  <dcterms:modified xsi:type="dcterms:W3CDTF">2017-03-30T04:55:24Z</dcterms:modified>
</cp:coreProperties>
</file>