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3" r:id="rId5"/>
    <p:sldId id="265" r:id="rId6"/>
    <p:sldId id="275" r:id="rId7"/>
    <p:sldId id="257" r:id="rId8"/>
    <p:sldId id="258" r:id="rId9"/>
    <p:sldId id="269" r:id="rId10"/>
    <p:sldId id="259" r:id="rId11"/>
    <p:sldId id="268" r:id="rId12"/>
    <p:sldId id="271" r:id="rId13"/>
    <p:sldId id="266" r:id="rId14"/>
    <p:sldId id="260" r:id="rId15"/>
    <p:sldId id="270" r:id="rId16"/>
    <p:sldId id="272" r:id="rId17"/>
    <p:sldId id="273" r:id="rId18"/>
    <p:sldId id="274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2\Downloads\caracteristici%20epidemiologice%20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2\Downloads\caracteristici%20epidemiologice%20(1)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2\Downloads\caracteristici%20epidemiologice%20(1)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2\Downloads\caracteristici%20epidemiologice%20(1)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'[caracteristici epidemiologice (1).xlsx]Sheet11'!$J$7:$O$7</c:f>
              <c:strCache>
                <c:ptCount val="6"/>
                <c:pt idx="0">
                  <c:v>Screening</c:v>
                </c:pt>
                <c:pt idx="1">
                  <c:v>TR +</c:v>
                </c:pt>
                <c:pt idx="2">
                  <c:v>Proiect</c:v>
                </c:pt>
                <c:pt idx="3">
                  <c:v>Prezentati</c:v>
                </c:pt>
                <c:pt idx="4">
                  <c:v>Evaluati</c:v>
                </c:pt>
                <c:pt idx="5">
                  <c:v>Tratati</c:v>
                </c:pt>
              </c:strCache>
            </c:strRef>
          </c:cat>
          <c:val>
            <c:numRef>
              <c:f>'[caracteristici epidemiologice (1).xlsx]Sheet11'!$J$8:$O$8</c:f>
              <c:numCache>
                <c:formatCode>General</c:formatCode>
                <c:ptCount val="6"/>
                <c:pt idx="0">
                  <c:v>525</c:v>
                </c:pt>
                <c:pt idx="1">
                  <c:v>230</c:v>
                </c:pt>
                <c:pt idx="2">
                  <c:v>44</c:v>
                </c:pt>
                <c:pt idx="3">
                  <c:v>34</c:v>
                </c:pt>
                <c:pt idx="4">
                  <c:v>13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"/>
        <c:axId val="102253312"/>
        <c:axId val="102254848"/>
      </c:barChart>
      <c:catAx>
        <c:axId val="102253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2254848"/>
        <c:crosses val="autoZero"/>
        <c:auto val="1"/>
        <c:lblAlgn val="ctr"/>
        <c:lblOffset val="100"/>
        <c:noMultiLvlLbl val="0"/>
      </c:catAx>
      <c:valAx>
        <c:axId val="102254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253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4.5699037620297471E-2"/>
          <c:y val="3.8461538461538464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'[caracteristici epidemiologice (1).xlsx]Sheet1'!$A$1</c:f>
              <c:strCache>
                <c:ptCount val="1"/>
                <c:pt idx="0">
                  <c:v>Varsta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yVal>
            <c:numRef>
              <c:f>'[caracteristici epidemiologice (1).xlsx]Sheet1'!$A$2:$A$44</c:f>
              <c:numCache>
                <c:formatCode>General</c:formatCode>
                <c:ptCount val="43"/>
                <c:pt idx="0">
                  <c:v>42</c:v>
                </c:pt>
                <c:pt idx="1">
                  <c:v>42</c:v>
                </c:pt>
                <c:pt idx="2">
                  <c:v>29</c:v>
                </c:pt>
                <c:pt idx="3">
                  <c:v>31</c:v>
                </c:pt>
                <c:pt idx="4">
                  <c:v>38</c:v>
                </c:pt>
                <c:pt idx="5">
                  <c:v>24</c:v>
                </c:pt>
                <c:pt idx="6">
                  <c:v>38</c:v>
                </c:pt>
                <c:pt idx="7">
                  <c:v>37</c:v>
                </c:pt>
                <c:pt idx="8">
                  <c:v>31</c:v>
                </c:pt>
                <c:pt idx="9">
                  <c:v>39</c:v>
                </c:pt>
                <c:pt idx="10">
                  <c:v>37</c:v>
                </c:pt>
                <c:pt idx="11">
                  <c:v>29</c:v>
                </c:pt>
                <c:pt idx="12">
                  <c:v>36</c:v>
                </c:pt>
                <c:pt idx="13">
                  <c:v>37</c:v>
                </c:pt>
                <c:pt idx="14">
                  <c:v>32</c:v>
                </c:pt>
                <c:pt idx="15">
                  <c:v>34</c:v>
                </c:pt>
                <c:pt idx="16">
                  <c:v>34</c:v>
                </c:pt>
                <c:pt idx="17">
                  <c:v>37</c:v>
                </c:pt>
                <c:pt idx="18">
                  <c:v>34</c:v>
                </c:pt>
                <c:pt idx="19">
                  <c:v>27</c:v>
                </c:pt>
                <c:pt idx="20">
                  <c:v>29</c:v>
                </c:pt>
                <c:pt idx="21">
                  <c:v>35</c:v>
                </c:pt>
                <c:pt idx="22">
                  <c:v>39</c:v>
                </c:pt>
                <c:pt idx="23">
                  <c:v>28</c:v>
                </c:pt>
                <c:pt idx="24">
                  <c:v>38</c:v>
                </c:pt>
                <c:pt idx="25">
                  <c:v>33</c:v>
                </c:pt>
                <c:pt idx="26">
                  <c:v>44</c:v>
                </c:pt>
                <c:pt idx="27">
                  <c:v>38</c:v>
                </c:pt>
                <c:pt idx="28">
                  <c:v>29</c:v>
                </c:pt>
                <c:pt idx="29">
                  <c:v>37</c:v>
                </c:pt>
                <c:pt idx="30">
                  <c:v>48</c:v>
                </c:pt>
                <c:pt idx="31">
                  <c:v>30</c:v>
                </c:pt>
                <c:pt idx="32">
                  <c:v>36</c:v>
                </c:pt>
                <c:pt idx="33">
                  <c:v>31</c:v>
                </c:pt>
                <c:pt idx="34">
                  <c:v>54</c:v>
                </c:pt>
                <c:pt idx="35">
                  <c:v>59</c:v>
                </c:pt>
                <c:pt idx="36">
                  <c:v>29</c:v>
                </c:pt>
                <c:pt idx="37">
                  <c:v>39</c:v>
                </c:pt>
                <c:pt idx="38">
                  <c:v>34</c:v>
                </c:pt>
                <c:pt idx="39">
                  <c:v>33</c:v>
                </c:pt>
                <c:pt idx="40">
                  <c:v>37</c:v>
                </c:pt>
                <c:pt idx="41">
                  <c:v>36</c:v>
                </c:pt>
                <c:pt idx="42">
                  <c:v>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284288"/>
        <c:axId val="102109952"/>
      </c:scatterChart>
      <c:valAx>
        <c:axId val="10228428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02109952"/>
        <c:crosses val="autoZero"/>
        <c:crossBetween val="midCat"/>
      </c:valAx>
      <c:valAx>
        <c:axId val="10210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28428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'[caracteristici epidemiologice (1).xlsx]Sheet7'!$B$4:$B$7</c:f>
              <c:strCache>
                <c:ptCount val="4"/>
                <c:pt idx="0">
                  <c:v>total</c:v>
                </c:pt>
                <c:pt idx="1">
                  <c:v>prezentati</c:v>
                </c:pt>
                <c:pt idx="2">
                  <c:v>evaluati</c:v>
                </c:pt>
                <c:pt idx="3">
                  <c:v>tratati</c:v>
                </c:pt>
              </c:strCache>
            </c:strRef>
          </c:cat>
          <c:val>
            <c:numRef>
              <c:f>'[caracteristici epidemiologice (1).xlsx]Sheet7'!$C$4:$C$7</c:f>
              <c:numCache>
                <c:formatCode>General</c:formatCode>
                <c:ptCount val="4"/>
                <c:pt idx="0">
                  <c:v>44</c:v>
                </c:pt>
                <c:pt idx="1">
                  <c:v>34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8606208"/>
        <c:axId val="94243072"/>
      </c:barChart>
      <c:catAx>
        <c:axId val="48606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94243072"/>
        <c:crosses val="autoZero"/>
        <c:auto val="1"/>
        <c:lblAlgn val="ctr"/>
        <c:lblOffset val="100"/>
        <c:noMultiLvlLbl val="0"/>
      </c:catAx>
      <c:valAx>
        <c:axId val="94243072"/>
        <c:scaling>
          <c:orientation val="minMax"/>
        </c:scaling>
        <c:delete val="0"/>
        <c:axPos val="l"/>
        <c:title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86062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B/>
            </a:sp3d>
          </c:spPr>
          <c:explosion val="25"/>
          <c:dPt>
            <c:idx val="1"/>
            <c:bubble3D val="0"/>
            <c:explosion val="47"/>
          </c:dPt>
          <c:dPt>
            <c:idx val="4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B/>
              </a:sp3d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'[caracteristici epidemiologice (1).xlsx]Sheet6'!$P$14:$P$18</c:f>
              <c:strCache>
                <c:ptCount val="5"/>
                <c:pt idx="0">
                  <c:v>Fscan &lt;F2</c:v>
                </c:pt>
                <c:pt idx="1">
                  <c:v>neprezentati</c:v>
                </c:pt>
                <c:pt idx="2">
                  <c:v>ARN-VHC nedetectabil</c:v>
                </c:pt>
                <c:pt idx="3">
                  <c:v>B+C+D</c:v>
                </c:pt>
                <c:pt idx="4">
                  <c:v>evaluati</c:v>
                </c:pt>
              </c:strCache>
            </c:strRef>
          </c:cat>
          <c:val>
            <c:numRef>
              <c:f>'[caracteristici epidemiologice (1).xlsx]Sheet6'!$Q$14:$Q$18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44155244483327"/>
          <c:y val="0.60554052253630886"/>
          <c:w val="0.29317573150578402"/>
          <c:h val="0.3894099443588027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0879629629629629"/>
          <c:w val="0.81388888888888888"/>
          <c:h val="0.77314814814814814"/>
        </c:manualLayout>
      </c:layout>
      <c:pie3DChart>
        <c:varyColors val="1"/>
        <c:ser>
          <c:idx val="0"/>
          <c:order val="0"/>
          <c:tx>
            <c:strRef>
              <c:f>'[caracteristici epidemiologice (1).xlsx]Sheet6'!$L$12</c:f>
              <c:strCache>
                <c:ptCount val="1"/>
                <c:pt idx="0">
                  <c:v>nr.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'[caracteristici epidemiologice (1).xlsx]Sheet6'!$K$13:$K$17</c:f>
              <c:strCache>
                <c:ptCount val="5"/>
                <c:pt idx="0">
                  <c:v>&lt;F2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nu</c:v>
                </c:pt>
              </c:strCache>
            </c:strRef>
          </c:cat>
          <c:val>
            <c:numRef>
              <c:f>'[caracteristici epidemiologice (1).xlsx]Sheet6'!$L$13:$L$17</c:f>
              <c:numCache>
                <c:formatCode>General</c:formatCode>
                <c:ptCount val="5"/>
                <c:pt idx="0">
                  <c:v>10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8060-6E30-4AC8-905C-AF2B06BC8D5F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EE09-5637-481A-A368-61589FCA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1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8060-6E30-4AC8-905C-AF2B06BC8D5F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EE09-5637-481A-A368-61589FCA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1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8060-6E30-4AC8-905C-AF2B06BC8D5F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EE09-5637-481A-A368-61589FCA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0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8060-6E30-4AC8-905C-AF2B06BC8D5F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EE09-5637-481A-A368-61589FCA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4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8060-6E30-4AC8-905C-AF2B06BC8D5F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EE09-5637-481A-A368-61589FCA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4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8060-6E30-4AC8-905C-AF2B06BC8D5F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EE09-5637-481A-A368-61589FCA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1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8060-6E30-4AC8-905C-AF2B06BC8D5F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EE09-5637-481A-A368-61589FCA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5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8060-6E30-4AC8-905C-AF2B06BC8D5F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EE09-5637-481A-A368-61589FCA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9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8060-6E30-4AC8-905C-AF2B06BC8D5F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EE09-5637-481A-A368-61589FCA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8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8060-6E30-4AC8-905C-AF2B06BC8D5F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EE09-5637-481A-A368-61589FCA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9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8060-6E30-4AC8-905C-AF2B06BC8D5F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EE09-5637-481A-A368-61589FCA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9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66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8060-6E30-4AC8-905C-AF2B06BC8D5F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EE09-5637-481A-A368-61589FCA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Experiența</a:t>
            </a:r>
            <a:r>
              <a:rPr lang="fr-FR" dirty="0"/>
              <a:t> </a:t>
            </a:r>
            <a:r>
              <a:rPr lang="fr-FR" dirty="0" err="1"/>
              <a:t>Spitalului</a:t>
            </a:r>
            <a:r>
              <a:rPr lang="fr-FR" dirty="0"/>
              <a:t> </a:t>
            </a:r>
            <a:r>
              <a:rPr lang="pt-BR" dirty="0"/>
              <a:t>“</a:t>
            </a:r>
            <a:r>
              <a:rPr lang="fr-FR" dirty="0"/>
              <a:t>Dr. Victor </a:t>
            </a:r>
            <a:r>
              <a:rPr lang="fr-FR" dirty="0" err="1"/>
              <a:t>Babeș</a:t>
            </a:r>
            <a:r>
              <a:rPr lang="pt-BR" dirty="0"/>
              <a:t>“ </a:t>
            </a:r>
            <a:r>
              <a:rPr lang="fr-FR" dirty="0" err="1"/>
              <a:t>ȋn</a:t>
            </a:r>
            <a:r>
              <a:rPr lang="fr-FR" dirty="0"/>
              <a:t> </a:t>
            </a:r>
            <a:r>
              <a:rPr lang="fr-FR" dirty="0" err="1"/>
              <a:t>tratamentul</a:t>
            </a:r>
            <a:r>
              <a:rPr lang="fr-FR" dirty="0"/>
              <a:t> </a:t>
            </a:r>
            <a:r>
              <a:rPr lang="fr-FR" dirty="0" err="1"/>
              <a:t>pacienților</a:t>
            </a:r>
            <a:r>
              <a:rPr lang="fr-FR" dirty="0"/>
              <a:t> </a:t>
            </a:r>
            <a:r>
              <a:rPr lang="fr-FR" dirty="0" err="1"/>
              <a:t>consumatori</a:t>
            </a:r>
            <a:r>
              <a:rPr lang="fr-FR" dirty="0"/>
              <a:t> de </a:t>
            </a:r>
            <a:r>
              <a:rPr lang="fr-FR" dirty="0" err="1"/>
              <a:t>droguri</a:t>
            </a:r>
            <a:r>
              <a:rPr lang="fr-FR" dirty="0"/>
              <a:t> </a:t>
            </a:r>
            <a:r>
              <a:rPr lang="fr-FR" dirty="0" err="1"/>
              <a:t>injectabile</a:t>
            </a:r>
            <a:r>
              <a:rPr lang="fr-FR" dirty="0"/>
              <a:t>, </a:t>
            </a:r>
            <a:r>
              <a:rPr lang="fr-FR" dirty="0" err="1"/>
              <a:t>monoinfectați</a:t>
            </a:r>
            <a:r>
              <a:rPr lang="fr-FR" dirty="0"/>
              <a:t> VHC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Asist</a:t>
            </a:r>
            <a:r>
              <a:rPr lang="en-US" dirty="0"/>
              <a:t>. </a:t>
            </a:r>
            <a:r>
              <a:rPr lang="en-US" dirty="0" err="1"/>
              <a:t>univ.</a:t>
            </a:r>
            <a:r>
              <a:rPr lang="en-US" dirty="0"/>
              <a:t> Dr. </a:t>
            </a:r>
            <a:r>
              <a:rPr lang="en-US" dirty="0" err="1"/>
              <a:t>Ștefan</a:t>
            </a:r>
            <a:r>
              <a:rPr lang="en-US" dirty="0"/>
              <a:t> </a:t>
            </a:r>
            <a:r>
              <a:rPr lang="en-US" dirty="0" err="1"/>
              <a:t>Lazăr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Dinamica</a:t>
            </a:r>
            <a:r>
              <a:rPr lang="en-US" dirty="0" smtClean="0"/>
              <a:t> </a:t>
            </a:r>
            <a:r>
              <a:rPr lang="en-US" dirty="0" err="1" smtClean="0"/>
              <a:t>pacientilor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96337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01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Evaluare</a:t>
            </a:r>
            <a:r>
              <a:rPr lang="en-US" dirty="0" smtClean="0"/>
              <a:t> 2017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4472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24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Profilul</a:t>
            </a:r>
            <a:r>
              <a:rPr lang="en-US" dirty="0" smtClean="0"/>
              <a:t> </a:t>
            </a:r>
            <a:r>
              <a:rPr lang="en-US" dirty="0" err="1" smtClean="0"/>
              <a:t>lotului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070667"/>
              </p:ext>
            </p:extLst>
          </p:nvPr>
        </p:nvGraphicFramePr>
        <p:xfrm>
          <a:off x="1905000" y="1828800"/>
          <a:ext cx="1219200" cy="22402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TGP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TGO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GGT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00022"/>
              </p:ext>
            </p:extLst>
          </p:nvPr>
        </p:nvGraphicFramePr>
        <p:xfrm>
          <a:off x="4572000" y="1828800"/>
          <a:ext cx="3429000" cy="2240280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Trombocite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218000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216000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Hemoglobina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14.8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15.2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Leucocite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8700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8700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759252"/>
              </p:ext>
            </p:extLst>
          </p:nvPr>
        </p:nvGraphicFramePr>
        <p:xfrm>
          <a:off x="3276600" y="4572000"/>
          <a:ext cx="2743200" cy="1120140"/>
        </p:xfrm>
        <a:graphic>
          <a:graphicData uri="http://schemas.openxmlformats.org/drawingml/2006/table">
            <a:tbl>
              <a:tblPr/>
              <a:tblGrid>
                <a:gridCol w="1316736"/>
                <a:gridCol w="1426464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ARN-VHC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1410000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478563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5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Evaluarea</a:t>
            </a:r>
            <a:r>
              <a:rPr lang="en-US" dirty="0" smtClean="0"/>
              <a:t> </a:t>
            </a:r>
            <a:r>
              <a:rPr lang="en-US" dirty="0" err="1" smtClean="0"/>
              <a:t>fibrozei</a:t>
            </a:r>
            <a:r>
              <a:rPr lang="en-US" dirty="0" smtClean="0"/>
              <a:t> </a:t>
            </a:r>
            <a:r>
              <a:rPr lang="en-US" dirty="0" err="1" smtClean="0"/>
              <a:t>hepatice</a:t>
            </a:r>
            <a:r>
              <a:rPr lang="en-US" dirty="0" smtClean="0"/>
              <a:t> 2017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9989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23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CNAS 2016-2017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111240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9" y="4152900"/>
            <a:ext cx="7205662" cy="80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6440"/>
            <a:ext cx="7777162" cy="17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6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Evaluare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 </a:t>
            </a:r>
            <a:r>
              <a:rPr lang="en-US" dirty="0" err="1" smtClean="0"/>
              <a:t>pacienti</a:t>
            </a:r>
            <a:r>
              <a:rPr lang="en-US" dirty="0" smtClean="0"/>
              <a:t> </a:t>
            </a:r>
            <a:r>
              <a:rPr lang="en-US" dirty="0" err="1" smtClean="0"/>
              <a:t>evaluare</a:t>
            </a:r>
            <a:r>
              <a:rPr lang="en-US" dirty="0" smtClean="0"/>
              <a:t> </a:t>
            </a:r>
            <a:r>
              <a:rPr lang="en-US" dirty="0" err="1" smtClean="0"/>
              <a:t>completa</a:t>
            </a:r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 err="1" smtClean="0"/>
              <a:t>pacienti</a:t>
            </a:r>
            <a:r>
              <a:rPr lang="en-US" dirty="0" smtClean="0"/>
              <a:t> – </a:t>
            </a:r>
            <a:r>
              <a:rPr lang="en-US" dirty="0" err="1" smtClean="0"/>
              <a:t>discrepante</a:t>
            </a:r>
            <a:r>
              <a:rPr lang="en-US" dirty="0" smtClean="0"/>
              <a:t> </a:t>
            </a:r>
            <a:r>
              <a:rPr lang="en-US" dirty="0" err="1" smtClean="0"/>
              <a:t>Fscan-Fmax</a:t>
            </a:r>
            <a:endParaRPr lang="en-US" dirty="0" smtClean="0"/>
          </a:p>
          <a:p>
            <a:r>
              <a:rPr lang="en-US" dirty="0" err="1" smtClean="0"/>
              <a:t>Doar</a:t>
            </a:r>
            <a:r>
              <a:rPr lang="en-US" dirty="0" smtClean="0"/>
              <a:t> 4 </a:t>
            </a:r>
            <a:r>
              <a:rPr lang="en-US" dirty="0" err="1" smtClean="0"/>
              <a:t>pacienti</a:t>
            </a:r>
            <a:r>
              <a:rPr lang="en-US" dirty="0" smtClean="0"/>
              <a:t> </a:t>
            </a:r>
            <a:r>
              <a:rPr lang="en-US" dirty="0" err="1" smtClean="0"/>
              <a:t>eligibili</a:t>
            </a:r>
            <a:r>
              <a:rPr lang="en-US" dirty="0" smtClean="0"/>
              <a:t> </a:t>
            </a:r>
            <a:r>
              <a:rPr lang="en-US" dirty="0" err="1" smtClean="0"/>
              <a:t>Fmax</a:t>
            </a:r>
            <a:endParaRPr lang="en-US" dirty="0" smtClean="0"/>
          </a:p>
          <a:p>
            <a:r>
              <a:rPr lang="en-US" dirty="0" err="1" smtClean="0"/>
              <a:t>Fscan</a:t>
            </a:r>
            <a:r>
              <a:rPr lang="en-US" dirty="0" smtClean="0"/>
              <a:t> – </a:t>
            </a:r>
            <a:r>
              <a:rPr lang="en-US" dirty="0" err="1" smtClean="0"/>
              <a:t>refacut</a:t>
            </a:r>
            <a:r>
              <a:rPr lang="en-US" dirty="0" smtClean="0"/>
              <a:t>: </a:t>
            </a:r>
            <a:r>
              <a:rPr lang="en-US" dirty="0" err="1" smtClean="0"/>
              <a:t>inca</a:t>
            </a:r>
            <a:r>
              <a:rPr lang="en-US" dirty="0" smtClean="0"/>
              <a:t> 4 </a:t>
            </a:r>
            <a:r>
              <a:rPr lang="en-US" dirty="0" err="1" smtClean="0"/>
              <a:t>pacienti</a:t>
            </a:r>
            <a:r>
              <a:rPr lang="en-US" dirty="0" smtClean="0"/>
              <a:t> </a:t>
            </a:r>
            <a:r>
              <a:rPr lang="en-US" dirty="0" err="1" smtClean="0"/>
              <a:t>eligibili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52381"/>
              </p:ext>
            </p:extLst>
          </p:nvPr>
        </p:nvGraphicFramePr>
        <p:xfrm>
          <a:off x="2895600" y="4267200"/>
          <a:ext cx="3581401" cy="1493520"/>
        </p:xfrm>
        <a:graphic>
          <a:graphicData uri="http://schemas.openxmlformats.org/drawingml/2006/table">
            <a:tbl>
              <a:tblPr/>
              <a:tblGrid>
                <a:gridCol w="1334247"/>
                <a:gridCol w="1123577"/>
                <a:gridCol w="1123577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Fibroscan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9.25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F2-F3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FibroMax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F0-F1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3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Tratament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Din </a:t>
            </a:r>
            <a:r>
              <a:rPr lang="en-US" dirty="0" err="1" smtClean="0"/>
              <a:t>cei</a:t>
            </a:r>
            <a:r>
              <a:rPr lang="en-US" dirty="0" smtClean="0"/>
              <a:t> 8 </a:t>
            </a:r>
            <a:r>
              <a:rPr lang="en-US" dirty="0" err="1" smtClean="0"/>
              <a:t>pacienti</a:t>
            </a:r>
            <a:r>
              <a:rPr lang="en-US" dirty="0" smtClean="0"/>
              <a:t> </a:t>
            </a:r>
            <a:r>
              <a:rPr lang="en-US" dirty="0" err="1" smtClean="0"/>
              <a:t>considerati</a:t>
            </a:r>
            <a:r>
              <a:rPr lang="en-US" dirty="0" smtClean="0"/>
              <a:t> </a:t>
            </a:r>
            <a:r>
              <a:rPr lang="en-US" dirty="0" err="1" smtClean="0"/>
              <a:t>eligibili</a:t>
            </a:r>
            <a:r>
              <a:rPr lang="en-US" dirty="0" smtClean="0"/>
              <a:t> la 6 s-a </a:t>
            </a:r>
            <a:r>
              <a:rPr lang="en-US" dirty="0" err="1" smtClean="0"/>
              <a:t>initiat</a:t>
            </a:r>
            <a:r>
              <a:rPr lang="en-US" dirty="0" smtClean="0"/>
              <a:t> </a:t>
            </a:r>
            <a:r>
              <a:rPr lang="en-US" dirty="0" err="1" smtClean="0"/>
              <a:t>tratamentul</a:t>
            </a:r>
            <a:r>
              <a:rPr lang="en-US" dirty="0" smtClean="0"/>
              <a:t> DAA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pacienti</a:t>
            </a:r>
            <a:r>
              <a:rPr lang="en-US" dirty="0"/>
              <a:t> </a:t>
            </a:r>
            <a:r>
              <a:rPr lang="en-US" dirty="0" smtClean="0"/>
              <a:t>:</a:t>
            </a:r>
            <a:r>
              <a:rPr lang="en-US" dirty="0" err="1" smtClean="0"/>
              <a:t>sofosbuvir</a:t>
            </a:r>
            <a:r>
              <a:rPr lang="en-US" dirty="0" smtClean="0"/>
              <a:t>/</a:t>
            </a:r>
            <a:r>
              <a:rPr lang="en-US" dirty="0" err="1" smtClean="0"/>
              <a:t>ledipasvir</a:t>
            </a:r>
            <a:r>
              <a:rPr lang="en-US" dirty="0" smtClean="0"/>
              <a:t> (</a:t>
            </a:r>
            <a:r>
              <a:rPr lang="en-US" dirty="0" err="1" smtClean="0"/>
              <a:t>Harvoni</a:t>
            </a:r>
            <a:r>
              <a:rPr lang="en-US" dirty="0" smtClean="0"/>
              <a:t>)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pacient</a:t>
            </a:r>
            <a:r>
              <a:rPr lang="en-US" dirty="0" smtClean="0"/>
              <a:t> : </a:t>
            </a:r>
            <a:r>
              <a:rPr lang="en-US" dirty="0" err="1" smtClean="0"/>
              <a:t>ombitasvir</a:t>
            </a:r>
            <a:r>
              <a:rPr lang="en-US" dirty="0" smtClean="0"/>
              <a:t> / </a:t>
            </a:r>
            <a:r>
              <a:rPr lang="en-US" dirty="0" err="1" smtClean="0"/>
              <a:t>paritaprevir</a:t>
            </a:r>
            <a:r>
              <a:rPr lang="en-US" dirty="0" smtClean="0"/>
              <a:t> / ritonavir-</a:t>
            </a:r>
            <a:r>
              <a:rPr lang="en-US" dirty="0" err="1" smtClean="0"/>
              <a:t>dasabuvir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Viekirax</a:t>
            </a:r>
            <a:r>
              <a:rPr lang="en-US" dirty="0" smtClean="0"/>
              <a:t> – </a:t>
            </a:r>
            <a:r>
              <a:rPr lang="en-US" dirty="0" err="1" smtClean="0"/>
              <a:t>Exviera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Toti</a:t>
            </a:r>
            <a:r>
              <a:rPr lang="en-US" dirty="0" smtClean="0"/>
              <a:t> </a:t>
            </a:r>
            <a:r>
              <a:rPr lang="en-US" dirty="0" err="1" smtClean="0"/>
              <a:t>pacientii</a:t>
            </a:r>
            <a:r>
              <a:rPr lang="en-US" dirty="0" smtClean="0"/>
              <a:t> in </a:t>
            </a:r>
            <a:r>
              <a:rPr lang="en-US" dirty="0" err="1" smtClean="0"/>
              <a:t>tratament</a:t>
            </a:r>
            <a:r>
              <a:rPr lang="en-US" dirty="0" smtClean="0"/>
              <a:t> de </a:t>
            </a:r>
            <a:r>
              <a:rPr lang="en-US" dirty="0" err="1" smtClean="0"/>
              <a:t>substitutie</a:t>
            </a:r>
            <a:r>
              <a:rPr lang="en-US" dirty="0" smtClean="0"/>
              <a:t> cu </a:t>
            </a:r>
            <a:r>
              <a:rPr lang="en-US" dirty="0" err="1" smtClean="0"/>
              <a:t>metadona</a:t>
            </a:r>
            <a:endParaRPr lang="en-US" dirty="0" smtClean="0"/>
          </a:p>
          <a:p>
            <a:r>
              <a:rPr lang="en-US" dirty="0" err="1" smtClean="0"/>
              <a:t>Fara</a:t>
            </a:r>
            <a:r>
              <a:rPr lang="en-US" dirty="0" smtClean="0"/>
              <a:t> </a:t>
            </a:r>
            <a:r>
              <a:rPr lang="en-US" dirty="0" err="1" smtClean="0"/>
              <a:t>reactii</a:t>
            </a:r>
            <a:r>
              <a:rPr lang="en-US" dirty="0" smtClean="0"/>
              <a:t> adverse </a:t>
            </a:r>
            <a:r>
              <a:rPr lang="en-US" dirty="0" err="1" smtClean="0"/>
              <a:t>notabile</a:t>
            </a:r>
            <a:endParaRPr lang="en-US" dirty="0" smtClean="0"/>
          </a:p>
          <a:p>
            <a:r>
              <a:rPr lang="en-US" dirty="0" err="1" smtClean="0"/>
              <a:t>Toti</a:t>
            </a:r>
            <a:r>
              <a:rPr lang="en-US" dirty="0" smtClean="0"/>
              <a:t> </a:t>
            </a:r>
            <a:r>
              <a:rPr lang="en-US" dirty="0" err="1" smtClean="0"/>
              <a:t>pacientii</a:t>
            </a:r>
            <a:r>
              <a:rPr lang="en-US" dirty="0" smtClean="0"/>
              <a:t> au </a:t>
            </a:r>
            <a:r>
              <a:rPr lang="en-US" dirty="0" err="1" smtClean="0"/>
              <a:t>venit</a:t>
            </a:r>
            <a:r>
              <a:rPr lang="en-US" dirty="0" smtClean="0"/>
              <a:t> la </a:t>
            </a:r>
            <a:r>
              <a:rPr lang="en-US" dirty="0" err="1" smtClean="0"/>
              <a:t>spital</a:t>
            </a:r>
            <a:r>
              <a:rPr lang="en-US" dirty="0" smtClean="0"/>
              <a:t> conform </a:t>
            </a:r>
            <a:r>
              <a:rPr lang="en-US" dirty="0" err="1" smtClean="0"/>
              <a:t>programarilor</a:t>
            </a:r>
            <a:r>
              <a:rPr lang="en-US" dirty="0" smtClean="0"/>
              <a:t> (</a:t>
            </a:r>
            <a:r>
              <a:rPr lang="en-US" dirty="0" err="1" smtClean="0"/>
              <a:t>rolul</a:t>
            </a:r>
            <a:r>
              <a:rPr lang="en-US" dirty="0" smtClean="0"/>
              <a:t> </a:t>
            </a:r>
            <a:r>
              <a:rPr lang="en-US" dirty="0" err="1" smtClean="0"/>
              <a:t>companiei</a:t>
            </a:r>
            <a:r>
              <a:rPr lang="en-US" dirty="0" smtClean="0"/>
              <a:t> de </a:t>
            </a:r>
            <a:r>
              <a:rPr lang="en-US" dirty="0" err="1" smtClean="0"/>
              <a:t>sprijin</a:t>
            </a:r>
            <a:r>
              <a:rPr lang="en-US" dirty="0" smtClean="0"/>
              <a:t>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Tratament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 2019:</a:t>
            </a:r>
          </a:p>
          <a:p>
            <a:pPr>
              <a:buFontTx/>
              <a:buChar char="-"/>
            </a:pPr>
            <a:r>
              <a:rPr lang="en-US" dirty="0" smtClean="0"/>
              <a:t>1 </a:t>
            </a:r>
            <a:r>
              <a:rPr lang="en-US" dirty="0" err="1" smtClean="0"/>
              <a:t>pacient</a:t>
            </a:r>
            <a:r>
              <a:rPr lang="en-US" dirty="0" smtClean="0"/>
              <a:t> SVR – ARN- VHC- </a:t>
            </a:r>
            <a:r>
              <a:rPr lang="en-US" dirty="0" err="1" smtClean="0"/>
              <a:t>nedetectabil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3 </a:t>
            </a:r>
            <a:r>
              <a:rPr lang="en-US" dirty="0" err="1" smtClean="0"/>
              <a:t>pacienti</a:t>
            </a:r>
            <a:r>
              <a:rPr lang="en-US" dirty="0" smtClean="0"/>
              <a:t> post EOT</a:t>
            </a:r>
          </a:p>
          <a:p>
            <a:pPr>
              <a:buFontTx/>
              <a:buChar char="-"/>
            </a:pP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pacienti</a:t>
            </a:r>
            <a:r>
              <a:rPr lang="en-US" dirty="0" smtClean="0"/>
              <a:t> in </a:t>
            </a:r>
            <a:r>
              <a:rPr lang="en-US" dirty="0" err="1" smtClean="0"/>
              <a:t>tratament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Concluzii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Pacientii</a:t>
            </a:r>
            <a:r>
              <a:rPr lang="en-US" dirty="0" smtClean="0"/>
              <a:t> </a:t>
            </a:r>
            <a:r>
              <a:rPr lang="en-US" dirty="0" err="1" smtClean="0"/>
              <a:t>consumatori</a:t>
            </a:r>
            <a:r>
              <a:rPr lang="en-US" dirty="0" smtClean="0"/>
              <a:t>/ </a:t>
            </a:r>
            <a:r>
              <a:rPr lang="en-US" dirty="0" err="1" smtClean="0"/>
              <a:t>fosti</a:t>
            </a:r>
            <a:r>
              <a:rPr lang="en-US" dirty="0" smtClean="0"/>
              <a:t> </a:t>
            </a:r>
            <a:r>
              <a:rPr lang="en-US" dirty="0" err="1" smtClean="0"/>
              <a:t>consumatori</a:t>
            </a:r>
            <a:r>
              <a:rPr lang="en-US" dirty="0" smtClean="0"/>
              <a:t> de </a:t>
            </a:r>
            <a:r>
              <a:rPr lang="en-US" dirty="0" err="1" smtClean="0"/>
              <a:t>droguri</a:t>
            </a:r>
            <a:r>
              <a:rPr lang="en-US" dirty="0" smtClean="0"/>
              <a:t> </a:t>
            </a:r>
            <a:r>
              <a:rPr lang="en-US" dirty="0" err="1" smtClean="0"/>
              <a:t>i.v.</a:t>
            </a:r>
            <a:r>
              <a:rPr lang="en-US" dirty="0" smtClean="0"/>
              <a:t> – </a:t>
            </a:r>
            <a:r>
              <a:rPr lang="en-US" dirty="0" err="1" smtClean="0"/>
              <a:t>relativ</a:t>
            </a:r>
            <a:r>
              <a:rPr lang="en-US" dirty="0" smtClean="0"/>
              <a:t> </a:t>
            </a:r>
            <a:r>
              <a:rPr lang="en-US" dirty="0" err="1" smtClean="0"/>
              <a:t>dificil</a:t>
            </a:r>
            <a:r>
              <a:rPr lang="en-US" dirty="0" smtClean="0"/>
              <a:t> de </a:t>
            </a:r>
            <a:r>
              <a:rPr lang="en-US" dirty="0" err="1" smtClean="0"/>
              <a:t>monitorizat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nu </a:t>
            </a:r>
            <a:r>
              <a:rPr lang="en-US" dirty="0" err="1" smtClean="0"/>
              <a:t>si</a:t>
            </a:r>
            <a:r>
              <a:rPr lang="en-US" dirty="0" smtClean="0"/>
              <a:t> de </a:t>
            </a:r>
            <a:r>
              <a:rPr lang="en-US" dirty="0" err="1" smtClean="0"/>
              <a:t>tratat</a:t>
            </a:r>
            <a:endParaRPr lang="en-US" dirty="0" smtClean="0"/>
          </a:p>
          <a:p>
            <a:r>
              <a:rPr lang="en-US" dirty="0" err="1" smtClean="0"/>
              <a:t>Momentul</a:t>
            </a:r>
            <a:r>
              <a:rPr lang="en-US" dirty="0" smtClean="0"/>
              <a:t> </a:t>
            </a:r>
            <a:r>
              <a:rPr lang="en-US" dirty="0" err="1" smtClean="0"/>
              <a:t>inceperii</a:t>
            </a:r>
            <a:r>
              <a:rPr lang="en-US" dirty="0" smtClean="0"/>
              <a:t> </a:t>
            </a:r>
            <a:r>
              <a:rPr lang="en-US" dirty="0" err="1" smtClean="0"/>
              <a:t>proiectului</a:t>
            </a:r>
            <a:r>
              <a:rPr lang="en-US" dirty="0"/>
              <a:t> </a:t>
            </a:r>
            <a:r>
              <a:rPr lang="en-US" dirty="0" smtClean="0"/>
              <a:t>(2017) - </a:t>
            </a:r>
            <a:r>
              <a:rPr lang="en-US" dirty="0" err="1" smtClean="0"/>
              <a:t>acces</a:t>
            </a:r>
            <a:r>
              <a:rPr lang="en-US" dirty="0" smtClean="0"/>
              <a:t> </a:t>
            </a:r>
            <a:r>
              <a:rPr lang="en-US" dirty="0" err="1" smtClean="0"/>
              <a:t>dificil</a:t>
            </a:r>
            <a:r>
              <a:rPr lang="en-US" dirty="0" smtClean="0"/>
              <a:t> la </a:t>
            </a:r>
            <a:r>
              <a:rPr lang="en-US" dirty="0" err="1" smtClean="0"/>
              <a:t>tratament</a:t>
            </a:r>
            <a:r>
              <a:rPr lang="en-US" dirty="0" smtClean="0"/>
              <a:t> (</a:t>
            </a:r>
            <a:r>
              <a:rPr lang="en-US" dirty="0" err="1" smtClean="0"/>
              <a:t>tranzitie</a:t>
            </a:r>
            <a:r>
              <a:rPr lang="en-US" dirty="0" smtClean="0"/>
              <a:t> Interferon- AAD)</a:t>
            </a:r>
          </a:p>
          <a:p>
            <a:r>
              <a:rPr lang="en-US" dirty="0" err="1" smtClean="0"/>
              <a:t>Necesitatea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sprijin</a:t>
            </a:r>
            <a:r>
              <a:rPr lang="en-US" dirty="0" smtClean="0"/>
              <a:t> important: </a:t>
            </a:r>
            <a:r>
              <a:rPr lang="en-US" dirty="0" err="1" smtClean="0"/>
              <a:t>asistent</a:t>
            </a:r>
            <a:r>
              <a:rPr lang="en-US" dirty="0" smtClean="0"/>
              <a:t> social/</a:t>
            </a:r>
            <a:r>
              <a:rPr lang="en-US" dirty="0" err="1" smtClean="0"/>
              <a:t>psiholog</a:t>
            </a:r>
            <a:endParaRPr lang="en-US" dirty="0" smtClean="0"/>
          </a:p>
          <a:p>
            <a:r>
              <a:rPr lang="en-US" dirty="0" err="1" smtClean="0"/>
              <a:t>Persistenta</a:t>
            </a:r>
            <a:r>
              <a:rPr lang="en-US" dirty="0" smtClean="0"/>
              <a:t> </a:t>
            </a:r>
            <a:r>
              <a:rPr lang="en-US" dirty="0" err="1" smtClean="0"/>
              <a:t>barierelor</a:t>
            </a:r>
            <a:r>
              <a:rPr lang="en-US" dirty="0" smtClean="0"/>
              <a:t> in </a:t>
            </a:r>
            <a:r>
              <a:rPr lang="en-US" dirty="0" err="1" smtClean="0"/>
              <a:t>calea</a:t>
            </a:r>
            <a:r>
              <a:rPr lang="en-US" dirty="0" smtClean="0"/>
              <a:t> </a:t>
            </a:r>
            <a:r>
              <a:rPr lang="en-US" dirty="0" err="1" smtClean="0"/>
              <a:t>tratamentului</a:t>
            </a:r>
            <a:r>
              <a:rPr lang="en-US" dirty="0" smtClean="0"/>
              <a:t> (</a:t>
            </a:r>
            <a:r>
              <a:rPr lang="en-US" dirty="0" err="1" smtClean="0"/>
              <a:t>lipsa</a:t>
            </a:r>
            <a:r>
              <a:rPr lang="en-US" dirty="0" smtClean="0"/>
              <a:t> </a:t>
            </a:r>
            <a:r>
              <a:rPr lang="en-US" dirty="0" err="1" smtClean="0"/>
              <a:t>medicului</a:t>
            </a:r>
            <a:r>
              <a:rPr lang="en-US" dirty="0" smtClean="0"/>
              <a:t> de </a:t>
            </a:r>
            <a:r>
              <a:rPr lang="en-US" dirty="0" err="1" smtClean="0"/>
              <a:t>familie</a:t>
            </a:r>
            <a:r>
              <a:rPr lang="en-US" dirty="0" smtClean="0"/>
              <a:t>/</a:t>
            </a:r>
            <a:r>
              <a:rPr lang="en-US" dirty="0" err="1" smtClean="0"/>
              <a:t>asigurari</a:t>
            </a:r>
            <a:r>
              <a:rPr lang="en-US" dirty="0" smtClean="0"/>
              <a:t>/</a:t>
            </a:r>
            <a:r>
              <a:rPr lang="en-US" dirty="0" err="1" smtClean="0"/>
              <a:t>dificultate</a:t>
            </a:r>
            <a:r>
              <a:rPr lang="en-US" dirty="0" smtClean="0"/>
              <a:t> in </a:t>
            </a:r>
            <a:r>
              <a:rPr lang="en-US" dirty="0" err="1" smtClean="0"/>
              <a:t>tratamentul</a:t>
            </a:r>
            <a:r>
              <a:rPr lang="en-US" dirty="0" smtClean="0"/>
              <a:t> </a:t>
            </a:r>
            <a:r>
              <a:rPr lang="en-US" dirty="0" err="1" smtClean="0"/>
              <a:t>pacientilor</a:t>
            </a:r>
            <a:r>
              <a:rPr lang="en-US" dirty="0" smtClean="0"/>
              <a:t> din </a:t>
            </a:r>
            <a:r>
              <a:rPr lang="en-US" dirty="0" err="1" smtClean="0"/>
              <a:t>penitenciare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4400" cy="51054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Prevalenta</a:t>
            </a:r>
            <a:r>
              <a:rPr lang="en-US" dirty="0" smtClean="0"/>
              <a:t> </a:t>
            </a:r>
            <a:r>
              <a:rPr lang="en-US" dirty="0" err="1" smtClean="0"/>
              <a:t>globala</a:t>
            </a:r>
            <a:r>
              <a:rPr lang="en-US" dirty="0" smtClean="0"/>
              <a:t> a </a:t>
            </a:r>
            <a:r>
              <a:rPr lang="en-US" dirty="0" err="1" smtClean="0"/>
              <a:t>infectiei</a:t>
            </a:r>
            <a:r>
              <a:rPr lang="en-US" dirty="0" smtClean="0"/>
              <a:t> cu VHC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773700" cy="45259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4" y="1219200"/>
            <a:ext cx="435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70 </a:t>
            </a:r>
            <a:r>
              <a:rPr lang="en-US" sz="2400" dirty="0" err="1" smtClean="0"/>
              <a:t>milioane</a:t>
            </a:r>
            <a:r>
              <a:rPr lang="en-US" sz="2400" dirty="0" smtClean="0"/>
              <a:t> de </a:t>
            </a:r>
            <a:r>
              <a:rPr lang="en-US" sz="2400" dirty="0" err="1" smtClean="0"/>
              <a:t>oameni</a:t>
            </a:r>
            <a:r>
              <a:rPr lang="en-US" sz="2400" dirty="0" smtClean="0"/>
              <a:t> </a:t>
            </a:r>
            <a:r>
              <a:rPr lang="en-US" sz="2400" dirty="0" err="1" smtClean="0"/>
              <a:t>infectati</a:t>
            </a:r>
            <a:r>
              <a:rPr lang="en-US" sz="2400" dirty="0" smtClean="0"/>
              <a:t> *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10869" y="6444734"/>
            <a:ext cx="165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Date OMS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istorie</a:t>
            </a:r>
            <a:r>
              <a:rPr lang="en-US" dirty="0" smtClean="0"/>
              <a:t> de </a:t>
            </a:r>
            <a:r>
              <a:rPr lang="en-US" dirty="0" err="1" smtClean="0"/>
              <a:t>succes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7" y="1676400"/>
            <a:ext cx="8505653" cy="45719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5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istorie</a:t>
            </a:r>
            <a:r>
              <a:rPr lang="en-US" dirty="0" smtClean="0"/>
              <a:t> de </a:t>
            </a:r>
            <a:r>
              <a:rPr lang="en-US" dirty="0" err="1" smtClean="0"/>
              <a:t>succes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5" y="1371600"/>
            <a:ext cx="8426615" cy="5181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4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Strategia</a:t>
            </a:r>
            <a:r>
              <a:rPr lang="en-US" dirty="0" smtClean="0"/>
              <a:t> </a:t>
            </a:r>
            <a:r>
              <a:rPr lang="en-US" dirty="0" err="1" smtClean="0"/>
              <a:t>globala</a:t>
            </a:r>
            <a:r>
              <a:rPr lang="en-US" dirty="0" smtClean="0"/>
              <a:t> OMS 2016-2030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103620" cy="41224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943600"/>
            <a:ext cx="7528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Reducerea</a:t>
            </a:r>
            <a:r>
              <a:rPr lang="en-US" dirty="0" smtClean="0"/>
              <a:t> </a:t>
            </a:r>
            <a:r>
              <a:rPr lang="en-US" dirty="0" err="1" smtClean="0"/>
              <a:t>infectiilor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r>
              <a:rPr lang="en-US" dirty="0" smtClean="0"/>
              <a:t> de la 6-10 </a:t>
            </a:r>
            <a:r>
              <a:rPr lang="en-US" dirty="0" err="1" smtClean="0"/>
              <a:t>milioane</a:t>
            </a:r>
            <a:r>
              <a:rPr lang="en-US" dirty="0" smtClean="0"/>
              <a:t> (1995) la 900.000 (2030)</a:t>
            </a:r>
          </a:p>
          <a:p>
            <a:r>
              <a:rPr lang="en-US" dirty="0" err="1" smtClean="0"/>
              <a:t>Reducerea</a:t>
            </a:r>
            <a:r>
              <a:rPr lang="en-US" dirty="0" smtClean="0"/>
              <a:t> </a:t>
            </a:r>
            <a:r>
              <a:rPr lang="en-US" dirty="0" err="1" smtClean="0"/>
              <a:t>numarului</a:t>
            </a:r>
            <a:r>
              <a:rPr lang="en-US" dirty="0" smtClean="0"/>
              <a:t> de </a:t>
            </a:r>
            <a:r>
              <a:rPr lang="en-US" dirty="0" err="1" smtClean="0"/>
              <a:t>decese</a:t>
            </a:r>
            <a:r>
              <a:rPr lang="en-US" dirty="0" smtClean="0"/>
              <a:t> de la 1,4 </a:t>
            </a:r>
            <a:r>
              <a:rPr lang="en-US" dirty="0" err="1" smtClean="0"/>
              <a:t>milioane</a:t>
            </a:r>
            <a:r>
              <a:rPr lang="en-US" dirty="0" smtClean="0"/>
              <a:t> (1995) la sub 500000 (2030)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Privire</a:t>
            </a:r>
            <a:r>
              <a:rPr lang="en-US" dirty="0" smtClean="0"/>
              <a:t> de </a:t>
            </a:r>
            <a:r>
              <a:rPr lang="en-US" dirty="0" err="1" smtClean="0"/>
              <a:t>ansamblu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Hepcare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2395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32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Date </a:t>
            </a:r>
            <a:r>
              <a:rPr lang="en-US" dirty="0" err="1" smtClean="0"/>
              <a:t>demografice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658019"/>
              </p:ext>
            </p:extLst>
          </p:nvPr>
        </p:nvGraphicFramePr>
        <p:xfrm>
          <a:off x="914400" y="2438400"/>
          <a:ext cx="7543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990600"/>
            <a:ext cx="32433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Numar</a:t>
            </a:r>
            <a:r>
              <a:rPr lang="en-US" sz="2200" dirty="0" smtClean="0"/>
              <a:t> de </a:t>
            </a:r>
            <a:r>
              <a:rPr lang="en-US" sz="2200" dirty="0" err="1" smtClean="0"/>
              <a:t>pacienti</a:t>
            </a:r>
            <a:r>
              <a:rPr lang="en-US" sz="2200" dirty="0" smtClean="0"/>
              <a:t> : 44</a:t>
            </a:r>
          </a:p>
          <a:p>
            <a:r>
              <a:rPr lang="en-US" sz="2200" dirty="0" smtClean="0"/>
              <a:t>Sex ratio B/F= 2,81 (31/11)</a:t>
            </a:r>
          </a:p>
          <a:p>
            <a:r>
              <a:rPr lang="en-US" sz="2200" dirty="0" err="1" smtClean="0"/>
              <a:t>Varsta</a:t>
            </a:r>
            <a:r>
              <a:rPr lang="en-US" sz="2200" dirty="0" smtClean="0"/>
              <a:t> </a:t>
            </a:r>
            <a:r>
              <a:rPr lang="en-US" sz="2200" dirty="0" err="1" smtClean="0"/>
              <a:t>medie</a:t>
            </a:r>
            <a:r>
              <a:rPr lang="en-US" sz="2200" dirty="0" smtClean="0"/>
              <a:t> = 35,58 </a:t>
            </a:r>
            <a:r>
              <a:rPr lang="en-US" sz="2200" dirty="0" err="1" smtClean="0"/>
              <a:t>ani</a:t>
            </a:r>
            <a:endParaRPr lang="en-US" sz="2200" dirty="0" smtClean="0"/>
          </a:p>
          <a:p>
            <a:r>
              <a:rPr lang="en-US" sz="2200" dirty="0" err="1" smtClean="0"/>
              <a:t>Mediana</a:t>
            </a:r>
            <a:r>
              <a:rPr lang="en-US" sz="2200" dirty="0" smtClean="0"/>
              <a:t> </a:t>
            </a:r>
            <a:r>
              <a:rPr lang="en-US" sz="2200" dirty="0" err="1" smtClean="0"/>
              <a:t>varstei</a:t>
            </a:r>
            <a:r>
              <a:rPr lang="en-US" sz="2200" dirty="0" smtClean="0"/>
              <a:t>= 35,5 </a:t>
            </a:r>
            <a:r>
              <a:rPr lang="en-US" sz="2200" dirty="0" err="1" smtClean="0"/>
              <a:t>ani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404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Istoric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486291"/>
              </p:ext>
            </p:extLst>
          </p:nvPr>
        </p:nvGraphicFramePr>
        <p:xfrm>
          <a:off x="1828800" y="1828801"/>
          <a:ext cx="5181600" cy="1688484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tblPr>
              <a:tblGrid>
                <a:gridCol w="3748074"/>
                <a:gridCol w="1433526"/>
              </a:tblGrid>
              <a:tr h="422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medic de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familie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22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homless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22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detentie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22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substitutie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opioide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16526"/>
              </p:ext>
            </p:extLst>
          </p:nvPr>
        </p:nvGraphicFramePr>
        <p:xfrm>
          <a:off x="1828800" y="3962400"/>
          <a:ext cx="5181600" cy="190500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</a:tblPr>
              <a:tblGrid>
                <a:gridCol w="3545304"/>
                <a:gridCol w="1636296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droguri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heroina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etnobotanice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neaga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heroina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etnobotanice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marijuana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0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769214"/>
              </p:ext>
            </p:extLst>
          </p:nvPr>
        </p:nvGraphicFramePr>
        <p:xfrm>
          <a:off x="2238375" y="1676400"/>
          <a:ext cx="3962400" cy="2987040"/>
        </p:xfrm>
        <a:graphic>
          <a:graphicData uri="http://schemas.openxmlformats.org/drawingml/2006/table">
            <a:tbl>
              <a:tblPr/>
              <a:tblGrid>
                <a:gridCol w="2580341"/>
                <a:gridCol w="1382059"/>
              </a:tblGrid>
              <a:tr h="6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Spital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Victor Babes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Centre Caia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Carusel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 Pozitiv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Odesa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Penitenciar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Rahova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00200" y="4953000"/>
            <a:ext cx="67056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</a:rPr>
              <a:t>Consum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mediu</a:t>
            </a:r>
            <a:r>
              <a:rPr lang="en-US" sz="3200" dirty="0">
                <a:solidFill>
                  <a:prstClr val="black"/>
                </a:solidFill>
              </a:rPr>
              <a:t> de </a:t>
            </a:r>
            <a:r>
              <a:rPr lang="en-US" sz="3200" dirty="0" err="1">
                <a:solidFill>
                  <a:prstClr val="black"/>
                </a:solidFill>
              </a:rPr>
              <a:t>droguri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i.v.</a:t>
            </a:r>
            <a:r>
              <a:rPr lang="en-US" sz="3200" dirty="0">
                <a:solidFill>
                  <a:prstClr val="black"/>
                </a:solidFill>
              </a:rPr>
              <a:t>: 10 </a:t>
            </a:r>
            <a:r>
              <a:rPr lang="en-US" sz="3200" dirty="0" err="1">
                <a:solidFill>
                  <a:prstClr val="black"/>
                </a:solidFill>
              </a:rPr>
              <a:t>ani</a:t>
            </a:r>
            <a:endParaRPr lang="en-US" sz="3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Stop </a:t>
            </a:r>
            <a:r>
              <a:rPr lang="en-US" sz="3200" dirty="0" err="1">
                <a:solidFill>
                  <a:prstClr val="black"/>
                </a:solidFill>
              </a:rPr>
              <a:t>consum</a:t>
            </a:r>
            <a:r>
              <a:rPr lang="en-US" sz="3200" dirty="0">
                <a:solidFill>
                  <a:prstClr val="black"/>
                </a:solidFill>
              </a:rPr>
              <a:t>: </a:t>
            </a:r>
            <a:r>
              <a:rPr lang="en-US" sz="3200" dirty="0" err="1">
                <a:solidFill>
                  <a:prstClr val="black"/>
                </a:solidFill>
              </a:rPr>
              <a:t>medie</a:t>
            </a:r>
            <a:r>
              <a:rPr lang="en-US" sz="3200" dirty="0">
                <a:solidFill>
                  <a:prstClr val="black"/>
                </a:solidFill>
              </a:rPr>
              <a:t> 10 </a:t>
            </a:r>
            <a:r>
              <a:rPr lang="en-US" sz="3200" dirty="0" err="1">
                <a:solidFill>
                  <a:prstClr val="black"/>
                </a:solidFill>
              </a:rPr>
              <a:t>ani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1538</TotalTime>
  <Words>395</Words>
  <Application>Microsoft Office PowerPoint</Application>
  <PresentationFormat>On-screen Show 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Experiența Spitalului “Dr. Victor Babeș“ ȋn tratamentul pacienților consumatori de droguri injectabile, monoinfectați VHC</vt:lpstr>
      <vt:lpstr>Prevalenta globala a infectiei cu VHC</vt:lpstr>
      <vt:lpstr>O istorie de succes?</vt:lpstr>
      <vt:lpstr>O istorie de succes!</vt:lpstr>
      <vt:lpstr>Strategia globala OMS 2016-2030</vt:lpstr>
      <vt:lpstr>Privire de ansamblu Hepcare</vt:lpstr>
      <vt:lpstr>Date demografice </vt:lpstr>
      <vt:lpstr>Istoric</vt:lpstr>
      <vt:lpstr>Screening</vt:lpstr>
      <vt:lpstr>Dinamica pacientilor</vt:lpstr>
      <vt:lpstr>Evaluare 2017</vt:lpstr>
      <vt:lpstr>Profilul lotului</vt:lpstr>
      <vt:lpstr>Evaluarea fibrozei hepatice 2017</vt:lpstr>
      <vt:lpstr>Protocol CNAS 2016-2017</vt:lpstr>
      <vt:lpstr>Evaluare 2018</vt:lpstr>
      <vt:lpstr>Tratament</vt:lpstr>
      <vt:lpstr>Tratament</vt:lpstr>
      <vt:lpstr>Concluzii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Experiența Spitalului “Dr. Victor Babeș“ ȋn tratamentul pacienților consumatori de droguri injectabile, monoinfectați VHC</dc:title>
  <dc:creator>B2 Garda</dc:creator>
  <cp:lastModifiedBy>B2 Garda</cp:lastModifiedBy>
  <cp:revision>30</cp:revision>
  <dcterms:created xsi:type="dcterms:W3CDTF">2019-05-22T03:21:28Z</dcterms:created>
  <dcterms:modified xsi:type="dcterms:W3CDTF">2019-05-23T06:09:21Z</dcterms:modified>
</cp:coreProperties>
</file>